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86" r:id="rId8"/>
    <p:sldId id="285" r:id="rId9"/>
    <p:sldId id="262" r:id="rId10"/>
    <p:sldId id="289" r:id="rId11"/>
    <p:sldId id="290" r:id="rId12"/>
    <p:sldId id="291" r:id="rId13"/>
    <p:sldId id="292" r:id="rId14"/>
    <p:sldId id="293" r:id="rId15"/>
    <p:sldId id="296" r:id="rId16"/>
    <p:sldId id="295" r:id="rId17"/>
    <p:sldId id="294" r:id="rId18"/>
    <p:sldId id="264" r:id="rId19"/>
    <p:sldId id="270" r:id="rId20"/>
    <p:sldId id="272" r:id="rId21"/>
    <p:sldId id="273" r:id="rId22"/>
    <p:sldId id="275" r:id="rId23"/>
    <p:sldId id="287" r:id="rId24"/>
    <p:sldId id="276" r:id="rId25"/>
    <p:sldId id="297" r:id="rId26"/>
    <p:sldId id="268" r:id="rId27"/>
    <p:sldId id="26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1C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3B1C03"/>
                </a:solidFill>
              </a:rPr>
              <a:t>Informační a komunikační technologie</a:t>
            </a:r>
            <a:endParaRPr lang="cs-CZ" dirty="0">
              <a:solidFill>
                <a:srgbClr val="3B1C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284983"/>
            <a:ext cx="9144000" cy="3573017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3B1C03"/>
                </a:solidFill>
              </a:rPr>
              <a:t>6.</a:t>
            </a:r>
          </a:p>
          <a:p>
            <a:r>
              <a:rPr lang="cs-CZ" sz="7200" b="1" u="sng" dirty="0" smtClean="0">
                <a:solidFill>
                  <a:srgbClr val="3B1C03"/>
                </a:solidFill>
              </a:rPr>
              <a:t>H a r d w a r e I.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6594611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25286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práce s počítačem. 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prezentace s obrázky a textem podporujícím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Zároveň jej mohou využívat žáci pro domácí přípravu na výuku.</a:t>
            </a:r>
          </a:p>
          <a:p>
            <a:endParaRPr lang="cs-CZ" sz="3600" dirty="0" smtClean="0">
              <a:solidFill>
                <a:srgbClr val="3B1C03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3B1C03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8280920" cy="649719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…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Víte ještě, co to je?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3B1C03"/>
                </a:solidFill>
              </a:rPr>
              <a:t>Je technické vybavení počítače,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3B1C03"/>
                </a:solidFill>
              </a:rPr>
              <a:t>jsou to jeho „pevné“ součásti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84984"/>
            <a:ext cx="4464495" cy="274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základní skupiny </a:t>
            </a:r>
          </a:p>
          <a:p>
            <a:pPr marL="0" indent="0" algn="ctr">
              <a:buNone/>
            </a:pPr>
            <a:endParaRPr lang="cs-CZ" sz="12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 (základní jednotka, case)</a:t>
            </a:r>
          </a:p>
          <a:p>
            <a:endParaRPr lang="cs-CZ" sz="1200" b="1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Vstupní zařízení </a:t>
            </a:r>
          </a:p>
          <a:p>
            <a:endParaRPr lang="cs-CZ" sz="1200" b="1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Výstupní zařízení</a:t>
            </a:r>
            <a:endParaRPr lang="cs-CZ" sz="2800" b="1" dirty="0">
              <a:solidFill>
                <a:srgbClr val="3B1C03"/>
              </a:solidFill>
            </a:endParaRPr>
          </a:p>
        </p:txBody>
      </p:sp>
      <p:pic>
        <p:nvPicPr>
          <p:cNvPr id="4" name="Picture 3" descr="C:\Users\zblaha00\AppData\Local\Microsoft\Windows\Temporary Internet Files\Content.IE5\CL8TMRC6\MC90043264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502" y="3717032"/>
            <a:ext cx="3581858" cy="307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88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  <a:endParaRPr lang="cs-CZ" sz="8800" b="1" u="sng" dirty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345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3B1C03"/>
                </a:solidFill>
              </a:rPr>
              <a:t>Které základní části najdeme ve skříni počítače?</a:t>
            </a:r>
            <a:endParaRPr lang="cs-CZ" b="1" dirty="0">
              <a:solidFill>
                <a:srgbClr val="3B1C03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73312"/>
            <a:ext cx="4536504" cy="3864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878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karta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karta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(harddisk)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karta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(harddisk)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RAM (operační paměť)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karta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(harddisk)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RAM (operační paměť)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CD-ROM mechanika ( popř. disketová mechanika)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karta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(harddisk)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RAM (operační paměť)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CD-ROM mechanika ( popř. disketová mechanika)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napájení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karta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(harddisk)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RAM (operační paměť)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CD-ROM mechanika ( popř. disketová mechanika)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napájení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Rozšiřující karty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Skříň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deska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Grafická karta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(harddisk)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RAM (operační paměť)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CD-ROM mechanika ( popř. disketová mechanika)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napájení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Rozšiřující karty</a:t>
            </a:r>
          </a:p>
          <a:p>
            <a:r>
              <a:rPr lang="cs-CZ" sz="2800" b="1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Kabely, sběrnice, porty, sloty …</a:t>
            </a: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82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820472" cy="5733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součásti osobního počítače</a:t>
            </a:r>
            <a:r>
              <a:rPr lang="cs-CZ" sz="28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 </a:t>
            </a:r>
            <a:r>
              <a:rPr lang="cs-CZ" sz="2800" dirty="0">
                <a:solidFill>
                  <a:srgbClr val="3B1C03"/>
                </a:solidFill>
              </a:rPr>
              <a:t>1. </a:t>
            </a:r>
            <a:r>
              <a:rPr lang="cs-CZ" sz="2800" dirty="0" smtClean="0">
                <a:solidFill>
                  <a:srgbClr val="3B1C03"/>
                </a:solidFill>
              </a:rPr>
              <a:t>monitor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 </a:t>
            </a:r>
            <a:r>
              <a:rPr lang="cs-CZ" sz="2800" dirty="0">
                <a:solidFill>
                  <a:srgbClr val="3B1C03"/>
                </a:solidFill>
              </a:rPr>
              <a:t>2. </a:t>
            </a:r>
            <a:r>
              <a:rPr lang="cs-CZ" sz="2800" dirty="0" smtClean="0">
                <a:solidFill>
                  <a:srgbClr val="3B1C03"/>
                </a:solidFill>
              </a:rPr>
              <a:t>základní deska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3</a:t>
            </a:r>
            <a:r>
              <a:rPr lang="cs-CZ" sz="2800" dirty="0">
                <a:solidFill>
                  <a:srgbClr val="3B1C03"/>
                </a:solidFill>
              </a:rPr>
              <a:t>. </a:t>
            </a:r>
            <a:r>
              <a:rPr lang="cs-CZ" sz="2800" dirty="0" smtClean="0">
                <a:solidFill>
                  <a:srgbClr val="3B1C03"/>
                </a:solidFill>
              </a:rPr>
              <a:t>procesor (CPU)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 </a:t>
            </a:r>
            <a:r>
              <a:rPr lang="cs-CZ" sz="2800" dirty="0">
                <a:solidFill>
                  <a:srgbClr val="3B1C03"/>
                </a:solidFill>
              </a:rPr>
              <a:t>4. Paměť </a:t>
            </a:r>
            <a:r>
              <a:rPr lang="cs-CZ" sz="2800" dirty="0" smtClean="0">
                <a:solidFill>
                  <a:srgbClr val="3B1C03"/>
                </a:solidFill>
              </a:rPr>
              <a:t>RAM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5</a:t>
            </a:r>
            <a:r>
              <a:rPr lang="cs-CZ" sz="2800" dirty="0">
                <a:solidFill>
                  <a:srgbClr val="3B1C03"/>
                </a:solidFill>
              </a:rPr>
              <a:t>. Rozšiřující </a:t>
            </a:r>
            <a:r>
              <a:rPr lang="cs-CZ" sz="2800" dirty="0" smtClean="0">
                <a:solidFill>
                  <a:srgbClr val="3B1C03"/>
                </a:solidFill>
              </a:rPr>
              <a:t>karta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 </a:t>
            </a:r>
            <a:r>
              <a:rPr lang="cs-CZ" sz="2800" dirty="0">
                <a:solidFill>
                  <a:srgbClr val="3B1C03"/>
                </a:solidFill>
              </a:rPr>
              <a:t>6. </a:t>
            </a:r>
            <a:r>
              <a:rPr lang="cs-CZ" sz="2800" dirty="0" smtClean="0">
                <a:solidFill>
                  <a:srgbClr val="3B1C03"/>
                </a:solidFill>
              </a:rPr>
              <a:t>zdroj napájení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7</a:t>
            </a:r>
            <a:r>
              <a:rPr lang="cs-CZ" sz="2800" dirty="0">
                <a:solidFill>
                  <a:srgbClr val="3B1C03"/>
                </a:solidFill>
              </a:rPr>
              <a:t>. </a:t>
            </a:r>
            <a:r>
              <a:rPr lang="cs-CZ" sz="2800" dirty="0" smtClean="0">
                <a:solidFill>
                  <a:srgbClr val="3B1C03"/>
                </a:solidFill>
              </a:rPr>
              <a:t>optická mechanika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8</a:t>
            </a:r>
            <a:r>
              <a:rPr lang="cs-CZ" sz="2800" dirty="0">
                <a:solidFill>
                  <a:srgbClr val="3B1C03"/>
                </a:solidFill>
              </a:rPr>
              <a:t>. </a:t>
            </a:r>
            <a:r>
              <a:rPr lang="cs-CZ" sz="2800" dirty="0" smtClean="0">
                <a:solidFill>
                  <a:srgbClr val="3B1C03"/>
                </a:solidFill>
              </a:rPr>
              <a:t>pevný disk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 </a:t>
            </a:r>
            <a:r>
              <a:rPr lang="cs-CZ" sz="2800" dirty="0">
                <a:solidFill>
                  <a:srgbClr val="3B1C03"/>
                </a:solidFill>
              </a:rPr>
              <a:t>9. </a:t>
            </a:r>
            <a:r>
              <a:rPr lang="cs-CZ" sz="2800" dirty="0" smtClean="0">
                <a:solidFill>
                  <a:srgbClr val="3B1C03"/>
                </a:solidFill>
              </a:rPr>
              <a:t>klávesnice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3B1C03"/>
                </a:solidFill>
              </a:rPr>
              <a:t>10</a:t>
            </a:r>
            <a:r>
              <a:rPr lang="cs-CZ" sz="2800" dirty="0">
                <a:solidFill>
                  <a:srgbClr val="3B1C03"/>
                </a:solidFill>
              </a:rPr>
              <a:t>. </a:t>
            </a:r>
            <a:r>
              <a:rPr lang="cs-CZ" sz="2800" dirty="0" smtClean="0">
                <a:solidFill>
                  <a:srgbClr val="3B1C03"/>
                </a:solidFill>
              </a:rPr>
              <a:t>myš                          </a:t>
            </a:r>
            <a:r>
              <a:rPr lang="cs-CZ" sz="2000" dirty="0" smtClean="0">
                <a:solidFill>
                  <a:srgbClr val="3B1C03"/>
                </a:solidFill>
              </a:rPr>
              <a:t>obrázek-zdroj: www.supermartinovy.estranky.cz</a:t>
            </a:r>
            <a:endParaRPr lang="cs-CZ" sz="2800" b="1" dirty="0" smtClean="0">
              <a:solidFill>
                <a:srgbClr val="3B1C03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340769"/>
            <a:ext cx="5652120" cy="489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Procesor</a:t>
            </a: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„Mozek“ počítače – integrovaný </a:t>
            </a:r>
            <a:r>
              <a:rPr lang="cs-CZ" sz="2800" b="1" dirty="0" smtClean="0">
                <a:solidFill>
                  <a:srgbClr val="3B1C03"/>
                </a:solidFill>
              </a:rPr>
              <a:t>obvod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Vykonává operace dle příkazů z operační </a:t>
            </a:r>
            <a:r>
              <a:rPr lang="cs-CZ" sz="2800" b="1" dirty="0" smtClean="0">
                <a:solidFill>
                  <a:srgbClr val="3B1C03"/>
                </a:solidFill>
              </a:rPr>
              <a:t>paměti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Rozhodující vlastnost – rychlost procesoru </a:t>
            </a:r>
            <a:r>
              <a:rPr lang="cs-CZ" sz="2800" i="1" dirty="0" smtClean="0">
                <a:solidFill>
                  <a:srgbClr val="3B1C03"/>
                </a:solidFill>
              </a:rPr>
              <a:t>(tzv. taktovací frekvence – počet milionů operací za 1s – jednotka MHz)</a:t>
            </a:r>
            <a:endParaRPr lang="cs-CZ" sz="2800" b="1" dirty="0" smtClean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</a:t>
            </a: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</a:t>
            </a: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Používá se k uložení aktuálních dat a </a:t>
            </a:r>
            <a:r>
              <a:rPr lang="cs-CZ" sz="2800" b="1" dirty="0" smtClean="0">
                <a:solidFill>
                  <a:srgbClr val="3B1C03"/>
                </a:solidFill>
              </a:rPr>
              <a:t>programů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Okamžitě přístupná procesoru </a:t>
            </a:r>
            <a:r>
              <a:rPr lang="cs-CZ" sz="2800" i="1" dirty="0" smtClean="0">
                <a:solidFill>
                  <a:srgbClr val="3B1C03"/>
                </a:solidFill>
              </a:rPr>
              <a:t>(pro zpracování dat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Rozhodující vlastnost – kapacita </a:t>
            </a:r>
            <a:r>
              <a:rPr lang="cs-CZ" sz="2800" i="1" dirty="0" smtClean="0">
                <a:solidFill>
                  <a:srgbClr val="3B1C03"/>
                </a:solidFill>
              </a:rPr>
              <a:t>(udává se v MB)</a:t>
            </a:r>
            <a:endParaRPr lang="cs-CZ" sz="2800" b="1" dirty="0" smtClean="0">
              <a:solidFill>
                <a:srgbClr val="3B1C03"/>
              </a:solidFill>
            </a:endParaRPr>
          </a:p>
          <a:p>
            <a:endParaRPr lang="cs-CZ" sz="4000" b="1" dirty="0" smtClean="0">
              <a:solidFill>
                <a:srgbClr val="3B1C03"/>
              </a:solidFill>
            </a:endParaRPr>
          </a:p>
          <a:p>
            <a:pPr algn="just">
              <a:lnSpc>
                <a:spcPct val="90000"/>
              </a:lnSpc>
              <a:buClr>
                <a:schemeClr val="hlink"/>
              </a:buClr>
            </a:pPr>
            <a:endParaRPr lang="cs-CZ" dirty="0" smtClean="0"/>
          </a:p>
          <a:p>
            <a:pPr marL="0" indent="0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u="sng" dirty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Harddisk</a:t>
            </a: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Hlavní záznamové medium </a:t>
            </a:r>
            <a:r>
              <a:rPr lang="cs-CZ" sz="2800" i="1" dirty="0" smtClean="0">
                <a:solidFill>
                  <a:srgbClr val="3B1C03"/>
                </a:solidFill>
              </a:rPr>
              <a:t>(uvnitř počítače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Několik nad sebou umístěných rotujících </a:t>
            </a:r>
            <a:r>
              <a:rPr lang="cs-CZ" sz="2800" b="1" dirty="0" smtClean="0">
                <a:solidFill>
                  <a:srgbClr val="3B1C03"/>
                </a:solidFill>
              </a:rPr>
              <a:t>kotoučů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Rozhodující vlastnost – kapacita </a:t>
            </a:r>
            <a:r>
              <a:rPr lang="cs-CZ" sz="2800" i="1" dirty="0" smtClean="0">
                <a:solidFill>
                  <a:srgbClr val="3B1C03"/>
                </a:solidFill>
              </a:rPr>
              <a:t>(udávaná v GB)</a:t>
            </a:r>
            <a:endParaRPr lang="cs-CZ" sz="2800" b="1" dirty="0" smtClean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</a:t>
            </a: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napájení</a:t>
            </a: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Zabezpečuje napájení všech částí </a:t>
            </a:r>
            <a:r>
              <a:rPr lang="cs-CZ" sz="2800" b="1" dirty="0" smtClean="0">
                <a:solidFill>
                  <a:srgbClr val="3B1C03"/>
                </a:solidFill>
              </a:rPr>
              <a:t>počítače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Vstupní napětí 230 V transformuje na 12V , 5V , 3,3V </a:t>
            </a:r>
            <a:r>
              <a:rPr lang="cs-CZ" sz="2800" i="1" dirty="0" smtClean="0">
                <a:solidFill>
                  <a:srgbClr val="3B1C03"/>
                </a:solidFill>
              </a:rPr>
              <a:t>(podle toho, o který komponent počítače se jedná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Součástí je ventilátor – cirkulace vzduchu i ve skříni </a:t>
            </a:r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CD_ROM a DVD </a:t>
            </a: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mechaniky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CD-ROM </a:t>
            </a:r>
            <a:r>
              <a:rPr lang="cs-CZ" sz="2800" i="1" dirty="0" smtClean="0">
                <a:solidFill>
                  <a:srgbClr val="3B1C03"/>
                </a:solidFill>
              </a:rPr>
              <a:t>(</a:t>
            </a:r>
            <a:r>
              <a:rPr lang="cs-CZ" sz="2800" i="1" dirty="0" err="1" smtClean="0">
                <a:solidFill>
                  <a:srgbClr val="3B1C03"/>
                </a:solidFill>
              </a:rPr>
              <a:t>Compact</a:t>
            </a:r>
            <a:r>
              <a:rPr lang="cs-CZ" sz="2800" i="1" dirty="0" smtClean="0">
                <a:solidFill>
                  <a:srgbClr val="3B1C03"/>
                </a:solidFill>
              </a:rPr>
              <a:t> </a:t>
            </a:r>
            <a:r>
              <a:rPr lang="cs-CZ" sz="2800" i="1" dirty="0" err="1" smtClean="0">
                <a:solidFill>
                  <a:srgbClr val="3B1C03"/>
                </a:solidFill>
              </a:rPr>
              <a:t>Disc</a:t>
            </a:r>
            <a:r>
              <a:rPr lang="cs-CZ" sz="2800" i="1" dirty="0" smtClean="0">
                <a:solidFill>
                  <a:srgbClr val="3B1C03"/>
                </a:solidFill>
              </a:rPr>
              <a:t> </a:t>
            </a:r>
            <a:r>
              <a:rPr lang="cs-CZ" sz="2800" i="1" dirty="0" err="1" smtClean="0">
                <a:solidFill>
                  <a:srgbClr val="3B1C03"/>
                </a:solidFill>
              </a:rPr>
              <a:t>Read</a:t>
            </a:r>
            <a:r>
              <a:rPr lang="cs-CZ" sz="2800" i="1" dirty="0" smtClean="0">
                <a:solidFill>
                  <a:srgbClr val="3B1C03"/>
                </a:solidFill>
              </a:rPr>
              <a:t> </a:t>
            </a:r>
            <a:r>
              <a:rPr lang="cs-CZ" sz="2800" i="1" dirty="0" err="1" smtClean="0">
                <a:solidFill>
                  <a:srgbClr val="3B1C03"/>
                </a:solidFill>
              </a:rPr>
              <a:t>Only</a:t>
            </a:r>
            <a:r>
              <a:rPr lang="cs-CZ" sz="2800" i="1" dirty="0" smtClean="0">
                <a:solidFill>
                  <a:srgbClr val="3B1C03"/>
                </a:solidFill>
              </a:rPr>
              <a:t> </a:t>
            </a:r>
            <a:r>
              <a:rPr lang="cs-CZ" sz="2800" i="1" dirty="0" err="1" smtClean="0">
                <a:solidFill>
                  <a:srgbClr val="3B1C03"/>
                </a:solidFill>
              </a:rPr>
              <a:t>Memory</a:t>
            </a:r>
            <a:r>
              <a:rPr lang="cs-CZ" sz="2800" i="1" dirty="0" smtClean="0">
                <a:solidFill>
                  <a:srgbClr val="3B1C03"/>
                </a:solidFill>
              </a:rPr>
              <a:t>) </a:t>
            </a:r>
            <a:r>
              <a:rPr lang="cs-CZ" sz="2800" b="1" dirty="0" smtClean="0">
                <a:solidFill>
                  <a:srgbClr val="3B1C03"/>
                </a:solidFill>
              </a:rPr>
              <a:t>– čtení </a:t>
            </a:r>
            <a:r>
              <a:rPr lang="cs-CZ" sz="2800" b="1" dirty="0" smtClean="0">
                <a:solidFill>
                  <a:srgbClr val="3B1C03"/>
                </a:solidFill>
              </a:rPr>
              <a:t>CD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DVD </a:t>
            </a:r>
            <a:r>
              <a:rPr lang="cs-CZ" sz="2800" i="1" dirty="0" smtClean="0">
                <a:solidFill>
                  <a:srgbClr val="3B1C03"/>
                </a:solidFill>
              </a:rPr>
              <a:t>(Digital </a:t>
            </a:r>
            <a:r>
              <a:rPr lang="cs-CZ" sz="2800" i="1" dirty="0" err="1" smtClean="0">
                <a:solidFill>
                  <a:srgbClr val="3B1C03"/>
                </a:solidFill>
              </a:rPr>
              <a:t>Versataile</a:t>
            </a:r>
            <a:r>
              <a:rPr lang="cs-CZ" sz="2800" i="1" dirty="0" smtClean="0">
                <a:solidFill>
                  <a:srgbClr val="3B1C03"/>
                </a:solidFill>
              </a:rPr>
              <a:t> </a:t>
            </a:r>
            <a:r>
              <a:rPr lang="cs-CZ" sz="2800" i="1" dirty="0" err="1" smtClean="0">
                <a:solidFill>
                  <a:srgbClr val="3B1C03"/>
                </a:solidFill>
              </a:rPr>
              <a:t>Disc</a:t>
            </a:r>
            <a:r>
              <a:rPr lang="cs-CZ" sz="2800" i="1" dirty="0" smtClean="0">
                <a:solidFill>
                  <a:srgbClr val="3B1C03"/>
                </a:solidFill>
              </a:rPr>
              <a:t>) </a:t>
            </a:r>
            <a:r>
              <a:rPr lang="cs-CZ" sz="2800" b="1" dirty="0" smtClean="0">
                <a:solidFill>
                  <a:srgbClr val="3B1C03"/>
                </a:solidFill>
              </a:rPr>
              <a:t>– umí číst CD i </a:t>
            </a:r>
            <a:r>
              <a:rPr lang="cs-CZ" sz="2800" b="1" dirty="0" smtClean="0">
                <a:solidFill>
                  <a:srgbClr val="3B1C03"/>
                </a:solidFill>
              </a:rPr>
              <a:t>DVD</a:t>
            </a:r>
          </a:p>
          <a:p>
            <a:endParaRPr lang="cs-CZ" sz="28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Rozdíl: DVD: hustěji data, ve 2 vrstvách </a:t>
            </a:r>
            <a:r>
              <a:rPr lang="cs-CZ" sz="2800" i="1" dirty="0" smtClean="0">
                <a:solidFill>
                  <a:srgbClr val="3B1C03"/>
                </a:solidFill>
              </a:rPr>
              <a:t>(daleko přesnější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Rozhodující vlastnost – rychlost čtení </a:t>
            </a:r>
            <a:r>
              <a:rPr lang="cs-CZ" sz="2800" i="1" dirty="0" smtClean="0">
                <a:solidFill>
                  <a:srgbClr val="3B1C03"/>
                </a:solidFill>
              </a:rPr>
              <a:t>(násobek datového toku, cca 150 kB/s)</a:t>
            </a:r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67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488832" cy="49403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Přídavné karty</a:t>
            </a: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Grafická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Zvuková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Síťová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Televizní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Pro střih videa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Různé další specializované karty</a:t>
            </a:r>
          </a:p>
          <a:p>
            <a:endParaRPr lang="cs-CZ" sz="2800" b="1" dirty="0" smtClean="0">
              <a:solidFill>
                <a:srgbClr val="3B1C03"/>
              </a:solidFill>
            </a:endParaRPr>
          </a:p>
          <a:p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Sloty, porty, rozhraní, kabely …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Sloty – konektory uvnitř počítače </a:t>
            </a:r>
            <a:r>
              <a:rPr lang="cs-CZ" sz="2800" i="1" dirty="0" smtClean="0">
                <a:solidFill>
                  <a:srgbClr val="3B1C03"/>
                </a:solidFill>
              </a:rPr>
              <a:t>(pro přídavné karty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16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Paralelní porty – LPT1 , </a:t>
            </a:r>
            <a:r>
              <a:rPr lang="cs-CZ" sz="2800" b="1" dirty="0" smtClean="0">
                <a:solidFill>
                  <a:srgbClr val="3B1C03"/>
                </a:solidFill>
              </a:rPr>
              <a:t>LPT2</a:t>
            </a:r>
          </a:p>
          <a:p>
            <a:endParaRPr lang="cs-CZ" sz="16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Sériové porty – COM1 , </a:t>
            </a:r>
            <a:r>
              <a:rPr lang="cs-CZ" sz="2800" b="1" dirty="0" smtClean="0">
                <a:solidFill>
                  <a:srgbClr val="3B1C03"/>
                </a:solidFill>
              </a:rPr>
              <a:t>COM2</a:t>
            </a:r>
          </a:p>
          <a:p>
            <a:endParaRPr lang="cs-CZ" sz="16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USB port </a:t>
            </a:r>
            <a:r>
              <a:rPr lang="cs-CZ" sz="2800" i="1" dirty="0" smtClean="0">
                <a:solidFill>
                  <a:srgbClr val="3B1C03"/>
                </a:solidFill>
              </a:rPr>
              <a:t>(mnohonásobně vyšší rychlost přenosu dat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16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PS/2 konektory </a:t>
            </a:r>
            <a:r>
              <a:rPr lang="cs-CZ" sz="2800" i="1" dirty="0" smtClean="0">
                <a:solidFill>
                  <a:srgbClr val="3B1C03"/>
                </a:solidFill>
              </a:rPr>
              <a:t>(připojení klávesnice a myši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16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Kabely – síťový , napájecí , propojovací …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3B1C03"/>
              </a:solidFill>
            </a:endParaRPr>
          </a:p>
          <a:p>
            <a:endParaRPr lang="cs-CZ" sz="2800" i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59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 algn="ctr">
              <a:buNone/>
            </a:pP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</a:rPr>
              <a:t>www.supermartinovy.estranky.cz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721</TotalTime>
  <Words>644</Words>
  <Application>Microsoft Office PowerPoint</Application>
  <PresentationFormat>Předvádění na obrazovce (4:3)</PresentationFormat>
  <Paragraphs>193</Paragraphs>
  <Slides>27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Hardware … Víte ještě, co to je? 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 I.</vt:lpstr>
      <vt:lpstr>Hardware</vt:lpstr>
      <vt:lpstr>Hardware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42</cp:revision>
  <dcterms:created xsi:type="dcterms:W3CDTF">2013-08-20T18:28:40Z</dcterms:created>
  <dcterms:modified xsi:type="dcterms:W3CDTF">2013-11-16T16:05:14Z</dcterms:modified>
</cp:coreProperties>
</file>