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7" r:id="rId5"/>
    <p:sldId id="294" r:id="rId6"/>
    <p:sldId id="278" r:id="rId7"/>
    <p:sldId id="263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86" r:id="rId16"/>
    <p:sldId id="287" r:id="rId17"/>
    <p:sldId id="288" r:id="rId18"/>
    <p:sldId id="289" r:id="rId19"/>
    <p:sldId id="268" r:id="rId20"/>
    <p:sldId id="269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1C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3B1C03"/>
                </a:solidFill>
              </a:rPr>
              <a:t>Informační a komunikační technologie</a:t>
            </a:r>
            <a:endParaRPr lang="cs-CZ" dirty="0">
              <a:solidFill>
                <a:srgbClr val="3B1C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3284983"/>
            <a:ext cx="9144000" cy="3573017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3B1C03"/>
                </a:solidFill>
              </a:rPr>
              <a:t>7.</a:t>
            </a:r>
          </a:p>
          <a:p>
            <a:r>
              <a:rPr lang="cs-CZ" sz="7200" b="1" u="sng" dirty="0" smtClean="0">
                <a:solidFill>
                  <a:srgbClr val="3B1C03"/>
                </a:solidFill>
              </a:rPr>
              <a:t>H a r d w a r e II.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296093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List" r:id="rId5" imgW="7258170" imgH="2552762" progId="Excel.Sheet.12">
                  <p:embed/>
                </p:oleObj>
              </mc:Choice>
              <mc:Fallback>
                <p:oleObj name="List" r:id="rId5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9125286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práce s počítačem.  </a:t>
            </a: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prezentace s obrázky a textem podporujícím </a:t>
            </a:r>
            <a:r>
              <a:rPr lang="cs-CZ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dirty="0">
                <a:solidFill>
                  <a:srgbClr val="3B1C03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Zároveň jej mohou využívat žáci pro domácí přípravu na výuku.</a:t>
            </a:r>
          </a:p>
          <a:p>
            <a:endParaRPr lang="cs-CZ" sz="3600" dirty="0" smtClean="0">
              <a:solidFill>
                <a:srgbClr val="3B1C03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3B1C03"/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36912"/>
            <a:ext cx="6480720" cy="422108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8460432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8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Vstupní zařízení</a:t>
            </a:r>
          </a:p>
          <a:p>
            <a:pPr marL="0" indent="0" algn="ctr">
              <a:buNone/>
            </a:pPr>
            <a:endParaRPr lang="cs-CZ" sz="18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3B1C03"/>
                </a:solidFill>
              </a:rPr>
              <a:t>                    Víte, co by to mohlo být…</a:t>
            </a:r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Vstupní zařízení</a:t>
            </a:r>
          </a:p>
          <a:p>
            <a:pPr marL="0" indent="0" algn="ctr">
              <a:buNone/>
            </a:pPr>
            <a:endParaRPr lang="cs-CZ" b="1" u="sng" dirty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3B1C03"/>
                </a:solidFill>
              </a:rPr>
              <a:t>Jsou zařízení připojená k počítači, která předávají informace od uživatele počítači</a:t>
            </a:r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291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Klávesnice</a:t>
            </a: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Alfanumerická část </a:t>
            </a:r>
            <a:r>
              <a:rPr lang="cs-CZ" sz="2800" i="1" dirty="0" smtClean="0">
                <a:solidFill>
                  <a:srgbClr val="3B1C03"/>
                </a:solidFill>
              </a:rPr>
              <a:t>(největší oblast - písmena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20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Numerická část </a:t>
            </a:r>
            <a:r>
              <a:rPr lang="cs-CZ" sz="2800" i="1" dirty="0" smtClean="0">
                <a:solidFill>
                  <a:srgbClr val="3B1C03"/>
                </a:solidFill>
              </a:rPr>
              <a:t>(vpravo – čísla a znaménka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20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Funkční klávesy </a:t>
            </a:r>
            <a:r>
              <a:rPr lang="cs-CZ" sz="2800" i="1" dirty="0" smtClean="0">
                <a:solidFill>
                  <a:srgbClr val="3B1C03"/>
                </a:solidFill>
              </a:rPr>
              <a:t>(nahoře – funkční klávesy F1 , F2 , … F12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20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Ovládací klávesy kurzoru</a:t>
            </a:r>
            <a:r>
              <a:rPr lang="cs-CZ" sz="2800" i="1" dirty="0" smtClean="0">
                <a:solidFill>
                  <a:srgbClr val="3B1C03"/>
                </a:solidFill>
              </a:rPr>
              <a:t> (mezi </a:t>
            </a:r>
            <a:r>
              <a:rPr lang="cs-CZ" sz="2800" i="1" dirty="0" err="1" smtClean="0">
                <a:solidFill>
                  <a:srgbClr val="3B1C03"/>
                </a:solidFill>
              </a:rPr>
              <a:t>alfanum</a:t>
            </a:r>
            <a:r>
              <a:rPr lang="cs-CZ" sz="2800" i="1" dirty="0" smtClean="0">
                <a:solidFill>
                  <a:srgbClr val="3B1C03"/>
                </a:solidFill>
              </a:rPr>
              <a:t>. a </a:t>
            </a:r>
            <a:r>
              <a:rPr lang="cs-CZ" sz="2800" i="1" dirty="0" err="1" smtClean="0">
                <a:solidFill>
                  <a:srgbClr val="3B1C03"/>
                </a:solidFill>
              </a:rPr>
              <a:t>num</a:t>
            </a:r>
            <a:r>
              <a:rPr lang="cs-CZ" sz="2800" i="1" dirty="0" smtClean="0">
                <a:solidFill>
                  <a:srgbClr val="3B1C03"/>
                </a:solidFill>
              </a:rPr>
              <a:t>. klávesnicí)</a:t>
            </a:r>
          </a:p>
          <a:p>
            <a:pPr marL="0" indent="0">
              <a:buNone/>
            </a:pPr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Mechanická – </a:t>
            </a:r>
            <a:r>
              <a:rPr lang="cs-CZ" sz="2800" b="1" dirty="0" smtClean="0">
                <a:solidFill>
                  <a:srgbClr val="3B1C03"/>
                </a:solidFill>
              </a:rPr>
              <a:t>kuličková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Bezdotyková – </a:t>
            </a:r>
            <a:r>
              <a:rPr lang="cs-CZ" sz="2800" b="1" dirty="0" smtClean="0">
                <a:solidFill>
                  <a:srgbClr val="3B1C03"/>
                </a:solidFill>
              </a:rPr>
              <a:t>optická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Dvě nebo tři tlačítka, popř. kolečko</a:t>
            </a:r>
          </a:p>
          <a:p>
            <a:pPr marL="0" indent="0" algn="just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0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err="1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Trackball</a:t>
            </a: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Obdoba myši, ale obráceně – kulička je </a:t>
            </a:r>
            <a:r>
              <a:rPr lang="cs-CZ" sz="2800" b="1" dirty="0" smtClean="0">
                <a:solidFill>
                  <a:srgbClr val="3B1C03"/>
                </a:solidFill>
              </a:rPr>
              <a:t>nahoře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Samostatně nebo v </a:t>
            </a:r>
            <a:r>
              <a:rPr lang="cs-CZ" sz="2800" b="1" dirty="0" smtClean="0">
                <a:solidFill>
                  <a:srgbClr val="3B1C03"/>
                </a:solidFill>
              </a:rPr>
              <a:t>notebooku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Průmyslové použití, veřejné informační </a:t>
            </a:r>
            <a:r>
              <a:rPr lang="cs-CZ" sz="2800" b="1" dirty="0" smtClean="0">
                <a:solidFill>
                  <a:srgbClr val="3B1C03"/>
                </a:solidFill>
              </a:rPr>
              <a:t>stánky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Velmi přesné polohování kurzoru (grafika, CAD, …)</a:t>
            </a:r>
          </a:p>
          <a:p>
            <a:endParaRPr lang="cs-CZ" sz="2800" b="1" dirty="0" smtClean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90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err="1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Gamepady</a:t>
            </a: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Speciální vstupní zařízení pro snadnější ovládání počítačových her</a:t>
            </a:r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68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Touchpady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Pohyb kurzoru podle „pokynů“ </a:t>
            </a:r>
            <a:r>
              <a:rPr lang="cs-CZ" sz="2800" b="1" dirty="0" smtClean="0">
                <a:solidFill>
                  <a:srgbClr val="3B1C03"/>
                </a:solidFill>
              </a:rPr>
              <a:t>prstem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Různá velikost – zřídka více jak 50 </a:t>
            </a:r>
            <a:r>
              <a:rPr lang="cs-CZ" sz="2800" b="1" dirty="0" smtClean="0">
                <a:solidFill>
                  <a:srgbClr val="3B1C03"/>
                </a:solidFill>
              </a:rPr>
              <a:t>cm</a:t>
            </a:r>
            <a:r>
              <a:rPr lang="cs-CZ" sz="2800" b="1" baseline="30000" dirty="0" smtClean="0">
                <a:solidFill>
                  <a:srgbClr val="3B1C03"/>
                </a:solidFill>
              </a:rPr>
              <a:t>2</a:t>
            </a:r>
          </a:p>
          <a:p>
            <a:endParaRPr lang="cs-CZ" sz="2000" b="1" baseline="30000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Princip snímání elektrické kapacity prstu nebo mezi senzory </a:t>
            </a:r>
            <a:r>
              <a:rPr lang="cs-CZ" sz="2800" i="1" dirty="0" smtClean="0">
                <a:solidFill>
                  <a:srgbClr val="3B1C03"/>
                </a:solidFill>
              </a:rPr>
              <a:t>(nereaguje na špičku tužky nebo prst v rukavici, problematický je i vlhký prst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U </a:t>
            </a:r>
            <a:r>
              <a:rPr lang="cs-CZ" sz="2800" b="1" dirty="0">
                <a:solidFill>
                  <a:srgbClr val="3B1C03"/>
                </a:solidFill>
              </a:rPr>
              <a:t>touchpadu </a:t>
            </a:r>
            <a:r>
              <a:rPr lang="cs-CZ" sz="2800" b="1" dirty="0" smtClean="0">
                <a:solidFill>
                  <a:srgbClr val="3B1C03"/>
                </a:solidFill>
              </a:rPr>
              <a:t>tlačítka </a:t>
            </a:r>
            <a:r>
              <a:rPr lang="cs-CZ" sz="2800" b="1" dirty="0">
                <a:solidFill>
                  <a:srgbClr val="3B1C03"/>
                </a:solidFill>
              </a:rPr>
              <a:t>podobně jako na </a:t>
            </a:r>
            <a:r>
              <a:rPr lang="cs-CZ" sz="2800" b="1" dirty="0" smtClean="0">
                <a:solidFill>
                  <a:srgbClr val="3B1C03"/>
                </a:solidFill>
              </a:rPr>
              <a:t>myši</a:t>
            </a:r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12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(polohovací) </a:t>
            </a: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zařízení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err="1" smtClean="0">
                <a:solidFill>
                  <a:srgbClr val="3B1C03"/>
                </a:solidFill>
              </a:rPr>
              <a:t>Pen</a:t>
            </a:r>
            <a:r>
              <a:rPr lang="cs-CZ" sz="2800" b="1" dirty="0" smtClean="0">
                <a:solidFill>
                  <a:srgbClr val="3B1C03"/>
                </a:solidFill>
              </a:rPr>
              <a:t> </a:t>
            </a:r>
            <a:r>
              <a:rPr lang="cs-CZ" sz="2800" i="1" dirty="0">
                <a:solidFill>
                  <a:srgbClr val="3B1C03"/>
                </a:solidFill>
              </a:rPr>
              <a:t> </a:t>
            </a:r>
            <a:r>
              <a:rPr lang="cs-CZ" sz="2800" i="1" dirty="0" smtClean="0">
                <a:solidFill>
                  <a:srgbClr val="3B1C03"/>
                </a:solidFill>
              </a:rPr>
              <a:t>(elektronická tužka, světelné pero</a:t>
            </a:r>
            <a:r>
              <a:rPr lang="cs-CZ" sz="2800" i="1" dirty="0" smtClean="0">
                <a:solidFill>
                  <a:srgbClr val="3B1C03"/>
                </a:solidFill>
              </a:rPr>
              <a:t>)</a:t>
            </a:r>
          </a:p>
          <a:p>
            <a:endParaRPr lang="cs-CZ" sz="2000" i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Joystick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Tablet </a:t>
            </a:r>
            <a:endParaRPr lang="cs-CZ" sz="2800" b="1" dirty="0" smtClean="0">
              <a:solidFill>
                <a:srgbClr val="3B1C03"/>
              </a:solidFill>
            </a:endParaRP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Další …</a:t>
            </a:r>
          </a:p>
          <a:p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110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Scanner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Snímač</a:t>
            </a:r>
          </a:p>
          <a:p>
            <a:endParaRPr lang="cs-CZ" sz="28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Umožňuje převedení 2D nebo 3D předlohy do digitální podoby</a:t>
            </a:r>
          </a:p>
        </p:txBody>
      </p:sp>
    </p:spTree>
    <p:extLst>
      <p:ext uri="{BB962C8B-B14F-4D97-AF65-F5344CB8AC3E}">
        <p14:creationId xmlns:p14="http://schemas.microsoft.com/office/powerpoint/2010/main" val="386896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84985"/>
            <a:ext cx="6840760" cy="357301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Výstupní zařízení</a:t>
            </a:r>
          </a:p>
          <a:p>
            <a:pPr marL="0" indent="0">
              <a:buNone/>
            </a:pPr>
            <a:endParaRPr lang="cs-CZ" sz="16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600" b="1" u="sng" dirty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3B1C03"/>
                </a:solidFill>
              </a:rPr>
              <a:t>               To už by neměl být problém…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0851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Výstupní zařízení</a:t>
            </a:r>
          </a:p>
          <a:p>
            <a:pPr marL="0" indent="0" algn="ctr">
              <a:buNone/>
            </a:pPr>
            <a:endParaRPr lang="cs-CZ" b="1" u="sng" dirty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3B1C03"/>
                </a:solidFill>
              </a:rPr>
              <a:t>Jsou zařízení připojená k počítači, pomocí kterých předává počítač informace uživateli</a:t>
            </a:r>
            <a:endParaRPr lang="cs-CZ" b="1" dirty="0">
              <a:solidFill>
                <a:srgbClr val="3B1C03"/>
              </a:solidFill>
            </a:endParaRPr>
          </a:p>
          <a:p>
            <a:endParaRPr lang="cs-CZ" b="1" dirty="0">
              <a:solidFill>
                <a:srgbClr val="3B1C03"/>
              </a:solidFill>
            </a:endParaRPr>
          </a:p>
          <a:p>
            <a:endParaRPr lang="cs-CZ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7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Monitor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Obrazovka počítače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Rozhodující vlastnosti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3B1C03"/>
                </a:solidFill>
              </a:rPr>
              <a:t> </a:t>
            </a:r>
            <a:r>
              <a:rPr lang="cs-CZ" sz="2800" b="1" dirty="0" smtClean="0">
                <a:solidFill>
                  <a:srgbClr val="3B1C03"/>
                </a:solidFill>
              </a:rPr>
              <a:t>    - velikost uhlopříčky </a:t>
            </a:r>
            <a:r>
              <a:rPr lang="cs-CZ" sz="2800" i="1" dirty="0" smtClean="0">
                <a:solidFill>
                  <a:srgbClr val="3B1C03"/>
                </a:solidFill>
              </a:rPr>
              <a:t>(14“ , 15“ , 17“ , 21“)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3B1C03"/>
                </a:solidFill>
              </a:rPr>
              <a:t> </a:t>
            </a:r>
            <a:r>
              <a:rPr lang="cs-CZ" sz="2800" b="1" i="1" dirty="0" smtClean="0">
                <a:solidFill>
                  <a:srgbClr val="3B1C03"/>
                </a:solidFill>
              </a:rPr>
              <a:t>    - </a:t>
            </a:r>
            <a:r>
              <a:rPr lang="cs-CZ" sz="2800" b="1" dirty="0" smtClean="0">
                <a:solidFill>
                  <a:srgbClr val="3B1C03"/>
                </a:solidFill>
              </a:rPr>
              <a:t>obrazová frekvence  </a:t>
            </a:r>
            <a:r>
              <a:rPr lang="cs-CZ" sz="2800" i="1" dirty="0" smtClean="0">
                <a:solidFill>
                  <a:srgbClr val="3B1C03"/>
                </a:solidFill>
              </a:rPr>
              <a:t>(počet obrazovek za 1s 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3B1C03"/>
                </a:solidFill>
              </a:rPr>
              <a:t> </a:t>
            </a:r>
            <a:r>
              <a:rPr lang="cs-CZ" sz="2800" b="1" i="1" dirty="0" smtClean="0">
                <a:solidFill>
                  <a:srgbClr val="3B1C03"/>
                </a:solidFill>
              </a:rPr>
              <a:t>      </a:t>
            </a:r>
            <a:r>
              <a:rPr lang="cs-CZ" sz="2800" i="1" dirty="0" smtClean="0">
                <a:solidFill>
                  <a:srgbClr val="3B1C03"/>
                </a:solidFill>
              </a:rPr>
              <a:t>od 50 Hz do cca 120 Hz, vyhovující cca 80 Hz a více)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3B1C03"/>
                </a:solidFill>
              </a:rPr>
              <a:t> </a:t>
            </a:r>
            <a:r>
              <a:rPr lang="cs-CZ" sz="2800" i="1" dirty="0" smtClean="0">
                <a:solidFill>
                  <a:srgbClr val="3B1C03"/>
                </a:solidFill>
              </a:rPr>
              <a:t>    </a:t>
            </a:r>
            <a:r>
              <a:rPr lang="cs-CZ" sz="2800" b="1" dirty="0" smtClean="0">
                <a:solidFill>
                  <a:srgbClr val="3B1C03"/>
                </a:solidFill>
              </a:rPr>
              <a:t>- rozlišení </a:t>
            </a:r>
            <a:r>
              <a:rPr lang="cs-CZ" sz="2800" i="1" dirty="0" smtClean="0">
                <a:solidFill>
                  <a:srgbClr val="3B1C03"/>
                </a:solidFill>
              </a:rPr>
              <a:t>(počet bodů na šířku x na výšku)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3B1C03"/>
                </a:solidFill>
              </a:rPr>
              <a:t> </a:t>
            </a:r>
            <a:r>
              <a:rPr lang="cs-CZ" sz="2800" i="1" dirty="0" smtClean="0">
                <a:solidFill>
                  <a:srgbClr val="3B1C03"/>
                </a:solidFill>
              </a:rPr>
              <a:t>    </a:t>
            </a:r>
            <a:r>
              <a:rPr lang="cs-CZ" sz="2800" b="1" dirty="0" smtClean="0">
                <a:solidFill>
                  <a:srgbClr val="3B1C03"/>
                </a:solidFill>
              </a:rPr>
              <a:t>- záření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3B1C03"/>
                </a:solidFill>
              </a:rPr>
              <a:t> </a:t>
            </a:r>
            <a:r>
              <a:rPr lang="cs-CZ" sz="2800" b="1" i="1" dirty="0" smtClean="0">
                <a:solidFill>
                  <a:srgbClr val="3B1C03"/>
                </a:solidFill>
              </a:rPr>
              <a:t>    - </a:t>
            </a:r>
            <a:r>
              <a:rPr lang="cs-CZ" sz="2800" b="1" dirty="0" smtClean="0">
                <a:solidFill>
                  <a:srgbClr val="3B1C03"/>
                </a:solidFill>
              </a:rPr>
              <a:t>rozteč bodů </a:t>
            </a:r>
            <a:r>
              <a:rPr lang="cs-CZ" sz="2800" i="1" dirty="0" smtClean="0">
                <a:solidFill>
                  <a:srgbClr val="3B1C03"/>
                </a:solidFill>
              </a:rPr>
              <a:t> (0,28 mm , 0,25 mm ….)</a:t>
            </a:r>
            <a:endParaRPr lang="cs-CZ" sz="2800" b="1" dirty="0" smtClean="0">
              <a:solidFill>
                <a:srgbClr val="3B1C03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3B1C03"/>
                </a:solidFill>
              </a:rPr>
              <a:t> </a:t>
            </a:r>
            <a:r>
              <a:rPr lang="cs-CZ" sz="2800" b="1" dirty="0" smtClean="0">
                <a:solidFill>
                  <a:srgbClr val="3B1C03"/>
                </a:solidFill>
              </a:rPr>
              <a:t>  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3B1C03"/>
                </a:solidFill>
              </a:rPr>
              <a:t> </a:t>
            </a:r>
            <a:r>
              <a:rPr lang="cs-CZ" sz="2800" i="1" dirty="0" smtClean="0">
                <a:solidFill>
                  <a:srgbClr val="3B1C03"/>
                </a:solidFill>
              </a:rPr>
              <a:t>     </a:t>
            </a:r>
            <a:endParaRPr lang="cs-CZ" sz="2800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96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Tiskárny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Jehličková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Inkoustová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Laserová</a:t>
            </a:r>
          </a:p>
          <a:p>
            <a:endParaRPr lang="cs-CZ" sz="20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další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3B1C03"/>
              </a:solidFill>
            </a:endParaRPr>
          </a:p>
          <a:p>
            <a:pPr marL="0" indent="0" algn="ctr">
              <a:buNone/>
            </a:pPr>
            <a:endParaRPr lang="cs-CZ" sz="4000" b="1" u="sng" dirty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3547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Reproduktory</a:t>
            </a:r>
          </a:p>
          <a:p>
            <a:pPr marL="0" indent="0" algn="ctr">
              <a:buNone/>
            </a:pPr>
            <a:endParaRPr lang="cs-CZ" sz="2000" b="1" u="sng" dirty="0" smtClean="0">
              <a:solidFill>
                <a:srgbClr val="3B1C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Nutná zvuková </a:t>
            </a:r>
            <a:r>
              <a:rPr lang="cs-CZ" sz="2800" b="1" dirty="0" smtClean="0">
                <a:solidFill>
                  <a:srgbClr val="3B1C03"/>
                </a:solidFill>
              </a:rPr>
              <a:t>karta</a:t>
            </a:r>
          </a:p>
          <a:p>
            <a:endParaRPr lang="cs-CZ" sz="2800" b="1" dirty="0" smtClean="0">
              <a:solidFill>
                <a:srgbClr val="3B1C03"/>
              </a:solidFill>
            </a:endParaRPr>
          </a:p>
          <a:p>
            <a:r>
              <a:rPr lang="cs-CZ" sz="2800" b="1" dirty="0" smtClean="0">
                <a:solidFill>
                  <a:srgbClr val="3B1C03"/>
                </a:solidFill>
              </a:rPr>
              <a:t>Možno místo nich sluchátka, minivěž apod.</a:t>
            </a:r>
          </a:p>
          <a:p>
            <a:endParaRPr lang="cs-CZ" sz="2800" b="1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985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rgbClr val="3B1C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Několik rad (zásad) pro práci s PC (hardware)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Při krátkodobém přerušení práce PC nevypínejte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Neumisťovat do míst s velkými teplotními rozdíly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Nevhodná je vysoká vlhkost vzduchu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Pevný stůl </a:t>
            </a:r>
            <a:r>
              <a:rPr lang="cs-CZ" sz="2800" i="1" dirty="0" smtClean="0">
                <a:solidFill>
                  <a:srgbClr val="3B1C03"/>
                </a:solidFill>
              </a:rPr>
              <a:t>(otřesy PC nesvědčí)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Do zásuvky pro PC nezapínejte další spotřebiče </a:t>
            </a:r>
            <a:r>
              <a:rPr lang="cs-CZ" sz="2800" i="1" dirty="0" smtClean="0">
                <a:solidFill>
                  <a:srgbClr val="3B1C03"/>
                </a:solidFill>
              </a:rPr>
              <a:t>(elektrická konvice apod. – proudové nárazy !)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Ne prašné prostředí </a:t>
            </a:r>
            <a:r>
              <a:rPr lang="cs-CZ" sz="2800" i="1" dirty="0" smtClean="0">
                <a:solidFill>
                  <a:srgbClr val="3B1C03"/>
                </a:solidFill>
              </a:rPr>
              <a:t>(škodí i cigaretový kouř)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Zapínáme nejprve periferie a počítač naposled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Vypínání naopak – počítač první</a:t>
            </a:r>
          </a:p>
          <a:p>
            <a:r>
              <a:rPr lang="cs-CZ" sz="2800" b="1" dirty="0" smtClean="0">
                <a:solidFill>
                  <a:srgbClr val="3B1C03"/>
                </a:solidFill>
              </a:rPr>
              <a:t>Zařízení připojujte k počítači ve vypnutém stavu</a:t>
            </a:r>
          </a:p>
          <a:p>
            <a:pPr marL="0" indent="0" algn="ctr">
              <a:buNone/>
            </a:pPr>
            <a:endParaRPr lang="cs-CZ" sz="2800" u="sng" dirty="0">
              <a:solidFill>
                <a:srgbClr val="3B1C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Hardware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HardwareII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Wikipedia</a:t>
            </a: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871</TotalTime>
  <Words>558</Words>
  <Application>Microsoft Office PowerPoint</Application>
  <PresentationFormat>Předvádění na obrazovce (4:3)</PresentationFormat>
  <Paragraphs>138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List</vt:lpstr>
      <vt:lpstr>Informační a komunikační technologie</vt:lpstr>
      <vt:lpstr>Prezentace aplikace PowerPoint</vt:lpstr>
      <vt:lpstr>Prezentace aplikace PowerPoint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 II.</vt:lpstr>
      <vt:lpstr>HardwareII.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49</cp:revision>
  <dcterms:created xsi:type="dcterms:W3CDTF">2013-08-20T18:28:40Z</dcterms:created>
  <dcterms:modified xsi:type="dcterms:W3CDTF">2013-11-16T16:10:31Z</dcterms:modified>
</cp:coreProperties>
</file>