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4" r:id="rId9"/>
    <p:sldId id="270" r:id="rId10"/>
    <p:sldId id="271" r:id="rId11"/>
    <p:sldId id="285" r:id="rId12"/>
    <p:sldId id="272" r:id="rId13"/>
    <p:sldId id="273" r:id="rId14"/>
    <p:sldId id="274" r:id="rId15"/>
    <p:sldId id="275" r:id="rId16"/>
    <p:sldId id="276" r:id="rId17"/>
    <p:sldId id="277" r:id="rId18"/>
    <p:sldId id="278" r:id="rId19"/>
    <p:sldId id="288" r:id="rId20"/>
    <p:sldId id="289" r:id="rId21"/>
    <p:sldId id="290" r:id="rId22"/>
    <p:sldId id="291" r:id="rId23"/>
    <p:sldId id="263" r:id="rId24"/>
    <p:sldId id="265" r:id="rId25"/>
    <p:sldId id="286" r:id="rId26"/>
    <p:sldId id="287" r:id="rId27"/>
    <p:sldId id="266" r:id="rId28"/>
    <p:sldId id="279" r:id="rId29"/>
    <p:sldId id="267" r:id="rId30"/>
    <p:sldId id="281" r:id="rId31"/>
    <p:sldId id="282" r:id="rId32"/>
    <p:sldId id="268" r:id="rId33"/>
    <p:sldId id="269" r:id="rId3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230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1512429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474163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037123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84B3732-D5B6-4082-8FD5-382DEA699675}"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3610511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84B3732-D5B6-4082-8FD5-382DEA699675}" type="datetimeFigureOut">
              <a:rPr lang="cs-CZ" smtClean="0"/>
              <a:t>16.11.2013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984338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784B3732-D5B6-4082-8FD5-382DEA699675}" type="datetimeFigureOut">
              <a:rPr lang="cs-CZ" smtClean="0"/>
              <a:t>16.11.2013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1307576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84B3732-D5B6-4082-8FD5-382DEA699675}" type="datetimeFigureOut">
              <a:rPr lang="cs-CZ" smtClean="0"/>
              <a:t>16.11.2013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89163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84B3732-D5B6-4082-8FD5-382DEA699675}"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096230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784B3732-D5B6-4082-8FD5-382DEA699675}" type="datetimeFigureOut">
              <a:rPr lang="cs-CZ" smtClean="0"/>
              <a:t>16.11.2013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943918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467071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0AA3538-2A4C-4ACD-9520-F87701199F62}" type="slidenum">
              <a:rPr lang="cs-CZ" smtClean="0"/>
              <a:t>‹#›</a:t>
            </a:fld>
            <a:endParaRPr lang="cs-CZ"/>
          </a:p>
        </p:txBody>
      </p:sp>
    </p:spTree>
    <p:extLst>
      <p:ext uri="{BB962C8B-B14F-4D97-AF65-F5344CB8AC3E}">
        <p14:creationId xmlns:p14="http://schemas.microsoft.com/office/powerpoint/2010/main" val="2389154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4B3732-D5B6-4082-8FD5-382DEA699675}" type="datetimeFigureOut">
              <a:rPr lang="cs-CZ" smtClean="0"/>
              <a:t>16.11.2013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3538-2A4C-4ACD-9520-F87701199F62}" type="slidenum">
              <a:rPr lang="cs-CZ" smtClean="0"/>
              <a:t>‹#›</a:t>
            </a:fld>
            <a:endParaRPr lang="cs-CZ"/>
          </a:p>
        </p:txBody>
      </p:sp>
    </p:spTree>
    <p:extLst>
      <p:ext uri="{BB962C8B-B14F-4D97-AF65-F5344CB8AC3E}">
        <p14:creationId xmlns:p14="http://schemas.microsoft.com/office/powerpoint/2010/main" val="19350138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3.emf"/><Relationship Id="rId5" Type="http://schemas.openxmlformats.org/officeDocument/2006/relationships/package" Target="../embeddings/Microsoft_Excel_Worksheet1.xlsx"/><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2035277"/>
            <a:ext cx="9144000" cy="961675"/>
          </a:xfrm>
        </p:spPr>
        <p:txBody>
          <a:bodyPr/>
          <a:lstStyle/>
          <a:p>
            <a:r>
              <a:rPr lang="cs-CZ" b="1" dirty="0" smtClean="0">
                <a:solidFill>
                  <a:srgbClr val="492303"/>
                </a:solidFill>
              </a:rPr>
              <a:t>Informační a komunikační technologie</a:t>
            </a:r>
            <a:endParaRPr lang="cs-CZ" dirty="0">
              <a:solidFill>
                <a:srgbClr val="492303"/>
              </a:solidFill>
            </a:endParaRPr>
          </a:p>
        </p:txBody>
      </p:sp>
      <p:sp>
        <p:nvSpPr>
          <p:cNvPr id="3" name="Podnadpis 2"/>
          <p:cNvSpPr>
            <a:spLocks noGrp="1"/>
          </p:cNvSpPr>
          <p:nvPr>
            <p:ph type="subTitle" idx="1"/>
          </p:nvPr>
        </p:nvSpPr>
        <p:spPr>
          <a:xfrm>
            <a:off x="0" y="2852937"/>
            <a:ext cx="9144000" cy="4005064"/>
          </a:xfrm>
        </p:spPr>
        <p:txBody>
          <a:bodyPr>
            <a:noAutofit/>
          </a:bodyPr>
          <a:lstStyle/>
          <a:p>
            <a:endParaRPr lang="cs-CZ" sz="1200" b="1" dirty="0" smtClean="0">
              <a:solidFill>
                <a:srgbClr val="492303"/>
              </a:solidFill>
            </a:endParaRPr>
          </a:p>
          <a:p>
            <a:r>
              <a:rPr lang="cs-CZ" sz="6000" b="1" dirty="0" smtClean="0">
                <a:solidFill>
                  <a:srgbClr val="492303"/>
                </a:solidFill>
              </a:rPr>
              <a:t>8.</a:t>
            </a:r>
          </a:p>
          <a:p>
            <a:r>
              <a:rPr lang="cs-CZ" sz="7200" b="1" u="sng" dirty="0" smtClean="0">
                <a:solidFill>
                  <a:srgbClr val="492303"/>
                </a:solidFill>
              </a:rPr>
              <a:t>S o f t w a r e</a:t>
            </a:r>
          </a:p>
          <a:p>
            <a:endParaRPr lang="cs-CZ" sz="2000" b="1" dirty="0" smtClean="0">
              <a:solidFill>
                <a:schemeClr val="accent6">
                  <a:lumMod val="50000"/>
                </a:schemeClr>
              </a:solidFill>
            </a:endParaRPr>
          </a:p>
          <a:p>
            <a:pPr algn="r"/>
            <a:endParaRPr lang="cs-CZ" sz="2000" b="1" dirty="0" smtClean="0">
              <a:solidFill>
                <a:schemeClr val="accent6">
                  <a:lumMod val="50000"/>
                </a:schemeClr>
              </a:solidFill>
            </a:endParaRPr>
          </a:p>
          <a:p>
            <a:pPr algn="r"/>
            <a:r>
              <a:rPr lang="cs-CZ" sz="2000" b="1" dirty="0" smtClean="0">
                <a:solidFill>
                  <a:schemeClr val="accent6">
                    <a:lumMod val="50000"/>
                  </a:schemeClr>
                </a:solidFill>
              </a:rPr>
              <a:t>Autor : RNDr. Zdeněk Bláha</a:t>
            </a:r>
          </a:p>
          <a:p>
            <a:endParaRPr lang="cs-CZ" sz="6000" dirty="0"/>
          </a:p>
        </p:txBody>
      </p:sp>
      <p:pic>
        <p:nvPicPr>
          <p:cNvPr id="4" name="obrázek 1" descr="OPVK_hor_zakladni_logolink_RGB_cz.jpg"/>
          <p:cNvPicPr>
            <a:picLocks noChangeAspect="1" noChangeArrowheads="1"/>
          </p:cNvPicPr>
          <p:nvPr/>
        </p:nvPicPr>
        <p:blipFill>
          <a:blip r:embed="rId2">
            <a:lum bright="10000" contrast="16000"/>
          </a:blip>
          <a:stretch>
            <a:fillRect/>
          </a:stretch>
        </p:blipFill>
        <p:spPr bwMode="auto">
          <a:xfrm>
            <a:off x="40947" y="0"/>
            <a:ext cx="9084339" cy="1988840"/>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4105525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4" name="obrázek 1" descr="OPVK_hor_zakladni_logolink_RGB_cz.jpg"/>
          <p:cNvPicPr>
            <a:picLocks noChangeAspect="1" noChangeArrowheads="1"/>
          </p:cNvPicPr>
          <p:nvPr/>
        </p:nvPicPr>
        <p:blipFill>
          <a:blip r:embed="rId3">
            <a:lum bright="10000" contrast="16000"/>
          </a:blip>
          <a:stretch>
            <a:fillRect/>
          </a:stretch>
        </p:blipFill>
        <p:spPr bwMode="auto">
          <a:xfrm>
            <a:off x="40947" y="0"/>
            <a:ext cx="9084339" cy="1988840"/>
          </a:xfrm>
          <a:prstGeom prst="rect">
            <a:avLst/>
          </a:prstGeom>
          <a:noFill/>
          <a:ln w="9525">
            <a:noFill/>
            <a:miter lim="800000"/>
            <a:headEnd/>
            <a:tailEnd/>
          </a:ln>
          <a:effectLst>
            <a:outerShdw sx="1000" sy="1000" algn="ctr" rotWithShape="0">
              <a:srgbClr val="000000"/>
            </a:outerShdw>
          </a:effectLst>
        </p:spPr>
      </p:pic>
      <p:graphicFrame>
        <p:nvGraphicFramePr>
          <p:cNvPr id="5" name="Zástupný symbol pro obsah 4"/>
          <p:cNvGraphicFramePr>
            <a:graphicFrameLocks noGrp="1" noChangeAspect="1"/>
          </p:cNvGraphicFramePr>
          <p:nvPr>
            <p:ph idx="1"/>
            <p:extLst>
              <p:ext uri="{D42A27DB-BD31-4B8C-83A1-F6EECF244321}">
                <p14:modId xmlns:p14="http://schemas.microsoft.com/office/powerpoint/2010/main" val="2932705683"/>
              </p:ext>
            </p:extLst>
          </p:nvPr>
        </p:nvGraphicFramePr>
        <p:xfrm>
          <a:off x="124018" y="2708920"/>
          <a:ext cx="8896950" cy="3129111"/>
        </p:xfrm>
        <a:graphic>
          <a:graphicData uri="http://schemas.openxmlformats.org/presentationml/2006/ole">
            <mc:AlternateContent xmlns:mc="http://schemas.openxmlformats.org/markup-compatibility/2006">
              <mc:Choice xmlns:v="urn:schemas-microsoft-com:vml" Requires="v">
                <p:oleObj spid="_x0000_s1051" name="List" r:id="rId5" imgW="7258170" imgH="2552762" progId="Excel.Sheet.12">
                  <p:embed/>
                </p:oleObj>
              </mc:Choice>
              <mc:Fallback>
                <p:oleObj name="List" r:id="rId5" imgW="7258170" imgH="2552762" progId="Excel.Sheet.12">
                  <p:embed/>
                  <p:pic>
                    <p:nvPicPr>
                      <p:cNvPr id="0" name="Objekt 5"/>
                      <p:cNvPicPr>
                        <a:picLocks noChangeAspect="1" noChangeArrowheads="1"/>
                      </p:cNvPicPr>
                      <p:nvPr/>
                    </p:nvPicPr>
                    <p:blipFill>
                      <a:blip r:embed="rId6"/>
                      <a:srcRect/>
                      <a:stretch>
                        <a:fillRect/>
                      </a:stretch>
                    </p:blipFill>
                    <p:spPr bwMode="auto">
                      <a:xfrm>
                        <a:off x="124018" y="2708920"/>
                        <a:ext cx="8896950" cy="3129111"/>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0336326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0" y="2996952"/>
            <a:ext cx="9125286" cy="3861048"/>
          </a:xfrm>
        </p:spPr>
        <p:txBody>
          <a:bodyPr>
            <a:normAutofit fontScale="47500" lnSpcReduction="20000"/>
          </a:bodyPr>
          <a:lstStyle/>
          <a:p>
            <a:pPr marL="432000" lvl="0" indent="-432000" algn="just">
              <a:lnSpc>
                <a:spcPct val="120000"/>
              </a:lnSpc>
              <a:spcBef>
                <a:spcPts val="600"/>
              </a:spcBef>
              <a:spcAft>
                <a:spcPts val="1200"/>
              </a:spcAft>
              <a:defRPr/>
            </a:pPr>
            <a:r>
              <a:rPr lang="cs-CZ" sz="8000" b="1" dirty="0">
                <a:solidFill>
                  <a:schemeClr val="accent6">
                    <a:lumMod val="50000"/>
                  </a:schemeClr>
                </a:solidFill>
                <a:latin typeface="Arial" pitchFamily="34" charset="0"/>
                <a:cs typeface="Arial" pitchFamily="34" charset="0"/>
              </a:rPr>
              <a:t>Anotace</a:t>
            </a:r>
          </a:p>
          <a:p>
            <a:pPr lvl="0" algn="just">
              <a:lnSpc>
                <a:spcPct val="120000"/>
              </a:lnSpc>
              <a:spcBef>
                <a:spcPts val="600"/>
              </a:spcBef>
              <a:spcAft>
                <a:spcPts val="1200"/>
              </a:spcAft>
              <a:defRPr/>
            </a:pPr>
            <a:r>
              <a:rPr lang="cs-CZ" dirty="0">
                <a:solidFill>
                  <a:schemeClr val="accent6">
                    <a:lumMod val="50000"/>
                  </a:schemeClr>
                </a:solidFill>
                <a:latin typeface="Arial" pitchFamily="34" charset="0"/>
                <a:cs typeface="Arial" pitchFamily="34" charset="0"/>
              </a:rPr>
              <a:t>Materiál je určen pro 1. nebo 2.ročník </a:t>
            </a:r>
            <a:r>
              <a:rPr lang="cs-CZ" dirty="0" smtClean="0">
                <a:solidFill>
                  <a:schemeClr val="accent6">
                    <a:lumMod val="50000"/>
                  </a:schemeClr>
                </a:solidFill>
                <a:latin typeface="Arial" pitchFamily="34" charset="0"/>
                <a:cs typeface="Arial" pitchFamily="34" charset="0"/>
              </a:rPr>
              <a:t>všech studijních </a:t>
            </a:r>
            <a:r>
              <a:rPr lang="cs-CZ" dirty="0">
                <a:solidFill>
                  <a:schemeClr val="accent6">
                    <a:lumMod val="50000"/>
                  </a:schemeClr>
                </a:solidFill>
                <a:latin typeface="Arial" pitchFamily="34" charset="0"/>
                <a:cs typeface="Arial" pitchFamily="34" charset="0"/>
              </a:rPr>
              <a:t>maturitních i učebních oborů předmětu INFORMAČNÍ A KOMUNIKAČNÍ TECHNOLOGIE jako </a:t>
            </a:r>
            <a:r>
              <a:rPr lang="cs-CZ" dirty="0" smtClean="0">
                <a:solidFill>
                  <a:schemeClr val="accent6">
                    <a:lumMod val="50000"/>
                  </a:schemeClr>
                </a:solidFill>
                <a:latin typeface="Arial" pitchFamily="34" charset="0"/>
                <a:cs typeface="Arial" pitchFamily="34" charset="0"/>
              </a:rPr>
              <a:t>úvod do </a:t>
            </a:r>
            <a:r>
              <a:rPr lang="cs-CZ" dirty="0">
                <a:solidFill>
                  <a:schemeClr val="accent6">
                    <a:lumMod val="50000"/>
                  </a:schemeClr>
                </a:solidFill>
                <a:latin typeface="Arial" pitchFamily="34" charset="0"/>
                <a:cs typeface="Arial" pitchFamily="34" charset="0"/>
              </a:rPr>
              <a:t>výuky </a:t>
            </a:r>
            <a:r>
              <a:rPr lang="cs-CZ" dirty="0" smtClean="0">
                <a:solidFill>
                  <a:schemeClr val="accent6">
                    <a:lumMod val="50000"/>
                  </a:schemeClr>
                </a:solidFill>
                <a:latin typeface="Arial" pitchFamily="34" charset="0"/>
                <a:cs typeface="Arial" pitchFamily="34" charset="0"/>
              </a:rPr>
              <a:t>práce s počítačem.  </a:t>
            </a:r>
            <a:r>
              <a:rPr lang="cs-CZ" dirty="0">
                <a:solidFill>
                  <a:schemeClr val="accent6">
                    <a:lumMod val="50000"/>
                  </a:schemeClr>
                </a:solidFill>
                <a:latin typeface="Arial" pitchFamily="34" charset="0"/>
                <a:cs typeface="Arial" pitchFamily="34" charset="0"/>
              </a:rPr>
              <a:t>Inovuje výuku použitím multimediálních pomůcek – </a:t>
            </a:r>
            <a:r>
              <a:rPr lang="cs-CZ" dirty="0" smtClean="0">
                <a:solidFill>
                  <a:schemeClr val="accent6">
                    <a:lumMod val="50000"/>
                  </a:schemeClr>
                </a:solidFill>
                <a:latin typeface="Arial" pitchFamily="34" charset="0"/>
                <a:cs typeface="Arial" pitchFamily="34" charset="0"/>
              </a:rPr>
              <a:t>prezentace s obrázky a textem podporujícím </a:t>
            </a:r>
            <a:r>
              <a:rPr lang="cs-CZ" dirty="0">
                <a:solidFill>
                  <a:schemeClr val="accent6">
                    <a:lumMod val="50000"/>
                  </a:schemeClr>
                </a:solidFill>
                <a:latin typeface="Arial" pitchFamily="34" charset="0"/>
                <a:cs typeface="Arial" pitchFamily="34" charset="0"/>
              </a:rPr>
              <a:t>výklad učitele.</a:t>
            </a:r>
          </a:p>
          <a:p>
            <a:pPr marL="432000" lvl="0" indent="-432000" algn="just">
              <a:lnSpc>
                <a:spcPct val="120000"/>
              </a:lnSpc>
              <a:spcBef>
                <a:spcPts val="600"/>
              </a:spcBef>
              <a:spcAft>
                <a:spcPts val="1200"/>
              </a:spcAft>
              <a:defRPr/>
            </a:pPr>
            <a:r>
              <a:rPr lang="cs-CZ" sz="8000" b="1" dirty="0">
                <a:solidFill>
                  <a:schemeClr val="accent6">
                    <a:lumMod val="50000"/>
                  </a:schemeClr>
                </a:solidFill>
                <a:latin typeface="Arial" pitchFamily="34" charset="0"/>
                <a:cs typeface="Arial" pitchFamily="34" charset="0"/>
              </a:rPr>
              <a:t>Metodický pokyn</a:t>
            </a:r>
          </a:p>
          <a:p>
            <a:pPr lvl="0" algn="just">
              <a:lnSpc>
                <a:spcPct val="120000"/>
              </a:lnSpc>
              <a:spcBef>
                <a:spcPts val="600"/>
              </a:spcBef>
              <a:spcAft>
                <a:spcPts val="1200"/>
              </a:spcAft>
              <a:defRPr/>
            </a:pPr>
            <a:r>
              <a:rPr lang="cs-CZ" sz="3600" dirty="0">
                <a:solidFill>
                  <a:schemeClr val="accent6">
                    <a:lumMod val="50000"/>
                  </a:schemeClr>
                </a:solidFill>
                <a:latin typeface="Arial" pitchFamily="34" charset="0"/>
                <a:cs typeface="Arial" pitchFamily="34" charset="0"/>
              </a:rPr>
              <a:t>Materiál používá učitel při výkladu – pro větší názornost a atraktivnost výuky. Zároveň jej mohou využívat žáci </a:t>
            </a:r>
            <a:r>
              <a:rPr lang="cs-CZ" sz="3600" dirty="0" smtClean="0">
                <a:solidFill>
                  <a:schemeClr val="accent6">
                    <a:lumMod val="50000"/>
                  </a:schemeClr>
                </a:solidFill>
                <a:latin typeface="Arial" pitchFamily="34" charset="0"/>
                <a:cs typeface="Arial" pitchFamily="34" charset="0"/>
              </a:rPr>
              <a:t>jako podklad pro </a:t>
            </a:r>
            <a:r>
              <a:rPr lang="cs-CZ" sz="3600" dirty="0">
                <a:solidFill>
                  <a:schemeClr val="accent6">
                    <a:lumMod val="50000"/>
                  </a:schemeClr>
                </a:solidFill>
                <a:latin typeface="Arial" pitchFamily="34" charset="0"/>
                <a:cs typeface="Arial" pitchFamily="34" charset="0"/>
              </a:rPr>
              <a:t>domácí přípravu na výuku.</a:t>
            </a:r>
          </a:p>
          <a:p>
            <a:endParaRPr lang="cs-CZ" sz="3600" dirty="0" smtClean="0">
              <a:solidFill>
                <a:schemeClr val="accent6">
                  <a:lumMod val="50000"/>
                </a:schemeClr>
              </a:solidFill>
            </a:endParaRPr>
          </a:p>
          <a:p>
            <a:pPr marL="0" indent="0">
              <a:buNone/>
            </a:pPr>
            <a:endParaRPr lang="cs-CZ" dirty="0">
              <a:solidFill>
                <a:schemeClr val="accent6">
                  <a:lumMod val="50000"/>
                </a:schemeClr>
              </a:solidFill>
            </a:endParaRPr>
          </a:p>
        </p:txBody>
      </p:sp>
      <p:pic>
        <p:nvPicPr>
          <p:cNvPr id="4" name="obrázek 1" descr="OPVK_hor_zakladni_logolink_RGB_cz.jpg"/>
          <p:cNvPicPr>
            <a:picLocks noChangeAspect="1" noChangeArrowheads="1"/>
          </p:cNvPicPr>
          <p:nvPr/>
        </p:nvPicPr>
        <p:blipFill>
          <a:blip r:embed="rId2">
            <a:lum bright="10000" contrast="16000"/>
          </a:blip>
          <a:stretch>
            <a:fillRect/>
          </a:stretch>
        </p:blipFill>
        <p:spPr bwMode="auto">
          <a:xfrm>
            <a:off x="40947" y="0"/>
            <a:ext cx="9084339" cy="1988840"/>
          </a:xfrm>
          <a:prstGeom prst="rect">
            <a:avLst/>
          </a:prstGeom>
          <a:noFill/>
          <a:ln w="9525">
            <a:noFill/>
            <a:miter lim="800000"/>
            <a:headEnd/>
            <a:tailEnd/>
          </a:ln>
          <a:effectLst>
            <a:outerShdw sx="1000" sy="1000" algn="ctr" rotWithShape="0">
              <a:srgbClr val="000000"/>
            </a:outerShdw>
          </a:effectLst>
        </p:spPr>
      </p:pic>
    </p:spTree>
    <p:extLst>
      <p:ext uri="{BB962C8B-B14F-4D97-AF65-F5344CB8AC3E}">
        <p14:creationId xmlns:p14="http://schemas.microsoft.com/office/powerpoint/2010/main" val="15271904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descr="http://deosum.com/Images/smajlik-microsoft-6.gif"/>
          <p:cNvPicPr/>
          <p:nvPr/>
        </p:nvPicPr>
        <p:blipFill>
          <a:blip r:embed="rId2">
            <a:extLst>
              <a:ext uri="{28A0092B-C50C-407E-A947-70E740481C1C}">
                <a14:useLocalDpi xmlns:a14="http://schemas.microsoft.com/office/drawing/2010/main" val="0"/>
              </a:ext>
            </a:extLst>
          </a:blip>
          <a:srcRect/>
          <a:stretch>
            <a:fillRect/>
          </a:stretch>
        </p:blipFill>
        <p:spPr bwMode="auto">
          <a:xfrm>
            <a:off x="611560" y="0"/>
            <a:ext cx="8280920" cy="6497191"/>
          </a:xfrm>
          <a:prstGeom prst="rect">
            <a:avLst/>
          </a:prstGeom>
          <a:noFill/>
          <a:ln>
            <a:noFill/>
          </a:ln>
        </p:spPr>
      </p:pic>
      <p:sp>
        <p:nvSpPr>
          <p:cNvPr id="2" name="Nadpis 1"/>
          <p:cNvSpPr>
            <a:spLocks noGrp="1"/>
          </p:cNvSpPr>
          <p:nvPr>
            <p:ph type="title"/>
          </p:nvPr>
        </p:nvSpPr>
        <p:spPr>
          <a:xfrm>
            <a:off x="457200" y="274638"/>
            <a:ext cx="8229600" cy="2578298"/>
          </a:xfrm>
        </p:spPr>
        <p:txBody>
          <a:bodyPr>
            <a:normAutofit/>
          </a:bodyPr>
          <a:lstStyle/>
          <a:p>
            <a:r>
              <a:rPr lang="cs-CZ" dirty="0" smtClean="0">
                <a:solidFill>
                  <a:schemeClr val="accent6">
                    <a:lumMod val="50000"/>
                  </a:schemeClr>
                </a:solidFill>
              </a:rPr>
              <a:t>Co je to software?</a:t>
            </a:r>
            <a:br>
              <a:rPr lang="cs-CZ" dirty="0" smtClean="0">
                <a:solidFill>
                  <a:schemeClr val="accent6">
                    <a:lumMod val="50000"/>
                  </a:schemeClr>
                </a:solidFill>
              </a:rPr>
            </a:br>
            <a:r>
              <a:rPr lang="cs-CZ" dirty="0" smtClean="0">
                <a:solidFill>
                  <a:schemeClr val="accent6">
                    <a:lumMod val="50000"/>
                  </a:schemeClr>
                </a:solidFill>
              </a:rPr>
              <a:t>To přece už víme…</a:t>
            </a:r>
            <a:br>
              <a:rPr lang="cs-CZ" dirty="0" smtClean="0">
                <a:solidFill>
                  <a:schemeClr val="accent6">
                    <a:lumMod val="50000"/>
                  </a:schemeClr>
                </a:solidFill>
              </a:rPr>
            </a:br>
            <a:endParaRPr lang="cs-CZ" dirty="0"/>
          </a:p>
        </p:txBody>
      </p:sp>
      <p:sp>
        <p:nvSpPr>
          <p:cNvPr id="3" name="Zástupný symbol pro obsah 2"/>
          <p:cNvSpPr>
            <a:spLocks noGrp="1"/>
          </p:cNvSpPr>
          <p:nvPr>
            <p:ph idx="1"/>
          </p:nvPr>
        </p:nvSpPr>
        <p:spPr/>
        <p:txBody>
          <a:bodyPr/>
          <a:lstStyle/>
          <a:p>
            <a:pPr marL="0" indent="0" algn="ctr">
              <a:buNone/>
            </a:pPr>
            <a:endParaRPr lang="cs-CZ" b="1" dirty="0" smtClean="0">
              <a:solidFill>
                <a:schemeClr val="accent6">
                  <a:lumMod val="50000"/>
                </a:schemeClr>
              </a:solidFill>
            </a:endParaRPr>
          </a:p>
          <a:p>
            <a:pPr marL="0" indent="0" algn="ctr">
              <a:buNone/>
            </a:pPr>
            <a:r>
              <a:rPr lang="cs-CZ" b="1" u="sng" dirty="0" smtClean="0">
                <a:solidFill>
                  <a:schemeClr val="accent6">
                    <a:lumMod val="50000"/>
                  </a:schemeClr>
                </a:solidFill>
                <a:effectLst>
                  <a:outerShdw blurRad="38100" dist="38100" dir="2700000" algn="tl">
                    <a:srgbClr val="000000">
                      <a:alpha val="43137"/>
                    </a:srgbClr>
                  </a:outerShdw>
                </a:effectLst>
              </a:rPr>
              <a:t> </a:t>
            </a:r>
          </a:p>
          <a:p>
            <a:pPr marL="0" indent="0" algn="ctr">
              <a:buNone/>
            </a:pPr>
            <a:endParaRPr lang="cs-CZ" b="1" dirty="0" smtClean="0">
              <a:solidFill>
                <a:schemeClr val="accent6">
                  <a:lumMod val="50000"/>
                </a:schemeClr>
              </a:solidFill>
            </a:endParaRPr>
          </a:p>
        </p:txBody>
      </p:sp>
    </p:spTree>
    <p:extLst>
      <p:ext uri="{BB962C8B-B14F-4D97-AF65-F5344CB8AC3E}">
        <p14:creationId xmlns:p14="http://schemas.microsoft.com/office/powerpoint/2010/main" val="28342337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6">
                    <a:lumMod val="50000"/>
                  </a:schemeClr>
                </a:solidFill>
              </a:rPr>
              <a:t>Software</a:t>
            </a:r>
            <a:endParaRPr lang="cs-CZ" dirty="0">
              <a:solidFill>
                <a:schemeClr val="accent6">
                  <a:lumMod val="50000"/>
                </a:schemeClr>
              </a:solidFill>
            </a:endParaRPr>
          </a:p>
        </p:txBody>
      </p:sp>
      <p:sp>
        <p:nvSpPr>
          <p:cNvPr id="3" name="Zástupný symbol pro obsah 2"/>
          <p:cNvSpPr>
            <a:spLocks noGrp="1"/>
          </p:cNvSpPr>
          <p:nvPr>
            <p:ph idx="1"/>
          </p:nvPr>
        </p:nvSpPr>
        <p:spPr/>
        <p:txBody>
          <a:bodyPr>
            <a:normAutofit/>
          </a:bodyPr>
          <a:lstStyle/>
          <a:p>
            <a:pPr marL="0" indent="0" algn="ctr">
              <a:buNone/>
            </a:pPr>
            <a:endParaRPr lang="cs-CZ" sz="2800" b="1" dirty="0">
              <a:solidFill>
                <a:schemeClr val="accent6">
                  <a:lumMod val="50000"/>
                </a:schemeClr>
              </a:solidFill>
            </a:endParaRPr>
          </a:p>
          <a:p>
            <a:pPr marL="0" indent="0" algn="ctr">
              <a:buNone/>
            </a:pPr>
            <a:r>
              <a:rPr lang="cs-CZ" sz="2800" b="1" u="sng" dirty="0" smtClean="0">
                <a:solidFill>
                  <a:srgbClr val="492303"/>
                </a:solidFill>
                <a:effectLst>
                  <a:outerShdw blurRad="38100" dist="38100" dir="2700000" algn="tl">
                    <a:srgbClr val="000000">
                      <a:alpha val="43137"/>
                    </a:srgbClr>
                  </a:outerShdw>
                </a:effectLst>
              </a:rPr>
              <a:t>Software </a:t>
            </a:r>
            <a:r>
              <a:rPr lang="cs-CZ" sz="2800" b="1" u="sng" dirty="0">
                <a:solidFill>
                  <a:srgbClr val="492303"/>
                </a:solidFill>
                <a:effectLst>
                  <a:outerShdw blurRad="38100" dist="38100" dir="2700000" algn="tl">
                    <a:srgbClr val="000000">
                      <a:alpha val="43137"/>
                    </a:srgbClr>
                  </a:outerShdw>
                </a:effectLst>
              </a:rPr>
              <a:t>(též programové vybavení</a:t>
            </a:r>
            <a:r>
              <a:rPr lang="cs-CZ" sz="2800" b="1" u="sng" dirty="0" smtClean="0">
                <a:solidFill>
                  <a:srgbClr val="492303"/>
                </a:solidFill>
                <a:effectLst>
                  <a:outerShdw blurRad="38100" dist="38100" dir="2700000" algn="tl">
                    <a:srgbClr val="000000">
                      <a:alpha val="43137"/>
                    </a:srgbClr>
                  </a:outerShdw>
                </a:effectLst>
              </a:rPr>
              <a:t>)</a:t>
            </a:r>
          </a:p>
          <a:p>
            <a:pPr marL="0" indent="0" algn="ctr">
              <a:buNone/>
            </a:pPr>
            <a:endParaRPr lang="cs-CZ" sz="2800" baseline="30000" dirty="0"/>
          </a:p>
          <a:p>
            <a:pPr marL="0" indent="0" algn="ctr">
              <a:buNone/>
            </a:pPr>
            <a:r>
              <a:rPr lang="cs-CZ" sz="2800" dirty="0" smtClean="0">
                <a:solidFill>
                  <a:srgbClr val="492303"/>
                </a:solidFill>
              </a:rPr>
              <a:t> </a:t>
            </a:r>
            <a:r>
              <a:rPr lang="cs-CZ" sz="2800" b="1" dirty="0">
                <a:solidFill>
                  <a:srgbClr val="492303"/>
                </a:solidFill>
              </a:rPr>
              <a:t>je </a:t>
            </a:r>
            <a:r>
              <a:rPr lang="cs-CZ" sz="2800" b="1" dirty="0" smtClean="0">
                <a:solidFill>
                  <a:srgbClr val="492303"/>
                </a:solidFill>
              </a:rPr>
              <a:t>sada </a:t>
            </a:r>
            <a:r>
              <a:rPr lang="cs-CZ" sz="2800" b="1" dirty="0">
                <a:solidFill>
                  <a:srgbClr val="492303"/>
                </a:solidFill>
              </a:rPr>
              <a:t>všech </a:t>
            </a:r>
            <a:r>
              <a:rPr lang="cs-CZ" sz="2800" b="1" dirty="0" smtClean="0">
                <a:solidFill>
                  <a:srgbClr val="492303"/>
                </a:solidFill>
              </a:rPr>
              <a:t>počítačových programů používaných </a:t>
            </a:r>
            <a:r>
              <a:rPr lang="cs-CZ" sz="2800" b="1" dirty="0">
                <a:solidFill>
                  <a:srgbClr val="492303"/>
                </a:solidFill>
              </a:rPr>
              <a:t>v </a:t>
            </a:r>
            <a:r>
              <a:rPr lang="cs-CZ" sz="2800" b="1" dirty="0" smtClean="0">
                <a:solidFill>
                  <a:srgbClr val="492303"/>
                </a:solidFill>
              </a:rPr>
              <a:t>počítači, </a:t>
            </a:r>
            <a:r>
              <a:rPr lang="cs-CZ" sz="2800" b="1" dirty="0">
                <a:solidFill>
                  <a:srgbClr val="492303"/>
                </a:solidFill>
              </a:rPr>
              <a:t>které provádějí nějakou činnost</a:t>
            </a:r>
            <a:r>
              <a:rPr lang="cs-CZ" sz="2800" b="1" dirty="0" smtClean="0">
                <a:solidFill>
                  <a:srgbClr val="492303"/>
                </a:solidFill>
              </a:rPr>
              <a:t>.</a:t>
            </a:r>
          </a:p>
          <a:p>
            <a:pPr marL="0" indent="0" algn="ctr">
              <a:buNone/>
            </a:pPr>
            <a:r>
              <a:rPr lang="cs-CZ" sz="2800" b="1" dirty="0" smtClean="0">
                <a:solidFill>
                  <a:srgbClr val="492303"/>
                </a:solidFill>
              </a:rPr>
              <a:t>Běžně se pro označení používá zkratka SW</a:t>
            </a:r>
          </a:p>
          <a:p>
            <a:pPr marL="0" indent="0" algn="ctr">
              <a:buNone/>
            </a:pPr>
            <a:endParaRPr lang="cs-CZ" sz="2800" dirty="0">
              <a:solidFill>
                <a:srgbClr val="492303"/>
              </a:solidFill>
            </a:endParaRPr>
          </a:p>
          <a:p>
            <a:pPr marL="0" indent="0" algn="ctr">
              <a:buNone/>
            </a:pPr>
            <a:endParaRPr lang="cs-CZ" sz="2800" dirty="0" smtClean="0">
              <a:solidFill>
                <a:srgbClr val="492303"/>
              </a:solidFill>
            </a:endParaRPr>
          </a:p>
          <a:p>
            <a:pPr marL="0" indent="0">
              <a:buNone/>
            </a:pPr>
            <a:r>
              <a:rPr lang="cs-CZ" sz="2800" dirty="0">
                <a:solidFill>
                  <a:srgbClr val="492303"/>
                </a:solidFill>
              </a:rPr>
              <a:t> </a:t>
            </a:r>
            <a:r>
              <a:rPr lang="cs-CZ" sz="2800" dirty="0" smtClean="0">
                <a:solidFill>
                  <a:srgbClr val="492303"/>
                </a:solidFill>
              </a:rPr>
              <a:t>                                      </a:t>
            </a:r>
            <a:r>
              <a:rPr lang="cs-CZ" sz="2800" i="1" dirty="0" smtClean="0">
                <a:solidFill>
                  <a:srgbClr val="492303"/>
                </a:solidFill>
              </a:rPr>
              <a:t>Poznáte, co je na obrázku…?</a:t>
            </a:r>
            <a:endParaRPr lang="cs-CZ" sz="2800" dirty="0">
              <a:solidFill>
                <a:srgbClr val="492303"/>
              </a:solidFill>
            </a:endParaRPr>
          </a:p>
        </p:txBody>
      </p:sp>
      <p:pic>
        <p:nvPicPr>
          <p:cNvPr id="2050" name="Picture 2" descr="C:\Program Files (x86)\Microsoft Office\MEDIA\CAGCAT10\j0196400.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29567" y="4365104"/>
            <a:ext cx="2331902" cy="2492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24672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26826" y="1600200"/>
            <a:ext cx="9117174" cy="5257800"/>
          </a:xfrm>
        </p:spPr>
        <p:txBody>
          <a:bodyPr>
            <a:normAutofit/>
          </a:bodyPr>
          <a:lstStyle/>
          <a:p>
            <a:pPr marL="0" indent="0" algn="ctr">
              <a:buNone/>
            </a:pPr>
            <a:endParaRPr lang="cs-CZ" sz="2800" dirty="0" smtClean="0"/>
          </a:p>
          <a:p>
            <a:pPr marL="514350" indent="-514350">
              <a:buFont typeface="+mj-lt"/>
              <a:buAutoNum type="arabicPeriod"/>
            </a:pPr>
            <a:r>
              <a:rPr lang="cs-CZ" sz="2800" b="1" dirty="0" smtClean="0">
                <a:solidFill>
                  <a:srgbClr val="492303"/>
                </a:solidFill>
              </a:rPr>
              <a:t>Systémový software  -  </a:t>
            </a:r>
            <a:r>
              <a:rPr lang="cs-CZ" sz="2800" i="1" dirty="0" smtClean="0">
                <a:solidFill>
                  <a:srgbClr val="492303"/>
                </a:solidFill>
              </a:rPr>
              <a:t>zajišťuje chod počítače a jeho styk s okolím (např. se vstupními a výstupními zařízeními)</a:t>
            </a:r>
          </a:p>
          <a:p>
            <a:pPr marL="514350" indent="-514350">
              <a:buFont typeface="+mj-lt"/>
              <a:buAutoNum type="arabicPeriod"/>
            </a:pPr>
            <a:r>
              <a:rPr lang="cs-CZ" sz="2800" b="1" dirty="0" smtClean="0">
                <a:solidFill>
                  <a:srgbClr val="492303"/>
                </a:solidFill>
              </a:rPr>
              <a:t>Aplikační software  </a:t>
            </a:r>
            <a:r>
              <a:rPr lang="cs-CZ" sz="2800" i="1" dirty="0">
                <a:solidFill>
                  <a:srgbClr val="492303"/>
                </a:solidFill>
              </a:rPr>
              <a:t> </a:t>
            </a:r>
            <a:r>
              <a:rPr lang="cs-CZ" sz="2800" i="1" dirty="0" smtClean="0">
                <a:solidFill>
                  <a:srgbClr val="492303"/>
                </a:solidFill>
              </a:rPr>
              <a:t>-  a) pracuje s ním uživatel</a:t>
            </a:r>
          </a:p>
          <a:p>
            <a:pPr marL="0" indent="0">
              <a:buNone/>
            </a:pPr>
            <a:r>
              <a:rPr lang="cs-CZ" sz="2800" i="1" dirty="0">
                <a:solidFill>
                  <a:srgbClr val="492303"/>
                </a:solidFill>
              </a:rPr>
              <a:t> </a:t>
            </a:r>
            <a:r>
              <a:rPr lang="cs-CZ" sz="2800" i="1" dirty="0" smtClean="0">
                <a:solidFill>
                  <a:srgbClr val="492303"/>
                </a:solidFill>
              </a:rPr>
              <a:t>                                          -  b) zajišťuje řízení nějakého stroje</a:t>
            </a:r>
          </a:p>
          <a:p>
            <a:pPr marL="0" indent="0">
              <a:buNone/>
            </a:pPr>
            <a:r>
              <a:rPr lang="cs-CZ" sz="2800" i="1" dirty="0">
                <a:solidFill>
                  <a:srgbClr val="492303"/>
                </a:solidFill>
              </a:rPr>
              <a:t> </a:t>
            </a:r>
            <a:r>
              <a:rPr lang="cs-CZ" sz="2800" i="1" dirty="0" smtClean="0">
                <a:solidFill>
                  <a:srgbClr val="492303"/>
                </a:solidFill>
              </a:rPr>
              <a:t>                                                  (tzv. </a:t>
            </a:r>
            <a:r>
              <a:rPr lang="cs-CZ" sz="2800" i="1" dirty="0" err="1" smtClean="0">
                <a:solidFill>
                  <a:srgbClr val="492303"/>
                </a:solidFill>
              </a:rPr>
              <a:t>embedded</a:t>
            </a:r>
            <a:r>
              <a:rPr lang="cs-CZ" sz="2800" i="1" dirty="0" smtClean="0">
                <a:solidFill>
                  <a:srgbClr val="492303"/>
                </a:solidFill>
              </a:rPr>
              <a:t> systém)</a:t>
            </a:r>
          </a:p>
          <a:p>
            <a:pPr marL="0" indent="0">
              <a:buNone/>
            </a:pPr>
            <a:endParaRPr lang="cs-CZ" sz="2800" dirty="0" smtClean="0"/>
          </a:p>
        </p:txBody>
      </p:sp>
      <p:pic>
        <p:nvPicPr>
          <p:cNvPr id="5" name="Obrázek 4" descr="http://i.idnes.cz/06/111/cl6/DNO16cd27_smajlik.jpg"/>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71800" y="4793594"/>
            <a:ext cx="2808312" cy="2074411"/>
          </a:xfrm>
          <a:prstGeom prst="rect">
            <a:avLst/>
          </a:prstGeom>
          <a:noFill/>
          <a:ln>
            <a:noFill/>
          </a:ln>
        </p:spPr>
      </p:pic>
    </p:spTree>
    <p:extLst>
      <p:ext uri="{BB962C8B-B14F-4D97-AF65-F5344CB8AC3E}">
        <p14:creationId xmlns:p14="http://schemas.microsoft.com/office/powerpoint/2010/main" val="24959310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0" y="1600200"/>
            <a:ext cx="9144000" cy="5213555"/>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Systémový SW = operační systém</a:t>
            </a:r>
          </a:p>
          <a:p>
            <a:r>
              <a:rPr lang="cs-CZ" sz="2800" b="1" dirty="0" smtClean="0">
                <a:solidFill>
                  <a:srgbClr val="492303"/>
                </a:solidFill>
              </a:rPr>
              <a:t>Zprostředkovává styk mezi HW a ostatním programy</a:t>
            </a:r>
          </a:p>
          <a:p>
            <a:r>
              <a:rPr lang="cs-CZ" sz="2800" b="1" dirty="0" smtClean="0">
                <a:solidFill>
                  <a:srgbClr val="492303"/>
                </a:solidFill>
              </a:rPr>
              <a:t>Základní příkazy umožňující uživateli používat paměť, vstupní a výstupní zařízení a přístup k souborovému systému</a:t>
            </a:r>
          </a:p>
          <a:p>
            <a:r>
              <a:rPr lang="cs-CZ" sz="2800" b="1" dirty="0" smtClean="0">
                <a:solidFill>
                  <a:srgbClr val="492303"/>
                </a:solidFill>
              </a:rPr>
              <a:t>Rozděluje tzv. „procesorový čas“ – všechny procesy mají dostatečný čas pro svou realizaci a navzájem si nepřekáží</a:t>
            </a:r>
          </a:p>
          <a:p>
            <a:r>
              <a:rPr lang="cs-CZ" sz="2800" b="1" dirty="0" smtClean="0">
                <a:solidFill>
                  <a:srgbClr val="492303"/>
                </a:solidFill>
              </a:rPr>
              <a:t>Reaguje na chybové stavy a předchází destrukci systému</a:t>
            </a:r>
          </a:p>
          <a:p>
            <a:r>
              <a:rPr lang="cs-CZ" sz="2800" b="1" dirty="0" smtClean="0">
                <a:solidFill>
                  <a:srgbClr val="492303"/>
                </a:solidFill>
              </a:rPr>
              <a:t>… provádí další činnosti nutné pro správný chod …</a:t>
            </a:r>
          </a:p>
        </p:txBody>
      </p:sp>
    </p:spTree>
    <p:extLst>
      <p:ext uri="{BB962C8B-B14F-4D97-AF65-F5344CB8AC3E}">
        <p14:creationId xmlns:p14="http://schemas.microsoft.com/office/powerpoint/2010/main" val="6909704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0" y="1268760"/>
            <a:ext cx="9144000" cy="5589240"/>
          </a:xfrm>
        </p:spPr>
        <p:txBody>
          <a:bodyPr>
            <a:normAutofit/>
          </a:bodyPr>
          <a:lstStyle/>
          <a:p>
            <a:pPr marL="0" indent="0">
              <a:buNone/>
            </a:pPr>
            <a:endParaRPr lang="cs-CZ" sz="2800" b="1" dirty="0" smtClean="0">
              <a:solidFill>
                <a:schemeClr val="accent6">
                  <a:lumMod val="50000"/>
                </a:schemeClr>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8712968" cy="5512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61351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0" y="1268760"/>
            <a:ext cx="9144000" cy="5589240"/>
          </a:xfrm>
        </p:spPr>
        <p:txBody>
          <a:bodyPr>
            <a:normAutofit/>
          </a:bodyPr>
          <a:lstStyle/>
          <a:p>
            <a:pPr marL="0" indent="0" algn="ctr" fontAlgn="base">
              <a:buNone/>
            </a:pPr>
            <a:r>
              <a:rPr lang="cs-CZ" sz="4000" u="sng" dirty="0" smtClean="0">
                <a:solidFill>
                  <a:srgbClr val="492303"/>
                </a:solidFill>
                <a:effectLst>
                  <a:outerShdw blurRad="38100" dist="38100" dir="2700000" algn="tl">
                    <a:srgbClr val="000000">
                      <a:alpha val="43137"/>
                    </a:srgbClr>
                  </a:outerShdw>
                </a:effectLst>
              </a:rPr>
              <a:t>Operační systémy – srovnání</a:t>
            </a:r>
          </a:p>
          <a:p>
            <a:pPr fontAlgn="base"/>
            <a:r>
              <a:rPr lang="cs-CZ" sz="2800" b="1" dirty="0" smtClean="0">
                <a:solidFill>
                  <a:srgbClr val="492303"/>
                </a:solidFill>
              </a:rPr>
              <a:t>MS DOS </a:t>
            </a:r>
            <a:r>
              <a:rPr lang="cs-CZ" sz="2800" dirty="0" smtClean="0">
                <a:solidFill>
                  <a:srgbClr val="492303"/>
                </a:solidFill>
              </a:rPr>
              <a:t>– jeden z prvních, textový </a:t>
            </a:r>
            <a:r>
              <a:rPr lang="cs-CZ" sz="2800" dirty="0" err="1" smtClean="0">
                <a:solidFill>
                  <a:srgbClr val="492303"/>
                </a:solidFill>
              </a:rPr>
              <a:t>mod</a:t>
            </a:r>
            <a:r>
              <a:rPr lang="cs-CZ" sz="2800" dirty="0" smtClean="0">
                <a:solidFill>
                  <a:srgbClr val="492303"/>
                </a:solidFill>
              </a:rPr>
              <a:t> (text. příkazy) </a:t>
            </a:r>
          </a:p>
          <a:p>
            <a:pPr fontAlgn="base"/>
            <a:r>
              <a:rPr lang="cs-CZ" sz="2800" b="1" dirty="0" smtClean="0">
                <a:solidFill>
                  <a:srgbClr val="492303"/>
                </a:solidFill>
              </a:rPr>
              <a:t>Windows</a:t>
            </a:r>
            <a:r>
              <a:rPr lang="cs-CZ" sz="2800" dirty="0" smtClean="0">
                <a:solidFill>
                  <a:srgbClr val="492303"/>
                </a:solidFill>
              </a:rPr>
              <a:t> – grafické prostředí, nejvíce používaný </a:t>
            </a:r>
            <a:r>
              <a:rPr lang="cs-CZ" sz="2800" dirty="0">
                <a:solidFill>
                  <a:srgbClr val="492303"/>
                </a:solidFill>
              </a:rPr>
              <a:t>operační systém </a:t>
            </a:r>
            <a:r>
              <a:rPr lang="cs-CZ" sz="2800" dirty="0" smtClean="0">
                <a:solidFill>
                  <a:srgbClr val="492303"/>
                </a:solidFill>
              </a:rPr>
              <a:t>(</a:t>
            </a:r>
            <a:r>
              <a:rPr lang="cs-CZ" sz="2800" dirty="0">
                <a:solidFill>
                  <a:srgbClr val="492303"/>
                </a:solidFill>
              </a:rPr>
              <a:t>90-98 % na trhu</a:t>
            </a:r>
            <a:r>
              <a:rPr lang="cs-CZ" sz="2800" dirty="0" smtClean="0">
                <a:solidFill>
                  <a:srgbClr val="492303"/>
                </a:solidFill>
              </a:rPr>
              <a:t>), různé verze, podobné ovládání</a:t>
            </a:r>
            <a:endParaRPr lang="cs-CZ" sz="2800" b="1" dirty="0">
              <a:solidFill>
                <a:srgbClr val="492303"/>
              </a:solidFill>
            </a:endParaRPr>
          </a:p>
          <a:p>
            <a:pPr fontAlgn="base"/>
            <a:r>
              <a:rPr lang="cs-CZ" sz="2800" b="1" dirty="0" smtClean="0">
                <a:solidFill>
                  <a:srgbClr val="492303"/>
                </a:solidFill>
              </a:rPr>
              <a:t>Linux</a:t>
            </a:r>
            <a:r>
              <a:rPr lang="cs-CZ" sz="2800" dirty="0" smtClean="0">
                <a:solidFill>
                  <a:srgbClr val="492303"/>
                </a:solidFill>
              </a:rPr>
              <a:t>  - široce </a:t>
            </a:r>
            <a:r>
              <a:rPr lang="cs-CZ" sz="2800" dirty="0">
                <a:solidFill>
                  <a:srgbClr val="492303"/>
                </a:solidFill>
              </a:rPr>
              <a:t>použitý ve webových serverech, občas i </a:t>
            </a:r>
            <a:r>
              <a:rPr lang="cs-CZ" sz="2800" dirty="0" smtClean="0">
                <a:solidFill>
                  <a:srgbClr val="492303"/>
                </a:solidFill>
              </a:rPr>
              <a:t>obchod, velice stabilní, variabilní a konfigurovatelný</a:t>
            </a:r>
            <a:endParaRPr lang="cs-CZ" sz="2800" dirty="0">
              <a:solidFill>
                <a:srgbClr val="492303"/>
              </a:solidFill>
            </a:endParaRPr>
          </a:p>
          <a:p>
            <a:pPr fontAlgn="base"/>
            <a:r>
              <a:rPr lang="cs-CZ" sz="2800" b="1" dirty="0" smtClean="0">
                <a:solidFill>
                  <a:srgbClr val="492303"/>
                </a:solidFill>
              </a:rPr>
              <a:t>UNIX</a:t>
            </a:r>
            <a:r>
              <a:rPr lang="cs-CZ" sz="2800" dirty="0" smtClean="0">
                <a:solidFill>
                  <a:srgbClr val="492303"/>
                </a:solidFill>
              </a:rPr>
              <a:t> - široce </a:t>
            </a:r>
            <a:r>
              <a:rPr lang="cs-CZ" sz="2800" dirty="0">
                <a:solidFill>
                  <a:srgbClr val="492303"/>
                </a:solidFill>
              </a:rPr>
              <a:t>použitý hlavně v akademických institucích</a:t>
            </a:r>
          </a:p>
          <a:p>
            <a:pPr fontAlgn="base"/>
            <a:r>
              <a:rPr lang="cs-CZ" sz="2800" b="1" dirty="0">
                <a:solidFill>
                  <a:srgbClr val="492303"/>
                </a:solidFill>
              </a:rPr>
              <a:t>Mac OS </a:t>
            </a:r>
            <a:r>
              <a:rPr lang="cs-CZ" sz="2800" b="1" dirty="0" smtClean="0">
                <a:solidFill>
                  <a:srgbClr val="492303"/>
                </a:solidFill>
              </a:rPr>
              <a:t> – </a:t>
            </a:r>
            <a:r>
              <a:rPr lang="cs-CZ" sz="2800" dirty="0" smtClean="0">
                <a:solidFill>
                  <a:srgbClr val="492303"/>
                </a:solidFill>
              </a:rPr>
              <a:t>pro Apple Macintosh </a:t>
            </a:r>
            <a:r>
              <a:rPr lang="cs-CZ" sz="2800" dirty="0">
                <a:solidFill>
                  <a:srgbClr val="492303"/>
                </a:solidFill>
              </a:rPr>
              <a:t>(odvozen z Unixu</a:t>
            </a:r>
            <a:r>
              <a:rPr lang="cs-CZ" sz="2800" dirty="0" smtClean="0">
                <a:solidFill>
                  <a:srgbClr val="492303"/>
                </a:solidFill>
              </a:rPr>
              <a:t>), </a:t>
            </a:r>
            <a:r>
              <a:rPr lang="cs-CZ" sz="2800" dirty="0">
                <a:solidFill>
                  <a:srgbClr val="492303"/>
                </a:solidFill>
              </a:rPr>
              <a:t>relativně malá ale loajální skupina domácích uživatelů a návrhářů multimédií</a:t>
            </a:r>
          </a:p>
          <a:p>
            <a:endParaRPr lang="cs-CZ" sz="2800" b="1" dirty="0" smtClean="0">
              <a:solidFill>
                <a:srgbClr val="492303"/>
              </a:solidFill>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0" y="1268760"/>
            <a:ext cx="9144000" cy="5589240"/>
          </a:xfrm>
        </p:spPr>
        <p:txBody>
          <a:bodyPr>
            <a:normAutofit/>
          </a:bodyPr>
          <a:lstStyle/>
          <a:p>
            <a:pPr marL="0" indent="0" algn="ctr">
              <a:buNone/>
            </a:pPr>
            <a:r>
              <a:rPr lang="cs-CZ" sz="4000" u="sng" dirty="0" smtClean="0">
                <a:solidFill>
                  <a:srgbClr val="492303"/>
                </a:solidFill>
                <a:effectLst>
                  <a:outerShdw blurRad="38100" dist="38100" dir="2700000" algn="tl">
                    <a:srgbClr val="000000">
                      <a:alpha val="43137"/>
                    </a:srgbClr>
                  </a:outerShdw>
                </a:effectLst>
              </a:rPr>
              <a:t>Aplikační SW =  „programy“</a:t>
            </a:r>
          </a:p>
          <a:p>
            <a:r>
              <a:rPr lang="cs-CZ" sz="2800" b="1" dirty="0" smtClean="0">
                <a:solidFill>
                  <a:srgbClr val="492303"/>
                </a:solidFill>
              </a:rPr>
              <a:t>Kancelářské balíky – </a:t>
            </a:r>
            <a:r>
              <a:rPr lang="cs-CZ" sz="2800" dirty="0" smtClean="0">
                <a:solidFill>
                  <a:srgbClr val="492303"/>
                </a:solidFill>
              </a:rPr>
              <a:t>textový editor, tabulkový procesor, prezentační program, databázový program, internetový prohlížeč, poštovní „klient“, …</a:t>
            </a:r>
          </a:p>
          <a:p>
            <a:r>
              <a:rPr lang="cs-CZ" sz="2800" b="1" dirty="0" smtClean="0">
                <a:solidFill>
                  <a:srgbClr val="492303"/>
                </a:solidFill>
              </a:rPr>
              <a:t>Grafické programy – editory: </a:t>
            </a:r>
            <a:r>
              <a:rPr lang="cs-CZ" sz="2800" dirty="0" smtClean="0">
                <a:solidFill>
                  <a:srgbClr val="492303"/>
                </a:solidFill>
              </a:rPr>
              <a:t>vektorový, bitmapový , …</a:t>
            </a:r>
          </a:p>
          <a:p>
            <a:r>
              <a:rPr lang="cs-CZ" sz="2800" b="1" dirty="0" smtClean="0">
                <a:solidFill>
                  <a:srgbClr val="492303"/>
                </a:solidFill>
              </a:rPr>
              <a:t>Vývojové nástroje – </a:t>
            </a:r>
            <a:r>
              <a:rPr lang="cs-CZ" sz="2800" dirty="0" smtClean="0">
                <a:solidFill>
                  <a:srgbClr val="492303"/>
                </a:solidFill>
              </a:rPr>
              <a:t>vývojové prostředí, překladač, …</a:t>
            </a:r>
          </a:p>
          <a:p>
            <a:r>
              <a:rPr lang="cs-CZ" sz="2800" b="1" dirty="0" smtClean="0">
                <a:solidFill>
                  <a:srgbClr val="492303"/>
                </a:solidFill>
              </a:rPr>
              <a:t>Zábavní SW – </a:t>
            </a:r>
            <a:r>
              <a:rPr lang="cs-CZ" sz="2800" dirty="0" smtClean="0">
                <a:solidFill>
                  <a:srgbClr val="492303"/>
                </a:solidFill>
              </a:rPr>
              <a:t>počítačové hry, přehrávače digitálního zvuku a videa,</a:t>
            </a:r>
            <a:r>
              <a:rPr lang="cs-CZ" sz="2800" b="1" dirty="0">
                <a:solidFill>
                  <a:srgbClr val="492303"/>
                </a:solidFill>
              </a:rPr>
              <a:t> </a:t>
            </a:r>
            <a:r>
              <a:rPr lang="cs-CZ" sz="2800" dirty="0" smtClean="0">
                <a:solidFill>
                  <a:srgbClr val="492303"/>
                </a:solidFill>
              </a:rPr>
              <a:t>multimediální programy, …</a:t>
            </a:r>
          </a:p>
          <a:p>
            <a:r>
              <a:rPr lang="cs-CZ" sz="2800" b="1" dirty="0" smtClean="0">
                <a:solidFill>
                  <a:srgbClr val="492303"/>
                </a:solidFill>
              </a:rPr>
              <a:t>Antivirové programy </a:t>
            </a:r>
          </a:p>
          <a:p>
            <a:r>
              <a:rPr lang="cs-CZ" sz="2800" b="1" dirty="0" smtClean="0">
                <a:solidFill>
                  <a:srgbClr val="492303"/>
                </a:solidFill>
              </a:rPr>
              <a:t>Další skupiny programů – </a:t>
            </a:r>
            <a:r>
              <a:rPr lang="cs-CZ" sz="2800" dirty="0" smtClean="0">
                <a:solidFill>
                  <a:srgbClr val="492303"/>
                </a:solidFill>
              </a:rPr>
              <a:t>ekonomické, výukové, informační a navigační systémy, ….</a:t>
            </a:r>
            <a:endParaRPr lang="cs-CZ" sz="2800" b="1" dirty="0" smtClean="0">
              <a:solidFill>
                <a:srgbClr val="492303"/>
              </a:solidFill>
            </a:endParaRPr>
          </a:p>
          <a:p>
            <a:pPr marL="0" indent="0">
              <a:buNone/>
            </a:pPr>
            <a:endParaRPr lang="cs-CZ" sz="4000" dirty="0" smtClean="0">
              <a:solidFill>
                <a:srgbClr val="492303"/>
              </a:solidFill>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lstStyle/>
          <a:p>
            <a:pPr marL="0" indent="0" algn="ctr">
              <a:buNone/>
            </a:pPr>
            <a:r>
              <a:rPr lang="cs-CZ" b="1" dirty="0" smtClean="0">
                <a:solidFill>
                  <a:srgbClr val="492303"/>
                </a:solidFill>
                <a:effectLst>
                  <a:outerShdw blurRad="38100" dist="38100" dir="2700000" algn="tl">
                    <a:srgbClr val="000000">
                      <a:alpha val="43137"/>
                    </a:srgbClr>
                  </a:outerShdw>
                </a:effectLst>
              </a:rPr>
              <a:t>Nejběžněji používané programy :</a:t>
            </a:r>
          </a:p>
          <a:p>
            <a:pPr marL="0" indent="0" algn="ctr">
              <a:buNone/>
            </a:pPr>
            <a:endParaRPr lang="cs-CZ" b="1" dirty="0">
              <a:solidFill>
                <a:srgbClr val="492303"/>
              </a:solidFill>
              <a:effectLst>
                <a:outerShdw blurRad="38100" dist="38100" dir="2700000" algn="tl">
                  <a:srgbClr val="000000">
                    <a:alpha val="43137"/>
                  </a:srgbClr>
                </a:outerShdw>
              </a:effectLst>
            </a:endParaRPr>
          </a:p>
          <a:p>
            <a:pPr marL="0" indent="0" algn="ctr">
              <a:buNone/>
            </a:pPr>
            <a:r>
              <a:rPr lang="cs-CZ" sz="6000" b="1" u="sng" dirty="0" smtClean="0">
                <a:solidFill>
                  <a:srgbClr val="492303"/>
                </a:solidFill>
                <a:effectLst>
                  <a:outerShdw blurRad="38100" dist="38100" dir="2700000" algn="tl">
                    <a:srgbClr val="000000">
                      <a:alpha val="43137"/>
                    </a:srgbClr>
                  </a:outerShdw>
                </a:effectLst>
              </a:rPr>
              <a:t>Kancelářský balík</a:t>
            </a:r>
            <a:endParaRPr lang="cs-CZ" sz="6000" b="1" u="sng" dirty="0">
              <a:solidFill>
                <a:srgbClr val="4923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86101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755576" y="1268760"/>
            <a:ext cx="7704856" cy="5589240"/>
          </a:xfrm>
        </p:spPr>
        <p:txBody>
          <a:bodyPr>
            <a:normAutofit lnSpcReduction="10000"/>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Textový editor</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marL="0" indent="0" algn="ctr">
              <a:buNone/>
            </a:pPr>
            <a:r>
              <a:rPr lang="cs-CZ" sz="2800" b="1" dirty="0" smtClean="0">
                <a:solidFill>
                  <a:srgbClr val="492303"/>
                </a:solidFill>
              </a:rPr>
              <a:t>Program pro vytváření a úpravu (editaci) textových dokumentů :</a:t>
            </a:r>
          </a:p>
          <a:p>
            <a:pPr marL="0" indent="0" algn="ctr">
              <a:buNone/>
            </a:pPr>
            <a:endParaRPr lang="cs-CZ" sz="2800" b="1" dirty="0">
              <a:solidFill>
                <a:srgbClr val="492303"/>
              </a:solidFill>
            </a:endParaRPr>
          </a:p>
          <a:p>
            <a:r>
              <a:rPr lang="cs-CZ" sz="2800" dirty="0" smtClean="0">
                <a:solidFill>
                  <a:srgbClr val="492303"/>
                </a:solidFill>
              </a:rPr>
              <a:t>MS WORD</a:t>
            </a:r>
          </a:p>
          <a:p>
            <a:r>
              <a:rPr lang="cs-CZ" sz="2800" dirty="0" smtClean="0">
                <a:solidFill>
                  <a:srgbClr val="492303"/>
                </a:solidFill>
              </a:rPr>
              <a:t>Poznámkový blok</a:t>
            </a:r>
          </a:p>
          <a:p>
            <a:r>
              <a:rPr lang="cs-CZ" sz="2800" dirty="0" smtClean="0">
                <a:solidFill>
                  <a:srgbClr val="492303"/>
                </a:solidFill>
              </a:rPr>
              <a:t>MS </a:t>
            </a:r>
            <a:r>
              <a:rPr lang="cs-CZ" sz="2800" dirty="0" err="1" smtClean="0">
                <a:solidFill>
                  <a:srgbClr val="492303"/>
                </a:solidFill>
              </a:rPr>
              <a:t>WordPad</a:t>
            </a:r>
            <a:endParaRPr lang="cs-CZ" sz="2800" dirty="0" smtClean="0">
              <a:solidFill>
                <a:srgbClr val="492303"/>
              </a:solidFill>
            </a:endParaRPr>
          </a:p>
          <a:p>
            <a:r>
              <a:rPr lang="cs-CZ" sz="2800" dirty="0" smtClean="0">
                <a:solidFill>
                  <a:srgbClr val="492303"/>
                </a:solidFill>
              </a:rPr>
              <a:t>T 602</a:t>
            </a:r>
          </a:p>
          <a:p>
            <a:r>
              <a:rPr lang="cs-CZ" sz="2800" dirty="0" err="1" smtClean="0">
                <a:solidFill>
                  <a:srgbClr val="492303"/>
                </a:solidFill>
              </a:rPr>
              <a:t>AmiPro</a:t>
            </a:r>
            <a:endParaRPr lang="cs-CZ" sz="2800" dirty="0" smtClean="0">
              <a:solidFill>
                <a:srgbClr val="492303"/>
              </a:solidFill>
            </a:endParaRPr>
          </a:p>
          <a:p>
            <a:r>
              <a:rPr lang="cs-CZ" sz="2800" dirty="0" smtClean="0">
                <a:solidFill>
                  <a:srgbClr val="492303"/>
                </a:solidFill>
                <a:effectLst>
                  <a:outerShdw blurRad="38100" dist="38100" dir="2700000" algn="tl">
                    <a:srgbClr val="000000">
                      <a:alpha val="43137"/>
                    </a:srgbClr>
                  </a:outerShdw>
                </a:effectLst>
              </a:rPr>
              <a:t>…</a:t>
            </a:r>
          </a:p>
          <a:p>
            <a:endParaRPr lang="cs-CZ" sz="2800" dirty="0" smtClean="0">
              <a:solidFill>
                <a:srgbClr val="492303"/>
              </a:solidFill>
              <a:effectLst>
                <a:outerShdw blurRad="38100" dist="38100" dir="2700000" algn="tl">
                  <a:srgbClr val="000000">
                    <a:alpha val="43137"/>
                  </a:srgbClr>
                </a:outerShdw>
              </a:effectLst>
            </a:endParaRPr>
          </a:p>
          <a:p>
            <a:pPr marL="0" indent="0" algn="ctr">
              <a:buNone/>
            </a:pPr>
            <a:endParaRPr lang="cs-CZ" sz="2800" u="sng" dirty="0">
              <a:solidFill>
                <a:srgbClr val="4923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827584" y="1268760"/>
            <a:ext cx="7560840" cy="5589240"/>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Tabulkový procesor</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marL="0" indent="0" algn="ctr">
              <a:buNone/>
            </a:pPr>
            <a:r>
              <a:rPr lang="cs-CZ" sz="3000" dirty="0" smtClean="0">
                <a:solidFill>
                  <a:srgbClr val="492303"/>
                </a:solidFill>
              </a:rPr>
              <a:t>   </a:t>
            </a:r>
            <a:r>
              <a:rPr lang="cs-CZ" sz="2800" b="1" dirty="0" smtClean="0">
                <a:solidFill>
                  <a:srgbClr val="492303"/>
                </a:solidFill>
              </a:rPr>
              <a:t>Program </a:t>
            </a:r>
            <a:r>
              <a:rPr lang="cs-CZ" sz="2800" b="1" dirty="0">
                <a:solidFill>
                  <a:srgbClr val="492303"/>
                </a:solidFill>
              </a:rPr>
              <a:t>pro vytváření a úpravu tabulek, grafů a jednoduchých databází s využitím vestavěného matematické </a:t>
            </a:r>
            <a:r>
              <a:rPr lang="cs-CZ" sz="2800" b="1" dirty="0" smtClean="0">
                <a:solidFill>
                  <a:srgbClr val="492303"/>
                </a:solidFill>
              </a:rPr>
              <a:t>aparátu</a:t>
            </a:r>
          </a:p>
          <a:p>
            <a:pPr marL="0" indent="0" algn="ctr">
              <a:buNone/>
            </a:pPr>
            <a:endParaRPr lang="cs-CZ" sz="2800" dirty="0">
              <a:solidFill>
                <a:srgbClr val="492303"/>
              </a:solidFill>
            </a:endParaRPr>
          </a:p>
          <a:p>
            <a:r>
              <a:rPr lang="cs-CZ" sz="2800" dirty="0" smtClean="0">
                <a:solidFill>
                  <a:srgbClr val="492303"/>
                </a:solidFill>
              </a:rPr>
              <a:t>MS Excel</a:t>
            </a:r>
          </a:p>
          <a:p>
            <a:r>
              <a:rPr lang="cs-CZ" sz="2800" dirty="0" err="1" smtClean="0">
                <a:solidFill>
                  <a:srgbClr val="492303"/>
                </a:solidFill>
              </a:rPr>
              <a:t>Calc</a:t>
            </a:r>
            <a:endParaRPr lang="cs-CZ" sz="2800" dirty="0" smtClean="0">
              <a:solidFill>
                <a:srgbClr val="492303"/>
              </a:solidFill>
            </a:endParaRPr>
          </a:p>
          <a:p>
            <a:r>
              <a:rPr lang="cs-CZ" sz="2800" dirty="0" smtClean="0">
                <a:solidFill>
                  <a:srgbClr val="492303"/>
                </a:solidFill>
              </a:rPr>
              <a:t>Lotus 123</a:t>
            </a:r>
          </a:p>
          <a:p>
            <a:r>
              <a:rPr lang="cs-CZ" sz="2800" dirty="0" smtClean="0">
                <a:solidFill>
                  <a:srgbClr val="492303"/>
                </a:solidFill>
              </a:rPr>
              <a:t>…</a:t>
            </a:r>
          </a:p>
          <a:p>
            <a:endParaRPr lang="cs-CZ" sz="2800" b="1" dirty="0" smtClean="0">
              <a:solidFill>
                <a:srgbClr val="492303"/>
              </a:solidFill>
            </a:endParaRPr>
          </a:p>
          <a:p>
            <a:endParaRPr lang="cs-CZ" sz="2800" b="1" dirty="0" smtClean="0">
              <a:solidFill>
                <a:srgbClr val="492303"/>
              </a:solidFill>
              <a:effectLst>
                <a:outerShdw blurRad="38100" dist="38100" dir="2700000" algn="tl">
                  <a:srgbClr val="000000">
                    <a:alpha val="43137"/>
                  </a:srgbClr>
                </a:outerShdw>
              </a:effectLst>
            </a:endParaRPr>
          </a:p>
          <a:p>
            <a:pPr marL="0" indent="0" algn="ctr">
              <a:buNone/>
            </a:pPr>
            <a:endParaRPr lang="cs-CZ" sz="4000" b="1" u="sng" dirty="0" smtClean="0">
              <a:solidFill>
                <a:srgbClr val="492303"/>
              </a:solidFill>
              <a:effectLst>
                <a:outerShdw blurRad="38100" dist="38100" dir="2700000" algn="tl">
                  <a:srgbClr val="000000">
                    <a:alpha val="43137"/>
                  </a:srgbClr>
                </a:outerShdw>
              </a:effectLst>
            </a:endParaRPr>
          </a:p>
          <a:p>
            <a:pPr marL="0" indent="0" algn="ctr">
              <a:buNone/>
            </a:pPr>
            <a:endParaRPr lang="cs-CZ" sz="4000" b="1" u="sng" dirty="0" smtClean="0">
              <a:solidFill>
                <a:srgbClr val="4923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467544" y="1268760"/>
            <a:ext cx="7488832" cy="5589240"/>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Databázový program</a:t>
            </a:r>
          </a:p>
          <a:p>
            <a:pPr marL="0" indent="0" algn="ctr">
              <a:buNone/>
            </a:pPr>
            <a:endParaRPr lang="cs-CZ" sz="2000" b="1" dirty="0" smtClean="0">
              <a:solidFill>
                <a:srgbClr val="492303"/>
              </a:solidFill>
            </a:endParaRPr>
          </a:p>
          <a:p>
            <a:pPr marL="0" indent="0" algn="ctr">
              <a:buClr>
                <a:schemeClr val="tx1"/>
              </a:buClr>
              <a:buNone/>
            </a:pPr>
            <a:r>
              <a:rPr lang="cs-CZ" sz="2800" b="1" dirty="0" smtClean="0">
                <a:solidFill>
                  <a:srgbClr val="492303"/>
                </a:solidFill>
              </a:rPr>
              <a:t>Program </a:t>
            </a:r>
            <a:r>
              <a:rPr lang="cs-CZ" sz="2800" b="1" dirty="0">
                <a:solidFill>
                  <a:srgbClr val="492303"/>
                </a:solidFill>
              </a:rPr>
              <a:t>pro vytváření a úpravu databází (vnitřně organizovaných souborů informací)</a:t>
            </a:r>
          </a:p>
          <a:p>
            <a:pPr marL="609600" indent="-609600" algn="ctr">
              <a:buClr>
                <a:schemeClr val="tx1"/>
              </a:buClr>
              <a:buNone/>
            </a:pPr>
            <a:endParaRPr lang="cs-CZ" sz="2800" b="1" dirty="0">
              <a:solidFill>
                <a:srgbClr val="492303"/>
              </a:solidFill>
            </a:endParaRPr>
          </a:p>
          <a:p>
            <a:r>
              <a:rPr lang="cs-CZ" sz="2800" dirty="0" smtClean="0">
                <a:solidFill>
                  <a:srgbClr val="492303"/>
                </a:solidFill>
              </a:rPr>
              <a:t>MS </a:t>
            </a:r>
            <a:r>
              <a:rPr lang="cs-CZ" sz="2800" dirty="0" err="1" smtClean="0">
                <a:solidFill>
                  <a:srgbClr val="492303"/>
                </a:solidFill>
              </a:rPr>
              <a:t>Acces</a:t>
            </a:r>
            <a:endParaRPr lang="cs-CZ" sz="2800" dirty="0" smtClean="0">
              <a:solidFill>
                <a:srgbClr val="492303"/>
              </a:solidFill>
            </a:endParaRPr>
          </a:p>
          <a:p>
            <a:r>
              <a:rPr lang="cs-CZ" sz="2800" dirty="0" err="1" smtClean="0">
                <a:solidFill>
                  <a:srgbClr val="492303"/>
                </a:solidFill>
              </a:rPr>
              <a:t>Oracle</a:t>
            </a:r>
            <a:endParaRPr lang="cs-CZ" sz="2800" dirty="0" smtClean="0">
              <a:solidFill>
                <a:srgbClr val="492303"/>
              </a:solidFill>
            </a:endParaRPr>
          </a:p>
          <a:p>
            <a:r>
              <a:rPr lang="cs-CZ" sz="2800" dirty="0" err="1" smtClean="0">
                <a:solidFill>
                  <a:srgbClr val="492303"/>
                </a:solidFill>
              </a:rPr>
              <a:t>Dbaze</a:t>
            </a:r>
            <a:endParaRPr lang="cs-CZ" sz="2800" dirty="0" smtClean="0">
              <a:solidFill>
                <a:srgbClr val="492303"/>
              </a:solidFill>
            </a:endParaRPr>
          </a:p>
          <a:p>
            <a:r>
              <a:rPr lang="cs-CZ" sz="2800" dirty="0" smtClean="0">
                <a:solidFill>
                  <a:srgbClr val="492303"/>
                </a:solidFill>
              </a:rPr>
              <a:t>…</a:t>
            </a:r>
          </a:p>
          <a:p>
            <a:endParaRPr lang="cs-CZ" sz="2800" b="1" dirty="0" smtClean="0">
              <a:solidFill>
                <a:srgbClr val="4923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755576" y="1268760"/>
            <a:ext cx="7560840" cy="5589240"/>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Prezentační program</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marL="609600" indent="-609600" algn="ctr">
              <a:buClr>
                <a:schemeClr val="tx1"/>
              </a:buClr>
              <a:buNone/>
            </a:pPr>
            <a:r>
              <a:rPr lang="cs-CZ" sz="2800" b="1" dirty="0">
                <a:solidFill>
                  <a:srgbClr val="492303"/>
                </a:solidFill>
              </a:rPr>
              <a:t>Program na vytváření a úpravu prezentací </a:t>
            </a:r>
            <a:endParaRPr lang="cs-CZ" sz="2800" b="1" dirty="0" smtClean="0">
              <a:solidFill>
                <a:srgbClr val="492303"/>
              </a:solidFill>
            </a:endParaRPr>
          </a:p>
          <a:p>
            <a:pPr marL="609600" indent="-609600" algn="ctr">
              <a:buClr>
                <a:schemeClr val="tx1"/>
              </a:buClr>
              <a:buNone/>
            </a:pPr>
            <a:r>
              <a:rPr lang="cs-CZ" sz="2800" b="1" dirty="0" smtClean="0">
                <a:solidFill>
                  <a:srgbClr val="492303"/>
                </a:solidFill>
              </a:rPr>
              <a:t>v </a:t>
            </a:r>
            <a:r>
              <a:rPr lang="cs-CZ" sz="2800" b="1" dirty="0">
                <a:solidFill>
                  <a:srgbClr val="492303"/>
                </a:solidFill>
              </a:rPr>
              <a:t>různých </a:t>
            </a:r>
            <a:r>
              <a:rPr lang="cs-CZ" sz="2800" b="1" dirty="0" smtClean="0">
                <a:solidFill>
                  <a:srgbClr val="492303"/>
                </a:solidFill>
              </a:rPr>
              <a:t>formách</a:t>
            </a:r>
          </a:p>
          <a:p>
            <a:pPr marL="609600" indent="-609600" algn="ctr">
              <a:buClr>
                <a:schemeClr val="tx1"/>
              </a:buClr>
              <a:buNone/>
            </a:pPr>
            <a:endParaRPr lang="cs-CZ" sz="2800" b="1" dirty="0" smtClean="0">
              <a:solidFill>
                <a:srgbClr val="492303"/>
              </a:solidFill>
            </a:endParaRPr>
          </a:p>
          <a:p>
            <a:pPr>
              <a:buClr>
                <a:schemeClr val="tx1"/>
              </a:buClr>
            </a:pPr>
            <a:r>
              <a:rPr lang="cs-CZ" sz="2800" b="1" dirty="0" smtClean="0">
                <a:solidFill>
                  <a:srgbClr val="492303"/>
                </a:solidFill>
              </a:rPr>
              <a:t>MS PowerPoint</a:t>
            </a:r>
          </a:p>
          <a:p>
            <a:pPr>
              <a:buClr>
                <a:schemeClr val="tx1"/>
              </a:buClr>
            </a:pPr>
            <a:r>
              <a:rPr lang="cs-CZ" sz="2800" b="1" dirty="0" err="1" smtClean="0">
                <a:solidFill>
                  <a:srgbClr val="492303"/>
                </a:solidFill>
              </a:rPr>
              <a:t>Impress</a:t>
            </a:r>
            <a:endParaRPr lang="cs-CZ" sz="2800" b="1" dirty="0" smtClean="0">
              <a:solidFill>
                <a:srgbClr val="492303"/>
              </a:solidFill>
            </a:endParaRPr>
          </a:p>
          <a:p>
            <a:pPr>
              <a:buClr>
                <a:schemeClr val="tx1"/>
              </a:buClr>
            </a:pPr>
            <a:r>
              <a:rPr lang="cs-CZ" sz="2800" b="1" dirty="0" smtClean="0">
                <a:solidFill>
                  <a:srgbClr val="492303"/>
                </a:solidFill>
              </a:rPr>
              <a:t>…</a:t>
            </a:r>
            <a:endParaRPr lang="cs-CZ" sz="2800" b="1" dirty="0">
              <a:solidFill>
                <a:srgbClr val="492303"/>
              </a:solidFill>
            </a:endParaRPr>
          </a:p>
          <a:p>
            <a:pPr marL="609600" indent="-609600">
              <a:buClr>
                <a:schemeClr val="tx1"/>
              </a:buClr>
              <a:buNone/>
            </a:pPr>
            <a:endParaRPr lang="cs-CZ" sz="2800" dirty="0"/>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467544" y="1268760"/>
            <a:ext cx="7992888" cy="5589240"/>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Internetový prohlížeč</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marL="0" indent="0" algn="ctr">
              <a:lnSpc>
                <a:spcPct val="90000"/>
              </a:lnSpc>
              <a:buClr>
                <a:schemeClr val="tx1"/>
              </a:buClr>
              <a:buNone/>
            </a:pPr>
            <a:r>
              <a:rPr lang="cs-CZ" sz="2800" b="1" dirty="0">
                <a:solidFill>
                  <a:srgbClr val="492303"/>
                </a:solidFill>
              </a:rPr>
              <a:t>Program pro načítání a prohlížení internetových </a:t>
            </a:r>
            <a:r>
              <a:rPr lang="cs-CZ" sz="2800" b="1" dirty="0" smtClean="0">
                <a:solidFill>
                  <a:srgbClr val="492303"/>
                </a:solidFill>
              </a:rPr>
              <a:t>stránek</a:t>
            </a:r>
          </a:p>
          <a:p>
            <a:pPr marL="0" indent="0" algn="ctr">
              <a:lnSpc>
                <a:spcPct val="90000"/>
              </a:lnSpc>
              <a:buClr>
                <a:schemeClr val="tx1"/>
              </a:buClr>
              <a:buNone/>
            </a:pPr>
            <a:endParaRPr lang="cs-CZ" sz="2800" b="1" dirty="0">
              <a:solidFill>
                <a:srgbClr val="492303"/>
              </a:solidFill>
            </a:endParaRPr>
          </a:p>
          <a:p>
            <a:pPr>
              <a:lnSpc>
                <a:spcPct val="90000"/>
              </a:lnSpc>
              <a:buClr>
                <a:schemeClr val="tx1"/>
              </a:buClr>
            </a:pPr>
            <a:r>
              <a:rPr lang="cs-CZ" sz="2800" dirty="0" smtClean="0">
                <a:solidFill>
                  <a:srgbClr val="492303"/>
                </a:solidFill>
              </a:rPr>
              <a:t>MS Explorer</a:t>
            </a:r>
          </a:p>
          <a:p>
            <a:pPr>
              <a:lnSpc>
                <a:spcPct val="90000"/>
              </a:lnSpc>
              <a:buClr>
                <a:schemeClr val="tx1"/>
              </a:buClr>
            </a:pPr>
            <a:r>
              <a:rPr lang="cs-CZ" sz="2800" dirty="0" err="1" smtClean="0">
                <a:solidFill>
                  <a:srgbClr val="492303"/>
                </a:solidFill>
              </a:rPr>
              <a:t>Mozilla</a:t>
            </a:r>
            <a:r>
              <a:rPr lang="cs-CZ" sz="2800" dirty="0" smtClean="0">
                <a:solidFill>
                  <a:srgbClr val="492303"/>
                </a:solidFill>
              </a:rPr>
              <a:t> </a:t>
            </a:r>
            <a:r>
              <a:rPr lang="cs-CZ" sz="2800" dirty="0" err="1" smtClean="0">
                <a:solidFill>
                  <a:srgbClr val="492303"/>
                </a:solidFill>
              </a:rPr>
              <a:t>Firefox</a:t>
            </a:r>
            <a:endParaRPr lang="cs-CZ" sz="2800" dirty="0" smtClean="0">
              <a:solidFill>
                <a:srgbClr val="492303"/>
              </a:solidFill>
            </a:endParaRPr>
          </a:p>
          <a:p>
            <a:pPr>
              <a:lnSpc>
                <a:spcPct val="90000"/>
              </a:lnSpc>
              <a:buClr>
                <a:schemeClr val="tx1"/>
              </a:buClr>
            </a:pPr>
            <a:r>
              <a:rPr lang="cs-CZ" sz="2800" dirty="0" smtClean="0">
                <a:solidFill>
                  <a:srgbClr val="492303"/>
                </a:solidFill>
              </a:rPr>
              <a:t>Opera</a:t>
            </a:r>
          </a:p>
          <a:p>
            <a:pPr>
              <a:lnSpc>
                <a:spcPct val="90000"/>
              </a:lnSpc>
              <a:buClr>
                <a:schemeClr val="tx1"/>
              </a:buClr>
            </a:pPr>
            <a:r>
              <a:rPr lang="cs-CZ" sz="2800" dirty="0" err="1" smtClean="0">
                <a:solidFill>
                  <a:srgbClr val="492303"/>
                </a:solidFill>
              </a:rPr>
              <a:t>Netscape</a:t>
            </a:r>
            <a:r>
              <a:rPr lang="cs-CZ" sz="2800" dirty="0" smtClean="0">
                <a:solidFill>
                  <a:srgbClr val="492303"/>
                </a:solidFill>
              </a:rPr>
              <a:t> </a:t>
            </a:r>
            <a:r>
              <a:rPr lang="cs-CZ" sz="2800" dirty="0" err="1" smtClean="0">
                <a:solidFill>
                  <a:srgbClr val="492303"/>
                </a:solidFill>
              </a:rPr>
              <a:t>Navigator</a:t>
            </a:r>
            <a:endParaRPr lang="cs-CZ" sz="2800" dirty="0" smtClean="0">
              <a:solidFill>
                <a:srgbClr val="492303"/>
              </a:solidFill>
            </a:endParaRPr>
          </a:p>
          <a:p>
            <a:pPr>
              <a:lnSpc>
                <a:spcPct val="90000"/>
              </a:lnSpc>
              <a:buClr>
                <a:schemeClr val="tx1"/>
              </a:buClr>
            </a:pPr>
            <a:r>
              <a:rPr lang="cs-CZ" sz="2800" dirty="0" smtClean="0">
                <a:solidFill>
                  <a:srgbClr val="492303"/>
                </a:solidFill>
              </a:rPr>
              <a:t>Safari (Apple)</a:t>
            </a:r>
          </a:p>
          <a:p>
            <a:pPr>
              <a:lnSpc>
                <a:spcPct val="90000"/>
              </a:lnSpc>
              <a:buClr>
                <a:schemeClr val="tx1"/>
              </a:buClr>
            </a:pPr>
            <a:endParaRPr lang="cs-CZ" sz="2800" dirty="0">
              <a:solidFill>
                <a:srgbClr val="492303"/>
              </a:solidFill>
            </a:endParaRPr>
          </a:p>
          <a:p>
            <a:pPr marL="609600" indent="-609600">
              <a:lnSpc>
                <a:spcPct val="90000"/>
              </a:lnSpc>
              <a:buClr>
                <a:schemeClr val="tx1"/>
              </a:buClr>
              <a:buNone/>
            </a:pPr>
            <a:endParaRPr lang="cs-CZ" sz="2800" dirty="0"/>
          </a:p>
          <a:p>
            <a:pPr marL="609600" indent="-609600">
              <a:lnSpc>
                <a:spcPct val="90000"/>
              </a:lnSpc>
              <a:buClr>
                <a:schemeClr val="tx1"/>
              </a:buClr>
            </a:pPr>
            <a:endParaRPr lang="cs-CZ" sz="2800" dirty="0" smtClean="0">
              <a:solidFill>
                <a:srgbClr val="492303"/>
              </a:solidFill>
            </a:endParaRPr>
          </a:p>
          <a:p>
            <a:endParaRPr lang="cs-CZ" sz="2800" b="1" dirty="0" smtClean="0">
              <a:solidFill>
                <a:srgbClr val="492303"/>
              </a:solidFill>
              <a:effectLst>
                <a:outerShdw blurRad="38100" dist="38100" dir="2700000" algn="tl">
                  <a:srgbClr val="000000">
                    <a:alpha val="43137"/>
                  </a:srgbClr>
                </a:outerShdw>
              </a:effectLst>
            </a:endParaRPr>
          </a:p>
          <a:p>
            <a:endParaRPr lang="cs-CZ" sz="2800" b="1" dirty="0">
              <a:solidFill>
                <a:srgbClr val="492303"/>
              </a:solidFill>
              <a:effectLst>
                <a:outerShdw blurRad="38100" dist="38100" dir="2700000" algn="tl">
                  <a:srgbClr val="000000">
                    <a:alpha val="43137"/>
                  </a:srgbClr>
                </a:outerShdw>
              </a:effectLst>
            </a:endParaRPr>
          </a:p>
          <a:p>
            <a:endParaRPr lang="cs-CZ" sz="2800" b="1" dirty="0">
              <a:solidFill>
                <a:srgbClr val="492303"/>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827584" y="1268760"/>
            <a:ext cx="7416824" cy="5589240"/>
          </a:xfrm>
        </p:spPr>
        <p:txBody>
          <a:bodyPr>
            <a:normAutofit/>
          </a:bodyPr>
          <a:lstStyle/>
          <a:p>
            <a:pPr marL="0" indent="0" algn="ctr">
              <a:buNone/>
            </a:pPr>
            <a:r>
              <a:rPr lang="cs-CZ" sz="4000" b="1" u="sng" dirty="0" smtClean="0">
                <a:solidFill>
                  <a:srgbClr val="492303"/>
                </a:solidFill>
                <a:effectLst>
                  <a:outerShdw blurRad="38100" dist="38100" dir="2700000" algn="tl">
                    <a:srgbClr val="000000">
                      <a:alpha val="43137"/>
                    </a:srgbClr>
                  </a:outerShdw>
                </a:effectLst>
              </a:rPr>
              <a:t>Poštovní klient</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marL="0" indent="0" algn="ctr">
              <a:lnSpc>
                <a:spcPct val="90000"/>
              </a:lnSpc>
              <a:buClr>
                <a:schemeClr val="tx1"/>
              </a:buClr>
              <a:buNone/>
            </a:pPr>
            <a:r>
              <a:rPr lang="cs-CZ" sz="2800" b="1" dirty="0">
                <a:solidFill>
                  <a:srgbClr val="492303"/>
                </a:solidFill>
              </a:rPr>
              <a:t>Program na přijímání, třídění, filtraci, mazání, archivaci a odesílání elektronické pošty </a:t>
            </a:r>
            <a:r>
              <a:rPr lang="cs-CZ" sz="2800" b="1" dirty="0" smtClean="0">
                <a:solidFill>
                  <a:srgbClr val="492303"/>
                </a:solidFill>
              </a:rPr>
              <a:t>= e-mailů</a:t>
            </a:r>
          </a:p>
          <a:p>
            <a:pPr marL="0" indent="0" algn="ctr">
              <a:lnSpc>
                <a:spcPct val="90000"/>
              </a:lnSpc>
              <a:buClr>
                <a:schemeClr val="tx1"/>
              </a:buClr>
              <a:buNone/>
            </a:pPr>
            <a:endParaRPr lang="cs-CZ" sz="2800" b="1" dirty="0" smtClean="0">
              <a:solidFill>
                <a:srgbClr val="492303"/>
              </a:solidFill>
            </a:endParaRPr>
          </a:p>
          <a:p>
            <a:pPr>
              <a:lnSpc>
                <a:spcPct val="90000"/>
              </a:lnSpc>
              <a:buClr>
                <a:schemeClr val="tx1"/>
              </a:buClr>
            </a:pPr>
            <a:r>
              <a:rPr lang="cs-CZ" sz="2800" dirty="0" smtClean="0">
                <a:solidFill>
                  <a:srgbClr val="492303"/>
                </a:solidFill>
              </a:rPr>
              <a:t>MS Outlook</a:t>
            </a:r>
          </a:p>
          <a:p>
            <a:pPr>
              <a:lnSpc>
                <a:spcPct val="90000"/>
              </a:lnSpc>
              <a:buClr>
                <a:schemeClr val="tx1"/>
              </a:buClr>
            </a:pPr>
            <a:r>
              <a:rPr lang="cs-CZ" sz="2800" dirty="0" err="1" smtClean="0">
                <a:solidFill>
                  <a:srgbClr val="492303"/>
                </a:solidFill>
              </a:rPr>
              <a:t>Mozilla</a:t>
            </a:r>
            <a:r>
              <a:rPr lang="cs-CZ" sz="2800" dirty="0" smtClean="0">
                <a:solidFill>
                  <a:srgbClr val="492303"/>
                </a:solidFill>
              </a:rPr>
              <a:t> </a:t>
            </a:r>
            <a:r>
              <a:rPr lang="cs-CZ" sz="2800" dirty="0" err="1" smtClean="0">
                <a:solidFill>
                  <a:srgbClr val="492303"/>
                </a:solidFill>
              </a:rPr>
              <a:t>Thunderbird</a:t>
            </a:r>
            <a:endParaRPr lang="cs-CZ" sz="2800" dirty="0" smtClean="0">
              <a:solidFill>
                <a:srgbClr val="492303"/>
              </a:solidFill>
            </a:endParaRPr>
          </a:p>
          <a:p>
            <a:pPr>
              <a:lnSpc>
                <a:spcPct val="90000"/>
              </a:lnSpc>
              <a:buClr>
                <a:schemeClr val="tx1"/>
              </a:buClr>
            </a:pPr>
            <a:r>
              <a:rPr lang="cs-CZ" sz="2800" dirty="0" smtClean="0">
                <a:solidFill>
                  <a:srgbClr val="492303"/>
                </a:solidFill>
              </a:rPr>
              <a:t>Windows Mail</a:t>
            </a: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0" y="1124744"/>
            <a:ext cx="8604448" cy="5589240"/>
          </a:xfrm>
        </p:spPr>
        <p:txBody>
          <a:bodyPr>
            <a:normAutofit/>
          </a:bodyPr>
          <a:lstStyle/>
          <a:p>
            <a:pPr marL="0" indent="0" algn="ctr">
              <a:buNone/>
            </a:pPr>
            <a:r>
              <a:rPr lang="cs-CZ" sz="4000" b="1" dirty="0" smtClean="0">
                <a:solidFill>
                  <a:srgbClr val="492303"/>
                </a:solidFill>
              </a:rPr>
              <a:t>Příklady dalších skupin programů :</a:t>
            </a:r>
          </a:p>
          <a:p>
            <a:pPr marL="0" indent="0" algn="ctr">
              <a:buNone/>
            </a:pPr>
            <a:endParaRPr lang="cs-CZ" sz="2000" b="1" dirty="0" smtClean="0">
              <a:solidFill>
                <a:srgbClr val="492303"/>
              </a:solidFill>
            </a:endParaRPr>
          </a:p>
          <a:p>
            <a:pPr lvl="2">
              <a:buClr>
                <a:schemeClr val="tx1"/>
              </a:buClr>
            </a:pPr>
            <a:r>
              <a:rPr lang="cs-CZ" sz="2800" b="1" u="sng" dirty="0" smtClean="0">
                <a:solidFill>
                  <a:srgbClr val="492303"/>
                </a:solidFill>
                <a:effectLst>
                  <a:outerShdw blurRad="38100" dist="38100" dir="2700000" algn="tl">
                    <a:srgbClr val="000000">
                      <a:alpha val="43137"/>
                    </a:srgbClr>
                  </a:outerShdw>
                </a:effectLst>
              </a:rPr>
              <a:t>Antivirové programy </a:t>
            </a:r>
            <a:r>
              <a:rPr lang="cs-CZ" sz="2800" dirty="0" smtClean="0">
                <a:solidFill>
                  <a:srgbClr val="492303"/>
                </a:solidFill>
              </a:rPr>
              <a:t>–  </a:t>
            </a:r>
            <a:r>
              <a:rPr lang="cs-CZ" sz="2800" i="1" dirty="0" smtClean="0">
                <a:solidFill>
                  <a:srgbClr val="492303"/>
                </a:solidFill>
              </a:rPr>
              <a:t>na </a:t>
            </a:r>
            <a:r>
              <a:rPr lang="cs-CZ" sz="2800" i="1" dirty="0">
                <a:solidFill>
                  <a:srgbClr val="492303"/>
                </a:solidFill>
              </a:rPr>
              <a:t>vyhledávání virů a jejich </a:t>
            </a:r>
            <a:r>
              <a:rPr lang="cs-CZ" sz="2800" i="1" dirty="0" smtClean="0">
                <a:solidFill>
                  <a:srgbClr val="492303"/>
                </a:solidFill>
              </a:rPr>
              <a:t>zneškodnění  :   </a:t>
            </a:r>
            <a:r>
              <a:rPr lang="cs-CZ" sz="2800" dirty="0" smtClean="0">
                <a:solidFill>
                  <a:srgbClr val="492303"/>
                </a:solidFill>
              </a:rPr>
              <a:t>Ad-</a:t>
            </a:r>
            <a:r>
              <a:rPr lang="cs-CZ" sz="2800" dirty="0" err="1" smtClean="0">
                <a:solidFill>
                  <a:srgbClr val="492303"/>
                </a:solidFill>
              </a:rPr>
              <a:t>aware</a:t>
            </a:r>
            <a:r>
              <a:rPr lang="cs-CZ" sz="2800" dirty="0" smtClean="0">
                <a:solidFill>
                  <a:srgbClr val="492303"/>
                </a:solidFill>
              </a:rPr>
              <a:t> , AVG , </a:t>
            </a:r>
            <a:r>
              <a:rPr lang="cs-CZ" sz="2800" dirty="0" err="1" smtClean="0">
                <a:solidFill>
                  <a:srgbClr val="492303"/>
                </a:solidFill>
              </a:rPr>
              <a:t>Avast</a:t>
            </a:r>
            <a:r>
              <a:rPr lang="cs-CZ" sz="2800" dirty="0" smtClean="0">
                <a:solidFill>
                  <a:srgbClr val="492303"/>
                </a:solidFill>
              </a:rPr>
              <a:t>, </a:t>
            </a:r>
            <a:r>
              <a:rPr lang="cs-CZ" sz="2800" dirty="0" err="1" smtClean="0">
                <a:solidFill>
                  <a:srgbClr val="492303"/>
                </a:solidFill>
              </a:rPr>
              <a:t>McAfee</a:t>
            </a:r>
            <a:r>
              <a:rPr lang="cs-CZ" sz="2800" dirty="0" smtClean="0">
                <a:solidFill>
                  <a:srgbClr val="492303"/>
                </a:solidFill>
              </a:rPr>
              <a:t>, Symantec, …</a:t>
            </a:r>
          </a:p>
          <a:p>
            <a:pPr lvl="2">
              <a:buClr>
                <a:schemeClr val="tx1"/>
              </a:buClr>
            </a:pPr>
            <a:r>
              <a:rPr lang="cs-CZ" sz="2800" b="1" u="sng" dirty="0">
                <a:solidFill>
                  <a:srgbClr val="492303"/>
                </a:solidFill>
                <a:effectLst>
                  <a:outerShdw blurRad="38100" dist="38100" dir="2700000" algn="tl">
                    <a:srgbClr val="000000">
                      <a:alpha val="43137"/>
                    </a:srgbClr>
                  </a:outerShdw>
                </a:effectLst>
              </a:rPr>
              <a:t>Grafické </a:t>
            </a:r>
            <a:r>
              <a:rPr lang="cs-CZ" sz="2800" b="1" u="sng" dirty="0" smtClean="0">
                <a:solidFill>
                  <a:srgbClr val="492303"/>
                </a:solidFill>
                <a:effectLst>
                  <a:outerShdw blurRad="38100" dist="38100" dir="2700000" algn="tl">
                    <a:srgbClr val="000000">
                      <a:alpha val="43137"/>
                    </a:srgbClr>
                  </a:outerShdw>
                </a:effectLst>
              </a:rPr>
              <a:t>programy -  </a:t>
            </a:r>
            <a:r>
              <a:rPr lang="cs-CZ" sz="2800" i="1" dirty="0" smtClean="0">
                <a:solidFill>
                  <a:srgbClr val="492303"/>
                </a:solidFill>
              </a:rPr>
              <a:t>na zobrazení, vytváření a editaci grafických dokumentů (obrázků) : Corel </a:t>
            </a:r>
            <a:r>
              <a:rPr lang="cs-CZ" sz="2800" i="1" dirty="0" err="1" smtClean="0">
                <a:solidFill>
                  <a:srgbClr val="492303"/>
                </a:solidFill>
              </a:rPr>
              <a:t>Draw</a:t>
            </a:r>
            <a:r>
              <a:rPr lang="cs-CZ" sz="2800" i="1" dirty="0" smtClean="0">
                <a:solidFill>
                  <a:srgbClr val="492303"/>
                </a:solidFill>
              </a:rPr>
              <a:t>, </a:t>
            </a:r>
            <a:r>
              <a:rPr lang="cs-CZ" sz="2800" i="1" dirty="0" err="1" smtClean="0">
                <a:solidFill>
                  <a:srgbClr val="492303"/>
                </a:solidFill>
              </a:rPr>
              <a:t>Zoner</a:t>
            </a:r>
            <a:r>
              <a:rPr lang="cs-CZ" sz="2800" i="1" dirty="0" smtClean="0">
                <a:solidFill>
                  <a:srgbClr val="492303"/>
                </a:solidFill>
              </a:rPr>
              <a:t> </a:t>
            </a:r>
            <a:r>
              <a:rPr lang="cs-CZ" sz="2800" i="1" dirty="0" err="1" smtClean="0">
                <a:solidFill>
                  <a:srgbClr val="492303"/>
                </a:solidFill>
              </a:rPr>
              <a:t>Photo</a:t>
            </a:r>
            <a:r>
              <a:rPr lang="cs-CZ" sz="2800" i="1" dirty="0" smtClean="0">
                <a:solidFill>
                  <a:srgbClr val="492303"/>
                </a:solidFill>
              </a:rPr>
              <a:t> Studio, Malování, Adobe </a:t>
            </a:r>
            <a:r>
              <a:rPr lang="cs-CZ" sz="2800" i="1" dirty="0" err="1" smtClean="0">
                <a:solidFill>
                  <a:srgbClr val="492303"/>
                </a:solidFill>
              </a:rPr>
              <a:t>Photoshop</a:t>
            </a:r>
            <a:r>
              <a:rPr lang="cs-CZ" sz="2800" i="1" dirty="0" smtClean="0">
                <a:solidFill>
                  <a:srgbClr val="492303"/>
                </a:solidFill>
              </a:rPr>
              <a:t>, … </a:t>
            </a:r>
            <a:endParaRPr lang="cs-CZ" sz="2800" b="1" u="sng" dirty="0">
              <a:solidFill>
                <a:srgbClr val="492303"/>
              </a:solidFill>
              <a:effectLst>
                <a:outerShdw blurRad="38100" dist="38100" dir="2700000" algn="tl">
                  <a:srgbClr val="000000">
                    <a:alpha val="43137"/>
                  </a:srgbClr>
                </a:outerShdw>
              </a:effectLst>
            </a:endParaRPr>
          </a:p>
          <a:p>
            <a:pPr marL="1371600" lvl="2" indent="-457200">
              <a:buClr>
                <a:schemeClr val="tx1"/>
              </a:buClr>
            </a:pPr>
            <a:endParaRPr lang="cs-CZ" sz="2800" dirty="0">
              <a:solidFill>
                <a:srgbClr val="492303"/>
              </a:solidFill>
            </a:endParaRPr>
          </a:p>
          <a:p>
            <a:endParaRPr lang="cs-CZ" sz="2800" b="1" dirty="0">
              <a:solidFill>
                <a:srgbClr val="492303"/>
              </a:solidFill>
            </a:endParaRPr>
          </a:p>
        </p:txBody>
      </p:sp>
    </p:spTree>
    <p:extLst>
      <p:ext uri="{BB962C8B-B14F-4D97-AF65-F5344CB8AC3E}">
        <p14:creationId xmlns:p14="http://schemas.microsoft.com/office/powerpoint/2010/main" val="123006890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normAutofit/>
          </a:bodyPr>
          <a:lstStyle/>
          <a:p>
            <a:pPr marL="0" indent="0" algn="ctr">
              <a:buNone/>
            </a:pPr>
            <a:r>
              <a:rPr lang="cs-CZ" sz="4300" b="1" u="sng" dirty="0" smtClean="0">
                <a:solidFill>
                  <a:srgbClr val="492303"/>
                </a:solidFill>
                <a:effectLst>
                  <a:outerShdw blurRad="38100" dist="38100" dir="2700000" algn="tl">
                    <a:srgbClr val="000000">
                      <a:alpha val="43137"/>
                    </a:srgbClr>
                  </a:outerShdw>
                </a:effectLst>
              </a:rPr>
              <a:t>Podle finanční dostupnosti můžeme SW rozdělit na :</a:t>
            </a:r>
          </a:p>
          <a:p>
            <a:pPr marL="0" indent="0" algn="ctr">
              <a:buNone/>
            </a:pPr>
            <a:endParaRPr lang="cs-CZ" sz="2000" b="1" u="sng" dirty="0" smtClean="0">
              <a:solidFill>
                <a:srgbClr val="492303"/>
              </a:solidFill>
              <a:effectLst>
                <a:outerShdw blurRad="38100" dist="38100" dir="2700000" algn="tl">
                  <a:srgbClr val="000000">
                    <a:alpha val="43137"/>
                  </a:srgbClr>
                </a:outerShdw>
              </a:effectLst>
            </a:endParaRPr>
          </a:p>
          <a:p>
            <a:pPr>
              <a:lnSpc>
                <a:spcPct val="150000"/>
              </a:lnSpc>
            </a:pPr>
            <a:r>
              <a:rPr lang="cs-CZ" sz="2800" b="1" dirty="0" smtClean="0">
                <a:solidFill>
                  <a:srgbClr val="492303"/>
                </a:solidFill>
                <a:effectLst>
                  <a:outerShdw blurRad="38100" dist="38100" dir="2700000" algn="tl">
                    <a:srgbClr val="000000">
                      <a:alpha val="43137"/>
                    </a:srgbClr>
                  </a:outerShdw>
                </a:effectLst>
              </a:rPr>
              <a:t>Freeware</a:t>
            </a:r>
          </a:p>
          <a:p>
            <a:pPr>
              <a:lnSpc>
                <a:spcPct val="150000"/>
              </a:lnSpc>
            </a:pPr>
            <a:r>
              <a:rPr lang="cs-CZ" sz="2800" b="1" dirty="0" smtClean="0">
                <a:solidFill>
                  <a:srgbClr val="492303"/>
                </a:solidFill>
                <a:effectLst>
                  <a:outerShdw blurRad="38100" dist="38100" dir="2700000" algn="tl">
                    <a:srgbClr val="000000">
                      <a:alpha val="43137"/>
                    </a:srgbClr>
                  </a:outerShdw>
                </a:effectLst>
              </a:rPr>
              <a:t>Shareware </a:t>
            </a:r>
          </a:p>
          <a:p>
            <a:pPr>
              <a:lnSpc>
                <a:spcPct val="150000"/>
              </a:lnSpc>
            </a:pPr>
            <a:r>
              <a:rPr lang="cs-CZ" sz="2800" b="1" dirty="0" smtClean="0">
                <a:solidFill>
                  <a:srgbClr val="492303"/>
                </a:solidFill>
                <a:effectLst>
                  <a:outerShdw blurRad="38100" dist="38100" dir="2700000" algn="tl">
                    <a:srgbClr val="000000">
                      <a:alpha val="43137"/>
                    </a:srgbClr>
                  </a:outerShdw>
                </a:effectLst>
              </a:rPr>
              <a:t>Komerční software</a:t>
            </a:r>
            <a:endParaRPr lang="cs-CZ" sz="2800" b="1" dirty="0" smtClean="0">
              <a:solidFill>
                <a:srgbClr val="492303"/>
              </a:solidFill>
            </a:endParaRPr>
          </a:p>
          <a:p>
            <a:pPr marL="0" indent="0" algn="ctr">
              <a:buNone/>
            </a:pPr>
            <a:endParaRPr lang="cs-CZ" sz="4300" b="1" u="sng" dirty="0" smtClean="0">
              <a:solidFill>
                <a:srgbClr val="492303"/>
              </a:solidFill>
              <a:effectLst>
                <a:outerShdw blurRad="38100" dist="38100" dir="2700000" algn="tl">
                  <a:srgbClr val="000000">
                    <a:alpha val="43137"/>
                  </a:srgbClr>
                </a:outerShdw>
              </a:effectLst>
            </a:endParaRPr>
          </a:p>
          <a:p>
            <a:pPr marL="0" indent="0" algn="ctr">
              <a:buNone/>
            </a:pPr>
            <a:endParaRPr lang="cs-CZ" sz="4300" b="1" u="sng" dirty="0">
              <a:solidFill>
                <a:srgbClr val="492303"/>
              </a:solidFill>
              <a:effectLst>
                <a:outerShdw blurRad="38100" dist="38100" dir="2700000" algn="tl">
                  <a:srgbClr val="000000">
                    <a:alpha val="43137"/>
                  </a:srgbClr>
                </a:outerShdw>
              </a:effectLst>
            </a:endParaRPr>
          </a:p>
          <a:p>
            <a:pPr marL="0" indent="0" algn="ctr">
              <a:buNone/>
            </a:pPr>
            <a:endParaRPr lang="cs-CZ" sz="4300" b="1" u="sng" dirty="0" smtClean="0">
              <a:solidFill>
                <a:srgbClr val="492303"/>
              </a:solidFill>
              <a:effectLst>
                <a:outerShdw blurRad="38100" dist="38100" dir="2700000" algn="tl">
                  <a:srgbClr val="000000">
                    <a:alpha val="43137"/>
                  </a:srgbClr>
                </a:outerShdw>
              </a:effectLst>
            </a:endParaRPr>
          </a:p>
          <a:p>
            <a:endParaRPr lang="cs-CZ" dirty="0"/>
          </a:p>
        </p:txBody>
      </p:sp>
      <p:sp>
        <p:nvSpPr>
          <p:cNvPr id="4" name="Obláček 3">
            <a:hlinkClick r:id="" action="ppaction://hlinkshowjump?jump=nextslide"/>
          </p:cNvPr>
          <p:cNvSpPr/>
          <p:nvPr/>
        </p:nvSpPr>
        <p:spPr>
          <a:xfrm>
            <a:off x="4572000" y="3212976"/>
            <a:ext cx="3240360" cy="2088232"/>
          </a:xfrm>
          <a:prstGeom prst="cloudCallout">
            <a:avLst>
              <a:gd name="adj1" fmla="val -90926"/>
              <a:gd name="adj2" fmla="val 1376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dirty="0" smtClean="0">
                <a:hlinkClick r:id="" action="ppaction://hlinkshowjump?jump=nextslide"/>
              </a:rPr>
              <a:t>Co to je?</a:t>
            </a:r>
            <a:endParaRPr lang="cs-CZ" sz="4000" dirty="0"/>
          </a:p>
        </p:txBody>
      </p:sp>
    </p:spTree>
    <p:extLst>
      <p:ext uri="{BB962C8B-B14F-4D97-AF65-F5344CB8AC3E}">
        <p14:creationId xmlns:p14="http://schemas.microsoft.com/office/powerpoint/2010/main" val="21594759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normAutofit/>
          </a:bodyPr>
          <a:lstStyle/>
          <a:p>
            <a:pPr marL="0" indent="0" algn="ctr">
              <a:buNone/>
            </a:pPr>
            <a:r>
              <a:rPr lang="cs-CZ" b="1" u="sng" dirty="0" smtClean="0">
                <a:solidFill>
                  <a:srgbClr val="492303"/>
                </a:solidFill>
                <a:effectLst>
                  <a:outerShdw blurRad="38100" dist="38100" dir="2700000" algn="tl">
                    <a:srgbClr val="000000">
                      <a:alpha val="43137"/>
                    </a:srgbClr>
                  </a:outerShdw>
                </a:effectLst>
              </a:rPr>
              <a:t>Freeware</a:t>
            </a:r>
            <a:r>
              <a:rPr lang="cs-CZ" b="1" dirty="0" smtClean="0">
                <a:solidFill>
                  <a:srgbClr val="492303"/>
                </a:solidFill>
              </a:rPr>
              <a:t> je tzv. proprietární SW, </a:t>
            </a:r>
            <a:r>
              <a:rPr lang="cs-CZ" b="1" dirty="0">
                <a:solidFill>
                  <a:srgbClr val="492303"/>
                </a:solidFill>
              </a:rPr>
              <a:t>který je distribuován bezplatně (či za symbolickou odměnu typu poslání pohlednice, mnohdy autor umožňuje (ale nevyžaduje) v případě spokojenosti zaslání finančního daru</a:t>
            </a:r>
            <a:r>
              <a:rPr lang="cs-CZ" b="1" dirty="0" smtClean="0">
                <a:solidFill>
                  <a:srgbClr val="492303"/>
                </a:solidFill>
              </a:rPr>
              <a:t>), apod. </a:t>
            </a:r>
            <a:r>
              <a:rPr lang="cs-CZ" b="1" dirty="0">
                <a:solidFill>
                  <a:srgbClr val="492303"/>
                </a:solidFill>
              </a:rPr>
              <a:t>Podmínky bezplatného používání a šíření jsou definovány v licenční smlouvě, která je často specifická pro každý freeware.</a:t>
            </a:r>
            <a:endParaRPr lang="cs-CZ" b="1" u="sng" dirty="0" smtClean="0">
              <a:solidFill>
                <a:srgbClr val="492303"/>
              </a:solidFill>
              <a:effectLst>
                <a:outerShdw blurRad="38100" dist="38100" dir="2700000" algn="tl">
                  <a:srgbClr val="000000">
                    <a:alpha val="43137"/>
                  </a:srgbClr>
                </a:outerShdw>
              </a:effectLst>
            </a:endParaRPr>
          </a:p>
          <a:p>
            <a:pPr marL="0" indent="0" algn="ctr">
              <a:buNone/>
            </a:pPr>
            <a:endParaRPr lang="cs-CZ" sz="4000" b="1" u="sng"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459420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normAutofit/>
          </a:bodyPr>
          <a:lstStyle/>
          <a:p>
            <a:pPr marL="0" indent="0" algn="ctr">
              <a:buNone/>
            </a:pPr>
            <a:r>
              <a:rPr lang="cs-CZ" b="1" u="sng" dirty="0" smtClean="0"/>
              <a:t> </a:t>
            </a:r>
            <a:r>
              <a:rPr lang="cs-CZ" b="1" u="sng" dirty="0" smtClean="0">
                <a:solidFill>
                  <a:srgbClr val="492303"/>
                </a:solidFill>
              </a:rPr>
              <a:t>Shareware</a:t>
            </a:r>
            <a:r>
              <a:rPr lang="cs-CZ" b="1" dirty="0" smtClean="0">
                <a:solidFill>
                  <a:srgbClr val="492303"/>
                </a:solidFill>
              </a:rPr>
              <a:t> je </a:t>
            </a:r>
            <a:r>
              <a:rPr lang="cs-CZ" b="1" dirty="0">
                <a:solidFill>
                  <a:srgbClr val="492303"/>
                </a:solidFill>
              </a:rPr>
              <a:t>označení pro </a:t>
            </a:r>
            <a:r>
              <a:rPr lang="cs-CZ" b="1" dirty="0" smtClean="0">
                <a:solidFill>
                  <a:srgbClr val="492303"/>
                </a:solidFill>
              </a:rPr>
              <a:t>SW </a:t>
            </a:r>
            <a:r>
              <a:rPr lang="cs-CZ" b="1" dirty="0">
                <a:solidFill>
                  <a:srgbClr val="492303"/>
                </a:solidFill>
              </a:rPr>
              <a:t>chráněný </a:t>
            </a:r>
            <a:r>
              <a:rPr lang="cs-CZ" b="1" dirty="0" smtClean="0">
                <a:solidFill>
                  <a:srgbClr val="492303"/>
                </a:solidFill>
              </a:rPr>
              <a:t>autorským právem, </a:t>
            </a:r>
            <a:r>
              <a:rPr lang="cs-CZ" b="1" dirty="0">
                <a:solidFill>
                  <a:srgbClr val="492303"/>
                </a:solidFill>
              </a:rPr>
              <a:t>který je možné volně distribuovat (typicky na internetu nebo na CD nebo DVD, jež jsou přílohami časopisů). Uživatel má možnost software po určitou dobu zkoušet, zda mu vyhovuje nebo ne. Pokud ho ale nadále používá, je povinen se řídit podle autorovy licence a zpravidla zaplatit cenu </a:t>
            </a:r>
            <a:r>
              <a:rPr lang="cs-CZ" b="1" dirty="0" smtClean="0">
                <a:solidFill>
                  <a:srgbClr val="492303"/>
                </a:solidFill>
              </a:rPr>
              <a:t>programu </a:t>
            </a:r>
            <a:r>
              <a:rPr lang="cs-CZ" b="1" dirty="0">
                <a:solidFill>
                  <a:srgbClr val="492303"/>
                </a:solidFill>
              </a:rPr>
              <a:t>nebo se třeba jen registrovat</a:t>
            </a:r>
          </a:p>
        </p:txBody>
      </p:sp>
    </p:spTree>
    <p:extLst>
      <p:ext uri="{BB962C8B-B14F-4D97-AF65-F5344CB8AC3E}">
        <p14:creationId xmlns:p14="http://schemas.microsoft.com/office/powerpoint/2010/main" val="28360873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lstStyle/>
          <a:p>
            <a:pPr marL="0" indent="0" algn="ctr">
              <a:buNone/>
            </a:pPr>
            <a:r>
              <a:rPr lang="cs-CZ" b="1" u="sng" dirty="0">
                <a:solidFill>
                  <a:srgbClr val="492303"/>
                </a:solidFill>
              </a:rPr>
              <a:t>Komerční </a:t>
            </a:r>
            <a:r>
              <a:rPr lang="cs-CZ" b="1" u="sng" dirty="0" smtClean="0">
                <a:solidFill>
                  <a:srgbClr val="492303"/>
                </a:solidFill>
              </a:rPr>
              <a:t>software</a:t>
            </a:r>
            <a:r>
              <a:rPr lang="cs-CZ" b="1" dirty="0" smtClean="0">
                <a:solidFill>
                  <a:srgbClr val="492303"/>
                </a:solidFill>
              </a:rPr>
              <a:t> je </a:t>
            </a:r>
            <a:r>
              <a:rPr lang="cs-CZ" b="1" dirty="0">
                <a:solidFill>
                  <a:srgbClr val="492303"/>
                </a:solidFill>
              </a:rPr>
              <a:t>takový </a:t>
            </a:r>
            <a:r>
              <a:rPr lang="cs-CZ" b="1" dirty="0" smtClean="0">
                <a:solidFill>
                  <a:srgbClr val="492303"/>
                </a:solidFill>
              </a:rPr>
              <a:t>SW, </a:t>
            </a:r>
            <a:r>
              <a:rPr lang="cs-CZ" b="1" dirty="0">
                <a:solidFill>
                  <a:srgbClr val="492303"/>
                </a:solidFill>
              </a:rPr>
              <a:t>který je šířen za úplatu. To znamená, že pokud produkt chcete používat, musíte za to tvůrci zaplatit. Takový software je obvykle možné používat jen dle omezení dané jeho </a:t>
            </a:r>
            <a:r>
              <a:rPr lang="cs-CZ" b="1" dirty="0" smtClean="0">
                <a:solidFill>
                  <a:srgbClr val="492303"/>
                </a:solidFill>
              </a:rPr>
              <a:t>licencí. </a:t>
            </a:r>
            <a:r>
              <a:rPr lang="cs-CZ" b="1" dirty="0">
                <a:solidFill>
                  <a:srgbClr val="492303"/>
                </a:solidFill>
              </a:rPr>
              <a:t>Často je tak omezen počet instalací </a:t>
            </a:r>
            <a:r>
              <a:rPr lang="cs-CZ" b="1" dirty="0" smtClean="0">
                <a:solidFill>
                  <a:srgbClr val="492303"/>
                </a:solidFill>
              </a:rPr>
              <a:t>SW </a:t>
            </a:r>
            <a:r>
              <a:rPr lang="cs-CZ" b="1" dirty="0">
                <a:solidFill>
                  <a:srgbClr val="492303"/>
                </a:solidFill>
              </a:rPr>
              <a:t>současně, přenositelnost licence či právo modifikace produktu. </a:t>
            </a:r>
          </a:p>
        </p:txBody>
      </p:sp>
    </p:spTree>
    <p:extLst>
      <p:ext uri="{BB962C8B-B14F-4D97-AF65-F5344CB8AC3E}">
        <p14:creationId xmlns:p14="http://schemas.microsoft.com/office/powerpoint/2010/main" val="128007554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brázek 4" descr="http://deosum.com/Images/smajlik-microsoft-6.gif"/>
          <p:cNvPicPr/>
          <p:nvPr/>
        </p:nvPicPr>
        <p:blipFill>
          <a:blip r:embed="rId2">
            <a:extLst>
              <a:ext uri="{28A0092B-C50C-407E-A947-70E740481C1C}">
                <a14:useLocalDpi xmlns:a14="http://schemas.microsoft.com/office/drawing/2010/main" val="0"/>
              </a:ext>
            </a:extLst>
          </a:blip>
          <a:srcRect/>
          <a:stretch>
            <a:fillRect/>
          </a:stretch>
        </p:blipFill>
        <p:spPr bwMode="auto">
          <a:xfrm>
            <a:off x="1043608" y="1124744"/>
            <a:ext cx="7344816" cy="5400600"/>
          </a:xfrm>
          <a:prstGeom prst="rect">
            <a:avLst/>
          </a:prstGeom>
          <a:noFill/>
          <a:ln>
            <a:noFill/>
          </a:ln>
        </p:spPr>
      </p:pic>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normAutofit/>
          </a:bodyPr>
          <a:lstStyle/>
          <a:p>
            <a:pPr marL="0" indent="0" algn="just">
              <a:buNone/>
            </a:pPr>
            <a:r>
              <a:rPr lang="cs-CZ" sz="2800" b="1" dirty="0" smtClean="0">
                <a:solidFill>
                  <a:srgbClr val="492303"/>
                </a:solidFill>
              </a:rPr>
              <a:t>                      </a:t>
            </a:r>
            <a:r>
              <a:rPr lang="cs-CZ" b="1" dirty="0" smtClean="0">
                <a:solidFill>
                  <a:srgbClr val="492303"/>
                </a:solidFill>
              </a:rPr>
              <a:t>Co nutně potřebuji </a:t>
            </a:r>
          </a:p>
          <a:p>
            <a:pPr marL="0" indent="0" algn="just">
              <a:buNone/>
            </a:pPr>
            <a:r>
              <a:rPr lang="cs-CZ" b="1" dirty="0">
                <a:solidFill>
                  <a:srgbClr val="492303"/>
                </a:solidFill>
              </a:rPr>
              <a:t> </a:t>
            </a:r>
            <a:r>
              <a:rPr lang="cs-CZ" b="1" dirty="0" smtClean="0">
                <a:solidFill>
                  <a:srgbClr val="492303"/>
                </a:solidFill>
              </a:rPr>
              <a:t>                   pro práci na počítači?</a:t>
            </a:r>
            <a:endParaRPr lang="cs-CZ" b="1" dirty="0">
              <a:solidFill>
                <a:srgbClr val="492303"/>
              </a:solidFill>
            </a:endParaRPr>
          </a:p>
        </p:txBody>
      </p:sp>
    </p:spTree>
    <p:extLst>
      <p:ext uri="{BB962C8B-B14F-4D97-AF65-F5344CB8AC3E}">
        <p14:creationId xmlns:p14="http://schemas.microsoft.com/office/powerpoint/2010/main" val="408302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179512" y="1600201"/>
            <a:ext cx="8712968" cy="4997152"/>
          </a:xfrm>
        </p:spPr>
        <p:txBody>
          <a:bodyPr>
            <a:normAutofit/>
          </a:bodyPr>
          <a:lstStyle/>
          <a:p>
            <a:pPr marL="514350" indent="-514350">
              <a:buFont typeface="+mj-lt"/>
              <a:buAutoNum type="arabicPeriod"/>
            </a:pPr>
            <a:endParaRPr lang="cs-CZ" b="1" dirty="0" smtClean="0">
              <a:solidFill>
                <a:srgbClr val="492303"/>
              </a:solidFill>
            </a:endParaRPr>
          </a:p>
          <a:p>
            <a:pPr marL="514350" indent="-514350">
              <a:buFont typeface="+mj-lt"/>
              <a:buAutoNum type="arabicPeriod"/>
            </a:pPr>
            <a:r>
              <a:rPr lang="cs-CZ" b="1" dirty="0" smtClean="0">
                <a:solidFill>
                  <a:srgbClr val="492303"/>
                </a:solidFill>
              </a:rPr>
              <a:t>Základní počítačovou sestavu</a:t>
            </a:r>
          </a:p>
        </p:txBody>
      </p:sp>
      <p:pic>
        <p:nvPicPr>
          <p:cNvPr id="4" name="Obrázek 3" descr="http://files.fitboxkladno.cz/200000305-4d8a84e84a/smajl%C3%ADk.jpg"/>
          <p:cNvPicPr/>
          <p:nvPr/>
        </p:nvPicPr>
        <p:blipFill>
          <a:blip r:embed="rId2">
            <a:extLst>
              <a:ext uri="{28A0092B-C50C-407E-A947-70E740481C1C}">
                <a14:useLocalDpi xmlns:a14="http://schemas.microsoft.com/office/drawing/2010/main" val="0"/>
              </a:ext>
            </a:extLst>
          </a:blip>
          <a:srcRect/>
          <a:stretch>
            <a:fillRect/>
          </a:stretch>
        </p:blipFill>
        <p:spPr bwMode="auto">
          <a:xfrm>
            <a:off x="5364088" y="3140968"/>
            <a:ext cx="3779912" cy="3717032"/>
          </a:xfrm>
          <a:prstGeom prst="rect">
            <a:avLst/>
          </a:prstGeom>
          <a:noFill/>
          <a:ln>
            <a:noFill/>
          </a:ln>
        </p:spPr>
      </p:pic>
    </p:spTree>
    <p:extLst>
      <p:ext uri="{BB962C8B-B14F-4D97-AF65-F5344CB8AC3E}">
        <p14:creationId xmlns:p14="http://schemas.microsoft.com/office/powerpoint/2010/main" val="30220212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179512" y="1600201"/>
            <a:ext cx="8712968" cy="4997152"/>
          </a:xfrm>
        </p:spPr>
        <p:txBody>
          <a:bodyPr>
            <a:normAutofit/>
          </a:bodyPr>
          <a:lstStyle/>
          <a:p>
            <a:pPr marL="514350" indent="-514350">
              <a:buFont typeface="+mj-lt"/>
              <a:buAutoNum type="arabicPeriod"/>
            </a:pPr>
            <a:endParaRPr lang="cs-CZ" b="1" dirty="0" smtClean="0">
              <a:solidFill>
                <a:srgbClr val="492303"/>
              </a:solidFill>
            </a:endParaRPr>
          </a:p>
          <a:p>
            <a:pPr marL="514350" indent="-514350">
              <a:buFont typeface="+mj-lt"/>
              <a:buAutoNum type="arabicPeriod"/>
            </a:pPr>
            <a:r>
              <a:rPr lang="cs-CZ" b="1" dirty="0" smtClean="0">
                <a:solidFill>
                  <a:srgbClr val="492303"/>
                </a:solidFill>
              </a:rPr>
              <a:t>Základní počítačovou sestavu</a:t>
            </a:r>
          </a:p>
          <a:p>
            <a:pPr marL="514350" indent="-514350">
              <a:lnSpc>
                <a:spcPct val="200000"/>
              </a:lnSpc>
              <a:buFont typeface="+mj-lt"/>
              <a:buAutoNum type="arabicPeriod"/>
            </a:pPr>
            <a:r>
              <a:rPr lang="cs-CZ" b="1" dirty="0" smtClean="0">
                <a:solidFill>
                  <a:srgbClr val="492303"/>
                </a:solidFill>
              </a:rPr>
              <a:t>Operační systém v počítači</a:t>
            </a:r>
          </a:p>
        </p:txBody>
      </p:sp>
      <p:pic>
        <p:nvPicPr>
          <p:cNvPr id="4" name="Obrázek 3" descr="http://files.fitboxkladno.cz/200000305-4d8a84e84a/smajl%C3%ADk.jpg"/>
          <p:cNvPicPr/>
          <p:nvPr/>
        </p:nvPicPr>
        <p:blipFill>
          <a:blip r:embed="rId2">
            <a:extLst>
              <a:ext uri="{28A0092B-C50C-407E-A947-70E740481C1C}">
                <a14:useLocalDpi xmlns:a14="http://schemas.microsoft.com/office/drawing/2010/main" val="0"/>
              </a:ext>
            </a:extLst>
          </a:blip>
          <a:srcRect/>
          <a:stretch>
            <a:fillRect/>
          </a:stretch>
        </p:blipFill>
        <p:spPr bwMode="auto">
          <a:xfrm>
            <a:off x="5364088" y="3140968"/>
            <a:ext cx="3779912" cy="3717032"/>
          </a:xfrm>
          <a:prstGeom prst="rect">
            <a:avLst/>
          </a:prstGeom>
          <a:noFill/>
          <a:ln>
            <a:noFill/>
          </a:ln>
        </p:spPr>
      </p:pic>
    </p:spTree>
    <p:extLst>
      <p:ext uri="{BB962C8B-B14F-4D97-AF65-F5344CB8AC3E}">
        <p14:creationId xmlns:p14="http://schemas.microsoft.com/office/powerpoint/2010/main" val="384611397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179512" y="1600201"/>
            <a:ext cx="8712968" cy="4997152"/>
          </a:xfrm>
        </p:spPr>
        <p:txBody>
          <a:bodyPr>
            <a:normAutofit/>
          </a:bodyPr>
          <a:lstStyle/>
          <a:p>
            <a:pPr marL="514350" indent="-514350">
              <a:buFont typeface="+mj-lt"/>
              <a:buAutoNum type="arabicPeriod"/>
            </a:pPr>
            <a:endParaRPr lang="cs-CZ" b="1" dirty="0" smtClean="0">
              <a:solidFill>
                <a:srgbClr val="492303"/>
              </a:solidFill>
            </a:endParaRPr>
          </a:p>
          <a:p>
            <a:pPr marL="514350" indent="-514350">
              <a:buFont typeface="+mj-lt"/>
              <a:buAutoNum type="arabicPeriod"/>
            </a:pPr>
            <a:r>
              <a:rPr lang="cs-CZ" b="1" dirty="0" smtClean="0">
                <a:solidFill>
                  <a:srgbClr val="492303"/>
                </a:solidFill>
              </a:rPr>
              <a:t>Základní počítačovou sestavu</a:t>
            </a:r>
          </a:p>
          <a:p>
            <a:pPr marL="514350" indent="-514350">
              <a:lnSpc>
                <a:spcPct val="200000"/>
              </a:lnSpc>
              <a:buFont typeface="+mj-lt"/>
              <a:buAutoNum type="arabicPeriod"/>
            </a:pPr>
            <a:r>
              <a:rPr lang="cs-CZ" b="1" dirty="0" smtClean="0">
                <a:solidFill>
                  <a:srgbClr val="492303"/>
                </a:solidFill>
              </a:rPr>
              <a:t>Operační systém v počítači</a:t>
            </a:r>
          </a:p>
          <a:p>
            <a:pPr marL="514350" indent="-514350">
              <a:lnSpc>
                <a:spcPct val="200000"/>
              </a:lnSpc>
              <a:buFont typeface="+mj-lt"/>
              <a:buAutoNum type="arabicPeriod"/>
            </a:pPr>
            <a:r>
              <a:rPr lang="cs-CZ" b="1" dirty="0" smtClean="0">
                <a:solidFill>
                  <a:srgbClr val="492303"/>
                </a:solidFill>
              </a:rPr>
              <a:t>Antivirový program</a:t>
            </a:r>
            <a:endParaRPr lang="cs-CZ" b="1" dirty="0">
              <a:solidFill>
                <a:srgbClr val="492303"/>
              </a:solidFill>
            </a:endParaRPr>
          </a:p>
        </p:txBody>
      </p:sp>
      <p:pic>
        <p:nvPicPr>
          <p:cNvPr id="4" name="Obrázek 3" descr="http://files.fitboxkladno.cz/200000305-4d8a84e84a/smajl%C3%ADk.jpg"/>
          <p:cNvPicPr/>
          <p:nvPr/>
        </p:nvPicPr>
        <p:blipFill>
          <a:blip r:embed="rId2">
            <a:extLst>
              <a:ext uri="{28A0092B-C50C-407E-A947-70E740481C1C}">
                <a14:useLocalDpi xmlns:a14="http://schemas.microsoft.com/office/drawing/2010/main" val="0"/>
              </a:ext>
            </a:extLst>
          </a:blip>
          <a:srcRect/>
          <a:stretch>
            <a:fillRect/>
          </a:stretch>
        </p:blipFill>
        <p:spPr bwMode="auto">
          <a:xfrm>
            <a:off x="5364088" y="3140968"/>
            <a:ext cx="3779912" cy="3717032"/>
          </a:xfrm>
          <a:prstGeom prst="rect">
            <a:avLst/>
          </a:prstGeom>
          <a:noFill/>
          <a:ln>
            <a:noFill/>
          </a:ln>
        </p:spPr>
      </p:pic>
    </p:spTree>
    <p:extLst>
      <p:ext uri="{BB962C8B-B14F-4D97-AF65-F5344CB8AC3E}">
        <p14:creationId xmlns:p14="http://schemas.microsoft.com/office/powerpoint/2010/main" val="3846113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395536" y="1556792"/>
            <a:ext cx="8229600" cy="4525963"/>
          </a:xfrm>
        </p:spPr>
        <p:txBody>
          <a:bodyPr>
            <a:normAutofit/>
          </a:bodyPr>
          <a:lstStyle/>
          <a:p>
            <a:pPr marL="0" indent="0" algn="ctr">
              <a:buNone/>
            </a:pPr>
            <a:r>
              <a:rPr lang="cs-CZ" sz="4000" b="1" dirty="0" smtClean="0">
                <a:solidFill>
                  <a:srgbClr val="492303"/>
                </a:solidFill>
                <a:effectLst>
                  <a:outerShdw blurRad="38100" dist="38100" dir="2700000" algn="tl">
                    <a:srgbClr val="000000">
                      <a:alpha val="43137"/>
                    </a:srgbClr>
                  </a:outerShdw>
                </a:effectLst>
              </a:rPr>
              <a:t>Dobře!</a:t>
            </a:r>
          </a:p>
          <a:p>
            <a:pPr marL="0" indent="0" algn="ctr">
              <a:buNone/>
            </a:pPr>
            <a:r>
              <a:rPr lang="cs-CZ" sz="4000" b="1" dirty="0" smtClean="0">
                <a:solidFill>
                  <a:srgbClr val="492303"/>
                </a:solidFill>
                <a:effectLst>
                  <a:outerShdw blurRad="38100" dist="38100" dir="2700000" algn="tl">
                    <a:srgbClr val="000000">
                      <a:alpha val="43137"/>
                    </a:srgbClr>
                  </a:outerShdw>
                </a:effectLst>
              </a:rPr>
              <a:t>A co potřebuji dále?</a:t>
            </a:r>
            <a:endParaRPr lang="cs-CZ" sz="4000" b="1" dirty="0">
              <a:solidFill>
                <a:srgbClr val="492303"/>
              </a:solidFill>
              <a:effectLst>
                <a:outerShdw blurRad="38100" dist="38100" dir="2700000" algn="tl">
                  <a:srgbClr val="000000">
                    <a:alpha val="43137"/>
                  </a:srgbClr>
                </a:outerShdw>
              </a:effectLst>
            </a:endParaRPr>
          </a:p>
        </p:txBody>
      </p:sp>
      <p:pic>
        <p:nvPicPr>
          <p:cNvPr id="4" name="Obrázek 3" descr="http://us.123rf.com/400wm/400/400/yayayoy/yayayoy1111/yayayoy111100014/11275856-confused-smajla-k.jpg"/>
          <p:cNvPicPr/>
          <p:nvPr/>
        </p:nvPicPr>
        <p:blipFill>
          <a:blip r:embed="rId2">
            <a:extLst>
              <a:ext uri="{28A0092B-C50C-407E-A947-70E740481C1C}">
                <a14:useLocalDpi xmlns:a14="http://schemas.microsoft.com/office/drawing/2010/main" val="0"/>
              </a:ext>
            </a:extLst>
          </a:blip>
          <a:srcRect/>
          <a:stretch>
            <a:fillRect/>
          </a:stretch>
        </p:blipFill>
        <p:spPr bwMode="auto">
          <a:xfrm>
            <a:off x="2411760" y="3212977"/>
            <a:ext cx="4032448" cy="3383086"/>
          </a:xfrm>
          <a:prstGeom prst="rect">
            <a:avLst/>
          </a:prstGeom>
          <a:noFill/>
          <a:ln>
            <a:noFill/>
          </a:ln>
        </p:spPr>
      </p:pic>
    </p:spTree>
    <p:extLst>
      <p:ext uri="{BB962C8B-B14F-4D97-AF65-F5344CB8AC3E}">
        <p14:creationId xmlns:p14="http://schemas.microsoft.com/office/powerpoint/2010/main" val="242905037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a:xfrm>
            <a:off x="395536" y="1556792"/>
            <a:ext cx="8229600" cy="4525963"/>
          </a:xfrm>
        </p:spPr>
        <p:txBody>
          <a:bodyPr>
            <a:normAutofit lnSpcReduction="10000"/>
          </a:bodyPr>
          <a:lstStyle/>
          <a:p>
            <a:pPr marL="0" indent="0" algn="ctr">
              <a:buNone/>
            </a:pPr>
            <a:r>
              <a:rPr lang="cs-CZ" b="1" dirty="0" smtClean="0">
                <a:solidFill>
                  <a:srgbClr val="492303"/>
                </a:solidFill>
                <a:effectLst>
                  <a:outerShdw blurRad="38100" dist="38100" dir="2700000" algn="tl">
                    <a:srgbClr val="000000">
                      <a:alpha val="43137"/>
                    </a:srgbClr>
                  </a:outerShdw>
                </a:effectLst>
              </a:rPr>
              <a:t>Podle toho, k čemu chci počítač využít, ale pro základní využití :</a:t>
            </a:r>
          </a:p>
          <a:p>
            <a:pPr marL="0" indent="0" algn="ctr">
              <a:buNone/>
            </a:pPr>
            <a:endParaRPr lang="cs-CZ" b="1" dirty="0" smtClean="0">
              <a:solidFill>
                <a:srgbClr val="492303"/>
              </a:solidFill>
              <a:effectLst>
                <a:outerShdw blurRad="38100" dist="38100" dir="2700000" algn="tl">
                  <a:srgbClr val="000000">
                    <a:alpha val="43137"/>
                  </a:srgbClr>
                </a:outerShdw>
              </a:effectLst>
            </a:endParaRPr>
          </a:p>
          <a:p>
            <a:pPr>
              <a:buClr>
                <a:schemeClr val="tx1"/>
              </a:buClr>
            </a:pPr>
            <a:r>
              <a:rPr lang="cs-CZ" b="1" dirty="0">
                <a:solidFill>
                  <a:srgbClr val="492303"/>
                </a:solidFill>
              </a:rPr>
              <a:t>Textový editor</a:t>
            </a:r>
          </a:p>
          <a:p>
            <a:pPr>
              <a:buClr>
                <a:schemeClr val="tx1"/>
              </a:buClr>
            </a:pPr>
            <a:r>
              <a:rPr lang="cs-CZ" b="1" dirty="0">
                <a:solidFill>
                  <a:srgbClr val="492303"/>
                </a:solidFill>
              </a:rPr>
              <a:t>Internetový prohlížeč</a:t>
            </a:r>
          </a:p>
          <a:p>
            <a:pPr>
              <a:buClr>
                <a:schemeClr val="tx1"/>
              </a:buClr>
            </a:pPr>
            <a:r>
              <a:rPr lang="cs-CZ" b="1" dirty="0" smtClean="0">
                <a:solidFill>
                  <a:srgbClr val="492303"/>
                </a:solidFill>
              </a:rPr>
              <a:t>Tabulkový procesor</a:t>
            </a:r>
            <a:endParaRPr lang="cs-CZ" b="1" dirty="0">
              <a:solidFill>
                <a:srgbClr val="492303"/>
              </a:solidFill>
            </a:endParaRPr>
          </a:p>
          <a:p>
            <a:pPr>
              <a:buClr>
                <a:schemeClr val="tx1"/>
              </a:buClr>
            </a:pPr>
            <a:r>
              <a:rPr lang="cs-CZ" b="1" dirty="0">
                <a:solidFill>
                  <a:srgbClr val="492303"/>
                </a:solidFill>
              </a:rPr>
              <a:t>Grafický </a:t>
            </a:r>
            <a:r>
              <a:rPr lang="cs-CZ" b="1" dirty="0" smtClean="0">
                <a:solidFill>
                  <a:srgbClr val="492303"/>
                </a:solidFill>
              </a:rPr>
              <a:t>program</a:t>
            </a:r>
          </a:p>
          <a:p>
            <a:pPr>
              <a:buClr>
                <a:schemeClr val="tx1"/>
              </a:buClr>
            </a:pPr>
            <a:r>
              <a:rPr lang="cs-CZ" b="1" dirty="0" smtClean="0">
                <a:solidFill>
                  <a:srgbClr val="492303"/>
                </a:solidFill>
              </a:rPr>
              <a:t>…</a:t>
            </a:r>
          </a:p>
          <a:p>
            <a:pPr marL="0" indent="0" algn="ctr">
              <a:buNone/>
            </a:pPr>
            <a:endParaRPr lang="cs-CZ" b="1" dirty="0">
              <a:solidFill>
                <a:srgbClr val="492303"/>
              </a:solidFill>
            </a:endParaRPr>
          </a:p>
        </p:txBody>
      </p:sp>
      <p:pic>
        <p:nvPicPr>
          <p:cNvPr id="4" name="Obrázek 3" descr="http://www.vranovskyzleb.cz/img/news/572/smajl%C3%ADk.jpg"/>
          <p:cNvPicPr/>
          <p:nvPr/>
        </p:nvPicPr>
        <p:blipFill>
          <a:blip r:embed="rId2">
            <a:extLst>
              <a:ext uri="{28A0092B-C50C-407E-A947-70E740481C1C}">
                <a14:useLocalDpi xmlns:a14="http://schemas.microsoft.com/office/drawing/2010/main" val="0"/>
              </a:ext>
            </a:extLst>
          </a:blip>
          <a:srcRect/>
          <a:stretch>
            <a:fillRect/>
          </a:stretch>
        </p:blipFill>
        <p:spPr bwMode="auto">
          <a:xfrm>
            <a:off x="5724128" y="4509120"/>
            <a:ext cx="3168352" cy="2088232"/>
          </a:xfrm>
          <a:prstGeom prst="rect">
            <a:avLst/>
          </a:prstGeom>
          <a:noFill/>
          <a:ln>
            <a:noFill/>
          </a:ln>
        </p:spPr>
      </p:pic>
    </p:spTree>
    <p:extLst>
      <p:ext uri="{BB962C8B-B14F-4D97-AF65-F5344CB8AC3E}">
        <p14:creationId xmlns:p14="http://schemas.microsoft.com/office/powerpoint/2010/main" val="320224419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a:solidFill>
                  <a:schemeClr val="accent6">
                    <a:lumMod val="50000"/>
                  </a:schemeClr>
                </a:solidFill>
              </a:rPr>
              <a:t>Software</a:t>
            </a:r>
            <a:endParaRPr lang="cs-CZ" dirty="0"/>
          </a:p>
        </p:txBody>
      </p:sp>
      <p:sp>
        <p:nvSpPr>
          <p:cNvPr id="3" name="Zástupný symbol pro obsah 2"/>
          <p:cNvSpPr>
            <a:spLocks noGrp="1"/>
          </p:cNvSpPr>
          <p:nvPr>
            <p:ph idx="1"/>
          </p:nvPr>
        </p:nvSpPr>
        <p:spPr/>
        <p:txBody>
          <a:bodyPr>
            <a:normAutofit/>
          </a:bodyPr>
          <a:lstStyle/>
          <a:p>
            <a:pPr marL="0" indent="0" algn="ctr">
              <a:buNone/>
            </a:pPr>
            <a:endParaRPr lang="cs-CZ" sz="4000" b="1" dirty="0" smtClean="0">
              <a:solidFill>
                <a:srgbClr val="492303"/>
              </a:solidFill>
            </a:endParaRPr>
          </a:p>
          <a:p>
            <a:pPr marL="0" indent="0" algn="ctr">
              <a:buNone/>
            </a:pPr>
            <a:endParaRPr lang="cs-CZ" sz="4000" b="1" dirty="0">
              <a:solidFill>
                <a:srgbClr val="492303"/>
              </a:solidFill>
            </a:endParaRPr>
          </a:p>
          <a:p>
            <a:pPr marL="0" indent="0" algn="ctr">
              <a:buNone/>
            </a:pPr>
            <a:r>
              <a:rPr lang="cs-CZ" sz="4000" b="1" dirty="0" smtClean="0">
                <a:solidFill>
                  <a:srgbClr val="492303"/>
                </a:solidFill>
              </a:rPr>
              <a:t>Potřebuji ještě něco ?</a:t>
            </a:r>
          </a:p>
        </p:txBody>
      </p:sp>
      <p:pic>
        <p:nvPicPr>
          <p:cNvPr id="4" name="Obrázek 3" descr="http://ts1.mm.bing.net/th?id=H.4530315422991655&amp;pid=1.9&amp;w=300&amp;h=300&amp;p=0"/>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293096"/>
            <a:ext cx="2076450" cy="2076450"/>
          </a:xfrm>
          <a:prstGeom prst="rect">
            <a:avLst/>
          </a:prstGeom>
          <a:noFill/>
          <a:ln>
            <a:noFill/>
          </a:ln>
        </p:spPr>
      </p:pic>
    </p:spTree>
    <p:extLst>
      <p:ext uri="{BB962C8B-B14F-4D97-AF65-F5344CB8AC3E}">
        <p14:creationId xmlns:p14="http://schemas.microsoft.com/office/powerpoint/2010/main" val="141374860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4800" dirty="0">
                <a:solidFill>
                  <a:schemeClr val="accent6">
                    <a:lumMod val="50000"/>
                  </a:schemeClr>
                </a:solidFill>
              </a:rPr>
              <a:t>Software</a:t>
            </a:r>
          </a:p>
        </p:txBody>
      </p:sp>
      <p:sp>
        <p:nvSpPr>
          <p:cNvPr id="3" name="Zástupný symbol pro obsah 2"/>
          <p:cNvSpPr>
            <a:spLocks noGrp="1"/>
          </p:cNvSpPr>
          <p:nvPr>
            <p:ph idx="1"/>
          </p:nvPr>
        </p:nvSpPr>
        <p:spPr>
          <a:xfrm>
            <a:off x="323528" y="2060848"/>
            <a:ext cx="8424936" cy="4797152"/>
          </a:xfrm>
        </p:spPr>
        <p:txBody>
          <a:bodyPr>
            <a:normAutofit/>
          </a:bodyPr>
          <a:lstStyle/>
          <a:p>
            <a:pPr marL="0" indent="0" algn="ctr">
              <a:buNone/>
            </a:pPr>
            <a:endParaRPr lang="cs-CZ" dirty="0" smtClean="0"/>
          </a:p>
          <a:p>
            <a:pPr>
              <a:buNone/>
            </a:pPr>
            <a:endParaRPr lang="cs-CZ" dirty="0" smtClean="0"/>
          </a:p>
          <a:p>
            <a:pPr marL="0" indent="0" algn="ctr">
              <a:buNone/>
            </a:pPr>
            <a:r>
              <a:rPr lang="cs-CZ" sz="9600" b="1" u="sng" dirty="0" smtClean="0">
                <a:solidFill>
                  <a:srgbClr val="492303"/>
                </a:solidFill>
                <a:effectLst>
                  <a:outerShdw blurRad="38100" dist="38100" dir="2700000" algn="tl">
                    <a:srgbClr val="000000">
                      <a:alpha val="43137"/>
                    </a:srgbClr>
                  </a:outerShdw>
                </a:effectLst>
              </a:rPr>
              <a:t>A N O !!!</a:t>
            </a:r>
          </a:p>
          <a:p>
            <a:pPr marL="0" indent="0">
              <a:buNone/>
            </a:pPr>
            <a:endParaRPr lang="cs-CZ" dirty="0" smtClean="0"/>
          </a:p>
        </p:txBody>
      </p:sp>
    </p:spTree>
    <p:extLst>
      <p:ext uri="{BB962C8B-B14F-4D97-AF65-F5344CB8AC3E}">
        <p14:creationId xmlns:p14="http://schemas.microsoft.com/office/powerpoint/2010/main" val="67223385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Users\zblaha00\AppData\Local\Microsoft\Windows\Temporary Internet Files\Content.IE5\16I2RK73\MP900431289[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Nadpis 1"/>
          <p:cNvSpPr>
            <a:spLocks noGrp="1"/>
          </p:cNvSpPr>
          <p:nvPr>
            <p:ph type="title"/>
          </p:nvPr>
        </p:nvSpPr>
        <p:spPr/>
        <p:txBody>
          <a:bodyPr>
            <a:noAutofit/>
          </a:bodyPr>
          <a:lstStyle/>
          <a:p>
            <a:r>
              <a:rPr lang="cs-CZ" sz="4800" dirty="0">
                <a:solidFill>
                  <a:schemeClr val="accent6">
                    <a:lumMod val="50000"/>
                  </a:schemeClr>
                </a:solidFill>
              </a:rPr>
              <a:t>Software</a:t>
            </a:r>
          </a:p>
        </p:txBody>
      </p:sp>
      <p:sp>
        <p:nvSpPr>
          <p:cNvPr id="3" name="Zástupný symbol pro obsah 2"/>
          <p:cNvSpPr>
            <a:spLocks noGrp="1"/>
          </p:cNvSpPr>
          <p:nvPr>
            <p:ph idx="1"/>
          </p:nvPr>
        </p:nvSpPr>
        <p:spPr>
          <a:xfrm>
            <a:off x="395535" y="2179254"/>
            <a:ext cx="8748465" cy="4653136"/>
          </a:xfrm>
        </p:spPr>
        <p:txBody>
          <a:bodyPr>
            <a:normAutofit/>
          </a:bodyPr>
          <a:lstStyle/>
          <a:p>
            <a:pPr marL="0" indent="0" algn="ctr">
              <a:buNone/>
            </a:pPr>
            <a:endParaRPr lang="cs-CZ" b="1" dirty="0" smtClean="0">
              <a:solidFill>
                <a:srgbClr val="492303"/>
              </a:solidFill>
              <a:effectLst>
                <a:outerShdw blurRad="38100" dist="38100" dir="2700000" algn="tl">
                  <a:srgbClr val="000000">
                    <a:alpha val="43137"/>
                  </a:srgbClr>
                </a:outerShdw>
              </a:effectLst>
            </a:endParaRPr>
          </a:p>
          <a:p>
            <a:pPr marL="0" indent="0" algn="ctr">
              <a:buNone/>
            </a:pPr>
            <a:endParaRPr lang="cs-CZ" b="1" dirty="0">
              <a:solidFill>
                <a:srgbClr val="492303"/>
              </a:solidFill>
              <a:effectLst>
                <a:outerShdw blurRad="38100" dist="38100" dir="2700000" algn="tl">
                  <a:srgbClr val="000000">
                    <a:alpha val="43137"/>
                  </a:srgbClr>
                </a:outerShdw>
              </a:effectLst>
            </a:endParaRPr>
          </a:p>
          <a:p>
            <a:pPr marL="0" indent="0" algn="ctr">
              <a:buNone/>
            </a:pPr>
            <a:endParaRPr lang="cs-CZ" b="1" dirty="0" smtClean="0">
              <a:solidFill>
                <a:srgbClr val="492303"/>
              </a:solidFill>
              <a:effectLst>
                <a:outerShdw blurRad="38100" dist="38100" dir="2700000" algn="tl">
                  <a:srgbClr val="000000">
                    <a:alpha val="43137"/>
                  </a:srgbClr>
                </a:outerShdw>
              </a:effectLst>
            </a:endParaRPr>
          </a:p>
          <a:p>
            <a:pPr marL="0" indent="0" algn="ctr">
              <a:buNone/>
            </a:pPr>
            <a:endParaRPr lang="cs-CZ" b="1" dirty="0">
              <a:solidFill>
                <a:srgbClr val="492303"/>
              </a:solidFill>
              <a:effectLst>
                <a:outerShdw blurRad="38100" dist="38100" dir="2700000" algn="tl">
                  <a:srgbClr val="000000">
                    <a:alpha val="43137"/>
                  </a:srgbClr>
                </a:outerShdw>
              </a:effectLst>
            </a:endParaRPr>
          </a:p>
          <a:p>
            <a:pPr marL="0" indent="0" algn="ctr">
              <a:buNone/>
            </a:pPr>
            <a:endParaRPr lang="cs-CZ" b="1" dirty="0" smtClean="0">
              <a:solidFill>
                <a:srgbClr val="492303"/>
              </a:solidFill>
              <a:effectLst>
                <a:outerShdw blurRad="38100" dist="38100" dir="2700000" algn="tl">
                  <a:srgbClr val="000000">
                    <a:alpha val="43137"/>
                  </a:srgbClr>
                </a:outerShdw>
              </a:effectLst>
            </a:endParaRPr>
          </a:p>
          <a:p>
            <a:pPr marL="0" indent="0" algn="ctr">
              <a:buNone/>
            </a:pPr>
            <a:endParaRPr lang="cs-CZ" b="1" dirty="0" smtClean="0">
              <a:solidFill>
                <a:srgbClr val="492303"/>
              </a:solidFill>
              <a:effectLst>
                <a:outerShdw blurRad="38100" dist="38100" dir="2700000" algn="tl">
                  <a:srgbClr val="000000">
                    <a:alpha val="43137"/>
                  </a:srgbClr>
                </a:outerShdw>
              </a:effectLst>
            </a:endParaRPr>
          </a:p>
          <a:p>
            <a:pPr marL="0" indent="0" algn="ctr">
              <a:buNone/>
            </a:pPr>
            <a:r>
              <a:rPr lang="cs-CZ" b="1" dirty="0" smtClean="0">
                <a:solidFill>
                  <a:srgbClr val="492303"/>
                </a:solidFill>
                <a:effectLst>
                  <a:outerShdw blurRad="38100" dist="38100" dir="2700000" algn="tl">
                    <a:srgbClr val="000000">
                      <a:alpha val="43137"/>
                    </a:srgbClr>
                  </a:outerShdw>
                </a:effectLst>
              </a:rPr>
              <a:t>Poučenou a práce s počítačem znalou obsluhu …</a:t>
            </a:r>
          </a:p>
        </p:txBody>
      </p:sp>
    </p:spTree>
    <p:extLst>
      <p:ext uri="{BB962C8B-B14F-4D97-AF65-F5344CB8AC3E}">
        <p14:creationId xmlns:p14="http://schemas.microsoft.com/office/powerpoint/2010/main" val="28371176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Co je to počítač?</a:t>
            </a:r>
            <a:endParaRPr lang="cs-CZ" dirty="0"/>
          </a:p>
        </p:txBody>
      </p:sp>
      <p:sp>
        <p:nvSpPr>
          <p:cNvPr id="3" name="Zástupný symbol pro obsah 2"/>
          <p:cNvSpPr>
            <a:spLocks noGrp="1"/>
          </p:cNvSpPr>
          <p:nvPr>
            <p:ph idx="1"/>
          </p:nvPr>
        </p:nvSpPr>
        <p:spPr/>
        <p:txBody>
          <a:bodyPr/>
          <a:lstStyle/>
          <a:p>
            <a:endParaRPr lang="cs-CZ" dirty="0" smtClean="0"/>
          </a:p>
          <a:p>
            <a:pPr marL="0" indent="0" algn="ctr">
              <a:buNone/>
            </a:pPr>
            <a:r>
              <a:rPr lang="cs-CZ" b="1" dirty="0" smtClean="0">
                <a:solidFill>
                  <a:srgbClr val="492303"/>
                </a:solidFill>
                <a:effectLst>
                  <a:outerShdw blurRad="38100" dist="38100" dir="2700000" algn="tl">
                    <a:srgbClr val="000000">
                      <a:alpha val="43137"/>
                    </a:srgbClr>
                  </a:outerShdw>
                </a:effectLst>
              </a:rPr>
              <a:t>Děkuji za pozornost !</a:t>
            </a:r>
            <a:endParaRPr lang="cs-CZ" b="1" dirty="0">
              <a:solidFill>
                <a:srgbClr val="492303"/>
              </a:solidFill>
              <a:effectLst>
                <a:outerShdw blurRad="38100" dist="38100" dir="2700000" algn="tl">
                  <a:srgbClr val="000000">
                    <a:alpha val="43137"/>
                  </a:srgbClr>
                </a:outerShdw>
              </a:effectLst>
            </a:endParaRPr>
          </a:p>
        </p:txBody>
      </p:sp>
      <p:pic>
        <p:nvPicPr>
          <p:cNvPr id="4" name="Obrázek 3" descr="http://ts1.mm.bing.net/th?id=H.4504446894409894&amp;pid=1.9&amp;w=300&amp;h=300&amp;p=0"/>
          <p:cNvPicPr/>
          <p:nvPr/>
        </p:nvPicPr>
        <p:blipFill>
          <a:blip r:embed="rId2">
            <a:extLst>
              <a:ext uri="{28A0092B-C50C-407E-A947-70E740481C1C}">
                <a14:useLocalDpi xmlns:a14="http://schemas.microsoft.com/office/drawing/2010/main" val="0"/>
              </a:ext>
            </a:extLst>
          </a:blip>
          <a:srcRect/>
          <a:stretch>
            <a:fillRect/>
          </a:stretch>
        </p:blipFill>
        <p:spPr bwMode="auto">
          <a:xfrm>
            <a:off x="2843808" y="3068960"/>
            <a:ext cx="3456384" cy="3524225"/>
          </a:xfrm>
          <a:prstGeom prst="rect">
            <a:avLst/>
          </a:prstGeom>
          <a:noFill/>
          <a:ln>
            <a:noFill/>
          </a:ln>
        </p:spPr>
      </p:pic>
    </p:spTree>
    <p:extLst>
      <p:ext uri="{BB962C8B-B14F-4D97-AF65-F5344CB8AC3E}">
        <p14:creationId xmlns:p14="http://schemas.microsoft.com/office/powerpoint/2010/main" val="23993439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chemeClr val="accent6">
                    <a:lumMod val="50000"/>
                  </a:schemeClr>
                </a:solidFill>
              </a:rPr>
              <a:t>Co je to počítač?</a:t>
            </a:r>
            <a:endParaRPr lang="cs-CZ" dirty="0"/>
          </a:p>
        </p:txBody>
      </p:sp>
      <p:sp>
        <p:nvSpPr>
          <p:cNvPr id="3" name="Zástupný symbol pro obsah 2"/>
          <p:cNvSpPr>
            <a:spLocks noGrp="1"/>
          </p:cNvSpPr>
          <p:nvPr>
            <p:ph idx="1"/>
          </p:nvPr>
        </p:nvSpPr>
        <p:spPr/>
        <p:txBody>
          <a:bodyPr/>
          <a:lstStyle/>
          <a:p>
            <a:pPr marL="0" indent="0" algn="ctr">
              <a:buNone/>
            </a:pPr>
            <a:endParaRPr lang="cs-CZ" b="1" u="sng" dirty="0" smtClean="0">
              <a:solidFill>
                <a:schemeClr val="accent6">
                  <a:lumMod val="50000"/>
                </a:schemeClr>
              </a:solidFill>
              <a:effectLst>
                <a:outerShdw blurRad="38100" dist="38100" dir="2700000" algn="tl">
                  <a:srgbClr val="000000">
                    <a:alpha val="43137"/>
                  </a:srgbClr>
                </a:outerShdw>
              </a:effectLst>
            </a:endParaRPr>
          </a:p>
          <a:p>
            <a:pPr marL="0" indent="0" algn="ctr">
              <a:buNone/>
            </a:pPr>
            <a:r>
              <a:rPr lang="cs-CZ" b="1" u="sng" dirty="0" smtClean="0">
                <a:solidFill>
                  <a:schemeClr val="accent6">
                    <a:lumMod val="50000"/>
                  </a:schemeClr>
                </a:solidFill>
                <a:effectLst>
                  <a:outerShdw blurRad="38100" dist="38100" dir="2700000" algn="tl">
                    <a:srgbClr val="000000">
                      <a:alpha val="43137"/>
                    </a:srgbClr>
                  </a:outerShdw>
                </a:effectLst>
              </a:rPr>
              <a:t>Použité materiály</a:t>
            </a:r>
          </a:p>
          <a:p>
            <a:pPr marL="0" indent="0" algn="ctr">
              <a:buNone/>
            </a:pPr>
            <a:endParaRPr lang="cs-CZ" b="1" u="sng" dirty="0" smtClean="0">
              <a:solidFill>
                <a:schemeClr val="accent6">
                  <a:lumMod val="50000"/>
                </a:schemeClr>
              </a:solidFill>
              <a:effectLst>
                <a:outerShdw blurRad="38100" dist="38100" dir="2700000" algn="tl">
                  <a:srgbClr val="000000">
                    <a:alpha val="43137"/>
                  </a:srgbClr>
                </a:outerShdw>
              </a:effectLst>
            </a:endParaRPr>
          </a:p>
          <a:p>
            <a:pPr marL="0" indent="0" algn="ctr">
              <a:buNone/>
            </a:pPr>
            <a:r>
              <a:rPr lang="cs-CZ" sz="2400" i="1" dirty="0" err="1" smtClean="0">
                <a:solidFill>
                  <a:schemeClr val="accent6">
                    <a:lumMod val="50000"/>
                  </a:schemeClr>
                </a:solidFill>
              </a:rPr>
              <a:t>Wikipedia</a:t>
            </a:r>
            <a:endParaRPr lang="cs-CZ" sz="2400" i="1" dirty="0" smtClean="0">
              <a:solidFill>
                <a:schemeClr val="accent6">
                  <a:lumMod val="50000"/>
                </a:schemeClr>
              </a:solidFill>
            </a:endParaRPr>
          </a:p>
          <a:p>
            <a:pPr marL="0" indent="0" algn="ctr">
              <a:buNone/>
            </a:pPr>
            <a:r>
              <a:rPr lang="cs-CZ" sz="2400" i="1" dirty="0" smtClean="0">
                <a:solidFill>
                  <a:schemeClr val="accent6">
                    <a:lumMod val="50000"/>
                  </a:schemeClr>
                </a:solidFill>
              </a:rPr>
              <a:t>Pavel Navrátil : S počítačem nejen k maturitě, 1.díl</a:t>
            </a:r>
          </a:p>
          <a:p>
            <a:pPr marL="0" indent="0" algn="ctr">
              <a:buNone/>
            </a:pPr>
            <a:endParaRPr lang="cs-CZ" sz="2400" i="1" dirty="0" smtClean="0">
              <a:solidFill>
                <a:schemeClr val="accent6">
                  <a:lumMod val="50000"/>
                </a:schemeClr>
              </a:solidFill>
            </a:endParaRPr>
          </a:p>
          <a:p>
            <a:pPr marL="0" indent="0" algn="ctr">
              <a:buNone/>
            </a:pPr>
            <a:endParaRPr lang="cs-CZ" sz="2400" i="1" dirty="0">
              <a:solidFill>
                <a:schemeClr val="accent6">
                  <a:lumMod val="50000"/>
                </a:schemeClr>
              </a:solidFill>
            </a:endParaRPr>
          </a:p>
          <a:p>
            <a:pPr marL="0" indent="0" algn="ctr">
              <a:buNone/>
            </a:pPr>
            <a:r>
              <a:rPr lang="cs-CZ" sz="2400" i="1" dirty="0" smtClean="0">
                <a:solidFill>
                  <a:schemeClr val="accent6">
                    <a:lumMod val="50000"/>
                  </a:schemeClr>
                </a:solidFill>
              </a:rPr>
              <a:t>Použité obrázky : Kliparty MS </a:t>
            </a:r>
            <a:r>
              <a:rPr lang="cs-CZ" sz="2400" i="1" dirty="0" err="1" smtClean="0">
                <a:solidFill>
                  <a:schemeClr val="accent6">
                    <a:lumMod val="50000"/>
                  </a:schemeClr>
                </a:solidFill>
              </a:rPr>
              <a:t>Office:</a:t>
            </a:r>
            <a:r>
              <a:rPr lang="cs-CZ" sz="2400" i="1" dirty="0" err="1">
                <a:hlinkClick r:id="rId2"/>
              </a:rPr>
              <a:t>www.office.microsoft.com</a:t>
            </a:r>
            <a:r>
              <a:rPr lang="cs-CZ" sz="2400" i="1" smtClean="0">
                <a:solidFill>
                  <a:schemeClr val="accent6">
                    <a:lumMod val="50000"/>
                  </a:schemeClr>
                </a:solidFill>
              </a:rPr>
              <a:t>, </a:t>
            </a:r>
            <a:endParaRPr lang="cs-CZ" sz="2400" i="1" dirty="0">
              <a:solidFill>
                <a:schemeClr val="accent6">
                  <a:lumMod val="50000"/>
                </a:schemeClr>
              </a:solidFill>
            </a:endParaRPr>
          </a:p>
        </p:txBody>
      </p:sp>
    </p:spTree>
    <p:extLst>
      <p:ext uri="{BB962C8B-B14F-4D97-AF65-F5344CB8AC3E}">
        <p14:creationId xmlns:p14="http://schemas.microsoft.com/office/powerpoint/2010/main" val="112268266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642</TotalTime>
  <Words>925</Words>
  <Application>Microsoft Office PowerPoint</Application>
  <PresentationFormat>Předvádění na obrazovce (4:3)</PresentationFormat>
  <Paragraphs>192</Paragraphs>
  <Slides>33</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33</vt:i4>
      </vt:variant>
    </vt:vector>
  </HeadingPairs>
  <TitlesOfParts>
    <vt:vector size="35" baseType="lpstr">
      <vt:lpstr>Motiv systému Office</vt:lpstr>
      <vt:lpstr>List</vt:lpstr>
      <vt:lpstr>Informační a komunikační technologie</vt:lpstr>
      <vt:lpstr>Prezentace aplikace PowerPoint</vt:lpstr>
      <vt:lpstr>Prezentace aplikace PowerPoint</vt:lpstr>
      <vt:lpstr>Co je to software? To přece už víme… </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Software</vt:lpstr>
      <vt:lpstr>Co je to počítač?</vt:lpstr>
      <vt:lpstr>Co je to počítač?</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Informační a komunikační technologie</dc:title>
  <dc:creator>Bláha Zdeněk</dc:creator>
  <cp:lastModifiedBy>Bláha Zdeněk</cp:lastModifiedBy>
  <cp:revision>42</cp:revision>
  <dcterms:created xsi:type="dcterms:W3CDTF">2013-08-20T18:28:40Z</dcterms:created>
  <dcterms:modified xsi:type="dcterms:W3CDTF">2013-11-16T16:11:24Z</dcterms:modified>
</cp:coreProperties>
</file>