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92" r:id="rId7"/>
    <p:sldId id="273" r:id="rId8"/>
    <p:sldId id="275" r:id="rId9"/>
    <p:sldId id="272" r:id="rId10"/>
    <p:sldId id="274" r:id="rId11"/>
    <p:sldId id="262" r:id="rId12"/>
    <p:sldId id="260" r:id="rId13"/>
    <p:sldId id="264" r:id="rId14"/>
    <p:sldId id="270" r:id="rId15"/>
    <p:sldId id="271" r:id="rId16"/>
    <p:sldId id="293" r:id="rId17"/>
    <p:sldId id="285" r:id="rId18"/>
    <p:sldId id="268" r:id="rId19"/>
    <p:sldId id="269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23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2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6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2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1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33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76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63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3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1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7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54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013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35277"/>
            <a:ext cx="9144000" cy="961675"/>
          </a:xfrm>
        </p:spPr>
        <p:txBody>
          <a:bodyPr/>
          <a:lstStyle/>
          <a:p>
            <a:r>
              <a:rPr lang="cs-CZ" b="1" dirty="0" smtClean="0">
                <a:solidFill>
                  <a:srgbClr val="492303"/>
                </a:solidFill>
              </a:rPr>
              <a:t>Informační a komunikační technologie</a:t>
            </a:r>
            <a:endParaRPr lang="cs-CZ" dirty="0">
              <a:solidFill>
                <a:srgbClr val="49230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852937"/>
            <a:ext cx="9144000" cy="4005064"/>
          </a:xfrm>
        </p:spPr>
        <p:txBody>
          <a:bodyPr>
            <a:noAutofit/>
          </a:bodyPr>
          <a:lstStyle/>
          <a:p>
            <a:endParaRPr lang="cs-CZ" sz="1200" b="1" dirty="0" smtClean="0">
              <a:solidFill>
                <a:srgbClr val="492303"/>
              </a:solidFill>
            </a:endParaRPr>
          </a:p>
          <a:p>
            <a:r>
              <a:rPr lang="cs-CZ" sz="6000" b="1" dirty="0" smtClean="0">
                <a:solidFill>
                  <a:srgbClr val="492303"/>
                </a:solidFill>
              </a:rPr>
              <a:t>11.</a:t>
            </a:r>
          </a:p>
          <a:p>
            <a:r>
              <a:rPr lang="cs-CZ" sz="7200" b="1" u="sng" dirty="0" smtClean="0">
                <a:solidFill>
                  <a:srgbClr val="492303"/>
                </a:solidFill>
              </a:rPr>
              <a:t>WIN </a:t>
            </a:r>
            <a:r>
              <a:rPr lang="cs-CZ" sz="7200" b="1" u="sng" dirty="0" smtClean="0">
                <a:solidFill>
                  <a:srgbClr val="492303"/>
                </a:solidFill>
              </a:rPr>
              <a:t>- pracovní plocha</a:t>
            </a: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</a:p>
          <a:p>
            <a:endParaRPr lang="cs-CZ" sz="60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055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6109116"/>
              </p:ext>
            </p:extLst>
          </p:nvPr>
        </p:nvGraphicFramePr>
        <p:xfrm>
          <a:off x="124018" y="2708920"/>
          <a:ext cx="8896950" cy="31291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5" name="List" r:id="rId4" imgW="7258170" imgH="2552762" progId="Excel.Sheet.12">
                  <p:embed/>
                </p:oleObj>
              </mc:Choice>
              <mc:Fallback>
                <p:oleObj name="List" r:id="rId4" imgW="7258170" imgH="2552762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018" y="2708920"/>
                        <a:ext cx="8896950" cy="31291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363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8922774" cy="386104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1. nebo 2.ročník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všech studijních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maturitních i učebních oborů předmětu INFORMAČNÍ A KOMUNIKAČNÍ TECHNOLOGIE jako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úvod do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výuky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práce s počítačem. Poskytuje základní informace potřebné pro další části výuky práce s počítačem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–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 obrázky a textem.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výkladu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pro větší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přehlednost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atraktivnost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této podobě. Zároveň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jej mohou využívat žáci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jako podklad pro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domácí přípravu na výuku.</a:t>
            </a:r>
          </a:p>
          <a:p>
            <a:endParaRPr lang="cs-CZ" sz="36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52719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Windows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492303"/>
                </a:solidFill>
              </a:rPr>
              <a:t>Nejrozšířenější operační systém pro PC</a:t>
            </a:r>
          </a:p>
          <a:p>
            <a:pPr marL="0" indent="0">
              <a:buNone/>
            </a:pPr>
            <a:endParaRPr lang="cs-CZ" dirty="0" smtClean="0">
              <a:solidFill>
                <a:srgbClr val="492303"/>
              </a:solidFill>
            </a:endParaRPr>
          </a:p>
          <a:p>
            <a:r>
              <a:rPr lang="cs-CZ" dirty="0" smtClean="0">
                <a:solidFill>
                  <a:srgbClr val="492303"/>
                </a:solidFill>
              </a:rPr>
              <a:t>Příjemné uživatelské rozhraní</a:t>
            </a:r>
          </a:p>
          <a:p>
            <a:pPr marL="0" indent="0">
              <a:buNone/>
            </a:pPr>
            <a:endParaRPr lang="cs-CZ" dirty="0" smtClean="0">
              <a:solidFill>
                <a:srgbClr val="492303"/>
              </a:solidFill>
            </a:endParaRPr>
          </a:p>
          <a:p>
            <a:r>
              <a:rPr lang="cs-CZ" dirty="0" smtClean="0">
                <a:solidFill>
                  <a:srgbClr val="492303"/>
                </a:solidFill>
              </a:rPr>
              <a:t>Snadné ovládání</a:t>
            </a:r>
          </a:p>
          <a:p>
            <a:pPr marL="0" indent="0">
              <a:buNone/>
            </a:pPr>
            <a:endParaRPr lang="cs-CZ" dirty="0" smtClean="0">
              <a:solidFill>
                <a:srgbClr val="492303"/>
              </a:solidFill>
            </a:endParaRPr>
          </a:p>
          <a:p>
            <a:r>
              <a:rPr lang="cs-CZ" dirty="0" smtClean="0">
                <a:solidFill>
                  <a:srgbClr val="492303"/>
                </a:solidFill>
              </a:rPr>
              <a:t>Grafické prostředí – obrázky a ikony</a:t>
            </a:r>
            <a:endParaRPr lang="cs-CZ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423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Windows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7931224" cy="532859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600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-  </a:t>
            </a:r>
            <a:r>
              <a:rPr lang="cs-CZ" sz="2800" dirty="0" smtClean="0">
                <a:solidFill>
                  <a:srgbClr val="492303"/>
                </a:solidFill>
              </a:rPr>
              <a:t>mnoho verzí (např.) :</a:t>
            </a:r>
          </a:p>
          <a:p>
            <a:r>
              <a:rPr lang="cs-CZ" sz="4000" b="1" dirty="0" smtClean="0">
                <a:solidFill>
                  <a:srgbClr val="492303"/>
                </a:solidFill>
              </a:rPr>
              <a:t>Windows 95,  98,  </a:t>
            </a:r>
            <a:r>
              <a:rPr lang="cs-CZ" sz="4000" b="1" dirty="0" smtClean="0">
                <a:solidFill>
                  <a:srgbClr val="492303"/>
                </a:solidFill>
              </a:rPr>
              <a:t>2000 </a:t>
            </a:r>
            <a:endParaRPr lang="cs-CZ" sz="4000" b="1" dirty="0" smtClean="0">
              <a:solidFill>
                <a:srgbClr val="492303"/>
              </a:solidFill>
            </a:endParaRPr>
          </a:p>
          <a:p>
            <a:r>
              <a:rPr lang="cs-CZ" sz="4000" b="1" dirty="0" smtClean="0">
                <a:solidFill>
                  <a:srgbClr val="492303"/>
                </a:solidFill>
              </a:rPr>
              <a:t>Windows NT, </a:t>
            </a:r>
            <a:r>
              <a:rPr lang="cs-CZ" sz="4000" b="1" dirty="0" err="1" smtClean="0">
                <a:solidFill>
                  <a:srgbClr val="492303"/>
                </a:solidFill>
              </a:rPr>
              <a:t>Millenium</a:t>
            </a:r>
            <a:r>
              <a:rPr lang="cs-CZ" sz="4000" b="1" dirty="0" smtClean="0">
                <a:solidFill>
                  <a:srgbClr val="492303"/>
                </a:solidFill>
              </a:rPr>
              <a:t> , XP</a:t>
            </a:r>
          </a:p>
          <a:p>
            <a:r>
              <a:rPr lang="cs-CZ" sz="4000" b="1" dirty="0" smtClean="0">
                <a:solidFill>
                  <a:srgbClr val="492303"/>
                </a:solidFill>
              </a:rPr>
              <a:t>Windows 7 </a:t>
            </a:r>
            <a:r>
              <a:rPr lang="cs-CZ" sz="4000" b="1" dirty="0" smtClean="0">
                <a:solidFill>
                  <a:srgbClr val="492303"/>
                </a:solidFill>
              </a:rPr>
              <a:t> </a:t>
            </a:r>
          </a:p>
          <a:p>
            <a:r>
              <a:rPr lang="cs-CZ" sz="4000" b="1" dirty="0" smtClean="0">
                <a:solidFill>
                  <a:srgbClr val="492303"/>
                </a:solidFill>
              </a:rPr>
              <a:t>Windows 8</a:t>
            </a:r>
            <a:endParaRPr lang="cs-CZ" sz="4000" b="1" dirty="0" smtClean="0">
              <a:solidFill>
                <a:srgbClr val="492303"/>
              </a:solidFill>
            </a:endParaRPr>
          </a:p>
          <a:p>
            <a:r>
              <a:rPr lang="cs-CZ" sz="2800" i="1" dirty="0" smtClean="0">
                <a:solidFill>
                  <a:srgbClr val="492303"/>
                </a:solidFill>
              </a:rPr>
              <a:t>Poznámka </a:t>
            </a:r>
            <a:r>
              <a:rPr lang="cs-CZ" sz="2800" i="1" dirty="0" smtClean="0">
                <a:solidFill>
                  <a:srgbClr val="492303"/>
                </a:solidFill>
              </a:rPr>
              <a:t>: podstatné prvky </a:t>
            </a:r>
            <a:r>
              <a:rPr lang="cs-CZ" sz="2800" i="1" dirty="0" smtClean="0">
                <a:solidFill>
                  <a:srgbClr val="492303"/>
                </a:solidFill>
              </a:rPr>
              <a:t>bývají </a:t>
            </a:r>
            <a:r>
              <a:rPr lang="cs-CZ" sz="2800" i="1" dirty="0" smtClean="0">
                <a:solidFill>
                  <a:srgbClr val="492303"/>
                </a:solidFill>
              </a:rPr>
              <a:t>u všech verzí téměř stejné nebo aspoň obdobné….</a:t>
            </a:r>
            <a:endParaRPr lang="cs-CZ" sz="2800" i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246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0"/>
            <a:ext cx="7056784" cy="5301208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Windows …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Windows = „okna“</a:t>
            </a:r>
          </a:p>
        </p:txBody>
      </p:sp>
    </p:spTree>
    <p:extLst>
      <p:ext uri="{BB962C8B-B14F-4D97-AF65-F5344CB8AC3E}">
        <p14:creationId xmlns:p14="http://schemas.microsoft.com/office/powerpoint/2010/main" val="405849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– pracovní plocha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Základní popis okna</a:t>
            </a:r>
          </a:p>
        </p:txBody>
      </p:sp>
      <p:sp>
        <p:nvSpPr>
          <p:cNvPr id="5" name="AutoShape 2" descr="data:image/jpeg;base64,/9j/4AAQSkZJRgABAQAAAQABAAD/2wCEAAkGBhASEBUUEBASFBQTFhcSGBgVFxUYFxwYFhwVFxYUFxUYGyYfFxojHBYWHy8gJCkpLC4sGB4xNTAqNSg3LykBCQoKDgwOFw8PGikkHSApLDUsKS0sKSkqLCkvMikyKSkyKS4pKSopKSksNSkpLCwqKSw0KSwpKSkpKiksLCwpKf/AABEIAL0BCgMBIgACEQEDEQH/xAAcAAACAwEBAQEAAAAAAAAAAAAABgQFBwMCAQj/xABREAACAQIDAgYNBgoIBgMAAAABAgMAEQQSIQUxBgcTIkFRFRcyNFRhZHOTo7LR4hQ1cYGRwSMkQlJTkpSx0tMWM2KChKGz4UNVcnTE1GOiwv/EABkBAQEBAQEBAAAAAAAAAAAAAAABAgMFBP/EACIRAQEAAgIBBAMBAAAAAAAAAAABAhEDITESUaHBFEGRMv/aAAwDAQACEQMRAD8A1jYmyMOcNCTBESYoySUS9yq67qlS7LwqqWaGAKoJJKIAANSSbV92F3rB5mP2FpU4Z8JoTio8DZpNBLMiDNfeYo2G7KWGY3IGijUNas5X0y1ZN3Su2Tw0WZiewbmEk5JVWBQy3OVgJSt9Lagm53UwrtrZYUGWKOG5t+FiUAHqLAFR9tUuLxzEglJAtrlRlL3v/ZLdA6D0/Yt7YxSvEyyLoy2Ktbp3A20ve27przfzctzqat/Xl9/4mNl77+GqYPCYKVc0MeGkX85FjYde9RbpFd+w2G8Hh9Gnuqm4udjnDbNgjKhSV5Qgf29Rfx2temWvUeeh9hsN4PD6NPdR2Gw3g8Po091TKKCH2Gw3g8Po091HYbDeDw+jT3VMooIfYbDeDw+jT3UdhsN4PD6NPdUyigh9hsN4PD6NPdR2Gw3g8Po091TKKCH2Gw3g8Po091HYbDeDw+jT3VQ8N9q4yLkxhlkCkEu8cYkYagAWIKgak62vbRhbWgThtjAIQjCbXUsio0rtJEow9kDLGQkyNnBsS6HcGuD72Gw3g8Po091HYbDeDw+jT3UopxpLzS+FdVYaEPmIYrnCscgjFgUDHPzS43jWvM/Gfl5pwtnQM8gZ3XKoZUUqORzscxa65AQEY2IsSDh2Gw3g8Po091HYbDeDw+jT3UqxcZanMrYc8pcLGqszBybA6mMEAZk1UNm5RQtybV5TjRj5weAqQotd9GkOoQc24XJdyxFwFe6gixBs7DYbweH0ae6jsNhvB4fRp7qRcDwtbE7Rw7nl0hZcqRhso5QqucyAc2RQJUNicw5pAGoZl4W8LfkQj/AmQyZvyiqgLkB1Csb88HdayuSRagtew2G8Hh9Gnuo7DYbweH0ae6kl+HuMWXO2FITkRL8nzqXyd18p5XLlIsCMl7/XpU3C8YxbERwthWXlCtmznLlZo0zgtGoYEyKQVJBUOb3FiDT2Gw3g8Po091HYbDeDw+jT3VnmG4fztO2IWGQo0fJiIyfg1ctFkJOXujeQaLck2JCjMsyTh/jIZJjNhbhcoaHOoMGiWLS5LShzIp5t7XFr0Dv2Gw3g8Po091HYbDeDw+jT3UrYvjIyzvCmFZ2QXHPN2AOQgIiMxbMDoobmgt4q8pxnISlsM5Viquc25jn0Tm2cfg5LFil8hsKBr7DYbweH0ae6jsNhvB4fRp7qmUUEPsNhvB4fRp7qOw2G8Hh9GnuqZRQQjsbDeDw+jT3Vke24VGKnAVQBLIAABYAM1gBW0msZ2933P56T2moNLj2gYNmpKELlIIyFHScqgDxC5Fz1XrO+DeOX5LiFxcyRzzYgySPNmRZDJkyqLlWAyoyC2qixHVWmbLwySYKJJFDI0MasrC4IKLcEUp8OuDEOGwOIxOHMitDGXCFzJGSOgpJmsP8ApK08rGa7c4fY0u+iQxXCrzHswFsrkG1ye6vbXXfl078Bdkz7Qx0Ynl5SJfwrgABAikaWHSzZV67E9VOO2uKZmTmiKXUEhbwtcC2YAl0Y/Tlpl4vOCHyGBi65ZZWuw5vNRbiOO6kjQXJ1OrHfWJx4S7k7aueVmtmyiiitsCiiigKKKKAooooCiiigodtcEIsRMJuVmikyCMtEVBKAsQpLKSBdjcCwOlwbC3iPgPhlEOUyDkJBLcFeew5MgPzbADkYrBQtggAsNKYaKChg4GYdcK+GvIySNnuSuYEZctubYhQiixBvY5r3N4I4t8L+VJOzWkVmLJdhKuUhuZ0G7C1jmZib3N2yigUDxaYclWaafOq2DAoLMWVmkAyaE5VFtwygizANU6LgPhlWJQZPwTFibrdwTGSkgC2K/gohYAaIF3EgsNFArxcX+HScSpLOuVxIEBjyizI2UXTMAeTQGxBKoFJsLVP4Q8F48XkzyzJyd9EYZTcqbsjKVJBUWNtNauaKBebgRh76NKB8l+RAArYJrz9VJz6nebeKveP4HQS4eGEvKow4VUdSoeygDUlSNSqtoBqoItV9RQKMPFlgwGu0rFlZQTyXNLEEsqiMKLhVQrYqVupUhmvMbgPhzyuaSZuWSJCWZSQYhGFcErzmPJRk5swJB0sSCxUUCrs3i8w8M6TiadnjvbMY7EHMbNljBPOdje99wvYWr1tPi/w80rycrPGXOYhDHlzWYZhmRiDz3N+guxFiTdoooCiiigKKKKANYzt7vufz0ntNWzGsZ2933P56T2moNOwu0Fg2ekrhiseHRyFsWICA2AJAv9JFQ9o8K8A0Miz2dcjZoXQFmtyuaIxN0jkX7qy6A3trU/Z2DSXAxxyLmR4EVhrqCi3FxqKrtvbG2bh8LJLPh80USmR9XZmALm7Xa8jXlc3Yk3YnfQWM/COERJJHnmEpKxLEAzSEBiSlyFK2RjmJAIAsTcXtarpeD+FaNY2hTIjM6ruALFi1gOg5muNxBItarGgKKKKAooooCiiigKKKKAooooCiiigpNq7NxUkpMOLaJQAuUKp11JbUG+8fq26dIR2Rjxvx0p6dFUjeptfJ1Zh9QPSRV5iYC+YA21H3H7q4Ls1x+X1f5XvfTx0FX2E2gQPx993SqjXX+xpew+jOfzRflihi8M8RfFvIruyWIQdzHiJRcZOnk03HTUbt1wdmMbc/d1W+3ud+77KrOFkYRMPbwgfXmimX76mWWptL0Z6oNuYbH8sWwhTnYd4wZHIVJL3VzHlYN0D9+m++U3FfaqkWI7cabkw6hY+SzuyqA4KrmEZMIGa4YsRmWzWGUix9Psrbl482JibJziQVS7GF1YFRDZrSPzOgBbsH0AeKKCBsWPECJRimVpMqZipBGYIociyLYFgx+vo3CfRRQFFFFAUUUUBRRRQBrGdvd9z+ek9pq2U1jW3u+5/PSe01BrGwu9YPMx+wtUvGh8z43zDfdV1sLvWDzMfsLVLxofM+N8w33UDOK+0q9rPZv6Of9rxv86jtZbN/Rz/teN/nUDDtHE5Ina+Wymxys9idAcqgki5FZceMjaANmMQINiMm4jQjf1049rPZv6Of9rxn3zVmnC6LkcZKrsAS2Y3IFydWb+8bvbqcUF+nGRjeuL9T/erPYHGDM06ricnJvzbhcuUnuSTfdfQ/TforOFxifnp+sPfXVcdH+kT9ZffVR+hKKzPgTsfZ2NjYOZmnQ3fLjMWLhibOFWYADosBbTovTOOLzA9Hysf43G/zqip/CfaTwYZ3iNpPyOazAkAuQQN11Vhc2G6s7XjKx350X6n+9Oo4BYVOdEcQJF5yF8Vi5FzDVcyPKVYX3gg1kG0MkUrpcLlYgBiAQL6A+MCwPjBqhvXjHxvXF+p/vV/wQ4byTzcliMl3HMKi2o3qdekaj6PHWWrjU/PT9Ye+uqbQQG4lUEaghgCPGCDoaI/QdFIXBXYOBxmHEiy4ssOZIFx2MNnG/wD4246EeI1c/wBAMJ+kxv7djf51RV+ndN9I/cK91WbF2FFhuUETTEMVJ5WaaY6DoMrtbf0VNxOLjjAMjqgOgLEAf51LZO6O1LfDj+qh8U4P2RzH7qvsNi45ATG6uBoSpv8Auqm4ZYZ3jhWNSzGU2At+hn6yBXDnu+LK4d9fpjP/ADdLvBveNfoA+zQ/urtXLCw5EC9Q1+npP211r6GxRRRQLPDjb8uFiUwEB75iGQsMl1QnNuBDyRi17nN4qTF4ycd1xfqf71oHC3Z4lwsniVr/APSQQ32d2B1otYb8pUGxZQRoRmGhG8VQ7rxjY3ri/U/3ps4F8K2xQZJcolTnaCwZD0gdYOh+kVkC46P9In6w99Ttk7fEEySpIl0N7ZhYjcVOu4i4ojd5XspNibAmw3m3QPHXhJ7tbIw7rUgW5uXx9N9PoNctmbSjxEKSxMGSQZgRb6CNOkG4PjBqVUUkYzam3GByYRVIkci2TnKqoyozGfRS2dcwF2A7mPfUyTaO2Fd1OGhcK8SqyLYOhB5V+dPdDe1gb2se6uK54vjEjiNnjI1ZhqLckk5w7Pbui/NZsgU2BAJuajz8Z8SyaRMYwqludGXBLSqwyq5FgYm51wlgWzBQGYJnBldpPLnxa8kgVrqTcszvI3NCysFCAIo6w3isETb3fc/npPaatF2XwxixEoWJSULyQ5iVvnjSOUc1SeYyOTckEEAFddM62933P56T2moNY2F3rB5mP2Fql40PmfG+Yb7quthd6weZj9hapeND5nxvmG+6gZxX2vgr7QFIfDXZ+w5cYi7Qg5ScxFhlMtwinmgpEwZmY57WUk5D1Cnyq/aWwcPOjLLEjByGY2FyVFgSd/c3X6CRuNBmi7E4M5kX5CLPKsKtnn1Miu0ZCls3OKFcu8Hfapf9GeC2Rn+Tc1VDMcuM0DsFjv1ZyeaPyui9aENhYUCww0FrZbcmlrAFQN27KSLdRIrivBbAgWGDwwFiNIoxoSCR3PWAaCFwb4FbOwjctg8MImdMua8l8jZWsQ501C9AOlMNeY41VQqgBVAAAFgANAABuFeqApT23xbbImkkxGJwqs557uXlUc0akhXAGgvu6zTZXiaFXUq6hlYFSGAIIOhBB3gjooMo2JsXgziAtsDyZZo0UOZybuIt5VyFCySiEk2HKKVverXYfATg7ir8hg1YosbNribDlFzquctlY23gE26bU6Yng9hn/wCDGrc7K6qqyKWLsXRwLq2Z3a46WJ6a9bK2Hh8OoEMSqQiRlrDOwjUKudgLsQAN9BH4P8E8HgQ4wcCxCQgtYsb5b27ondc/bVvRRQQdr4pYYJZ2DERRvKQpsSI1LWGtr2FqpZuFuB7mcTLIrCNo2jkkdZGbKsf4MOpZu6AUklQSNBTJPArqyOqsrAqysAVKkWKkHQgjS1VeI4IYF0CHCwhRlGiKNFkE2QkDVS63I3G5vvpZsctj7ZwczZIGN2VpBlEgUormPNnsFOoOl79NQsNw42e7G7yc1wIy0cxzF4w6Mi5b3dXdUG98rZb1epsTDBg64eIOBYMEUNbMJLXAvbOA30i9cF4LYECwweGA526KP8qwb8npsPsqSaFlFIGUEXsQDqCp111UgEHxHWvVeIolVQqqFVQFAAAAA0AAG4AV7qgooooCk2Tig2KzFjgVuSSfwk+867uUsKvdtY/ExlRh4FluGLXa1rWtYdOmY/VbpquO2tojfgoweoyHfZtL261tf/pO5uaETtQbF8BT9eb+OgcUGxfAU/Xm/jqZ2a2jpbBRm5/PbrFju03j7W/NN/LcIMamUy4RFRmRCczaGRo1W4tpq/2gjxmi52LsTD4SEQ4aMRxglgoJOrG5N2JO+p1c8PNnRWtbMob7ReulQcIMDEhJSNFLEsSABcsczH621PjJO+vSYZBuRRpbQDcNAPosK60UHAYGIPnEahwGUNYXsxBYX8ZVSeuw6qyDb3fc/npPaatmNYzt7vufz0ntNQaxsLvWDzMfsLVLxofM+N8w33VdbC71g8zH7C1S8aHzPjfMN91AzivtKvax2Z+im/asZ/Oo7WOzP0U37VjP51Ay4rEKiM7MqqqlizGygAXLMegDeazduNLEgkNh4gQSCLvoRoRv66YxxZbN/RTftWL/AJ1Z1wtwhjxkgO8nMei7Humt0Zjd/wC+KBmXjRn/AEEX2tU/Y3GM0k6JNGiI5y5gToT3N79F9PrrNVauweqjfqKW+A/CH5TBlc/hYrK195H5L/Xax8YPXTJUUUUUUBRRRQFFFFAUUUUBRRRQFFFFAUUUUEbE5rnLvy6f51EJnO9QdLi4HXu7nfap57v+795r3QVxaYCyqRr1Dd+r4/8AKoPCYOMG7OQSGha3VlljO+wvuq/ql4YrfBSDrMY9ZHXPly9OGV9pWcrqWrTZ/wDVJb8xf3CpFV2x2LYVMrWYpobXsTuNum1xpUxEe+rgjnaZbbyMut+gAjx38VdGnWucM6uLowYAstwbi6kqw+kMCD1EGlQcXSB864qZWz8qtglg2flB0XZSTzgSc2VN2RQOWH4sIUUAYmfRlfTkwbqXbMbLrJdyOU7oLzRpQOdY1t7vufz0ntNWtbK2XHh4ViiFlQW+km5Zj4yST9dZLt7vufz0ntNQaxsLvWDzMfsLVLxofM+N8w33VdbC71g8zH7C1S8aHzPjfMN91AzivtfBX2gKRuMTgXgMQVxGKXFErli/FyB3RspZSNdSFv4xfQaPNccVhUkUpIuZTY21/JIYbvGAaDJu11weDrG2JnV2uCGxCjIwyfg5NOa/PAt1hh0V8k4veDqS5GxOIHNzZ+XHJ6ki2a2/Q6Vor8DcEZDIYSWZixvJLlN3MhBTPlylyXK2yltbXr5h+BeBQqVg5yEFWZpHYENnBDOxN7/5EjcbUFXwP4vtn4OUz4OSVzZ4STMXXuhmFhoSGS3iINOFQtjbKjw2HjgiFkiQIN1zbexsALk3J8ZNTaAooooCiiigKKKKAooooCiiigKKKKAooooOR7v+795r3Xl4ze4IGltRf7xXDF4NpFys9gelcyn7Q2lS710JNVHCzvR7/nRf6sdScFsnkiSsjm4tz2d/su2ld8RhS4AYiwZH0H5jK4Gp61Fc8sbyYXG9blnuzZuWVD4Mofk0ZP5Sgj6LAX+u16taBRXTGakjUFFFFUBrGdvd9z+ek9pq2Y1jO3u+5/PSe01BrGwu9YPMx+wtUvGh8z43zDfdV1sLvWDzMfsLVLxofM+N8w33UDOK+0r/ACfbnhGzP2fE/wDsV9+T7c8I2Z+z4n/2KBjxMpVGYAEgEgE2BPQL9FzpSGvGyvgjekH8FWWN2ZtqWNo3n2WVYWP4tiD9euItcb/qrN+EGH5PFSra12LWG4ZiSyjxK2Zf7tA9rxpr4M3pB/DVhsTh/HiJliaIx57hSWBBboXcLX1+vTprJ0krvHMQQQSCCCCN4I1BFVG+UUjbD2vtbFxl4cRs8BTlKvBOXHVmKzgG41uABXnAbV23LisThxLs0HDclduQxNm5VS4sPlGlrWqKZOE+3fkkBkCq5uBlLZSQTYldDe17nxXNKS8bDeCr6Q/wVY7T2TtSVPxqTAPEofMIoJ1kysjI2RmmYXsxI03gVlrAgkHeCQfpGh/zoNGHGmfBR6Q/wVfcF+Fy4wupTk3XnZc2a67rg2G46H6RWPo9TdmbUkglWWI2dd19Qb6EEaXBqo3SilDATbZmiWSPE7MKuMw/F8T9h/GN4Oh+io2y9obbnfEIJtmr8mm5AkwYk5jycUuYfjGgtKB9VRVvwt4VHBKhWNZMxsQXysNCVbLYkg5WF+sClxeNdvBR6Q/wV14S7H2i8MjYt8E6hLDkIpUcNmVkJZ5XBGZcvRYSMb1nCvVGjjjTPgo9If4KZ+DPCNMZEWC5GU5WW97fmm9hcEeLoPVWLI9XXBfbxwuIV9ch5sg/snpt1jf9o6aDZ6K8xyBgCpBBAII3EHUEV6qAooooCiiigKKKKAooooCiiigDWM7e77n89J7TVsxrGdvd9z+ek9pqDWNhd6weZj9hapeND5nxvmG+6rrYXesHmY/YWqXjQ+Z8b5hvuoGcV9r4K+0BSLwz4sUxs5n+WT4fmWZYwCCV/L672AFvF4zTpjcUIo3kYEhFLkAXNgL2A66Xxw9gJtyU3V/wj020tJrra1t+ZLXzrmBH2ZxR4XEKWh2xi5FBKkjKNRvGo6KkJxKw5yg2viyygMVDR5gDcAkWuAcp+w1Oxj7PlZHZcUCi4i2uFZcuKu8h55YDSU84W5t7kqpIjy4fZpyZIZxkMeYlYc7RxfKGMZIcMxcO6PnzFlVw12ViKGHgbxeDZ8ryLjcTMHTIUlK5d4IawG8aj+8a6cHfnbaf+D/0Wq+2XtWOdMyXA1Gtugsp1UkEXVhcHoqh4O/O20/8H/otUDXWZ7c4nsBmknkx2NiRmzZUdMq5iAqIvJknUhQNTu3mn3bO2UwyB3V2DNkAQAm9iekjq3bybAAk2pd2nwowmJiMUkU5RmQmxh1yvGwF+UIyk5QT1OuvPUkFwcTWziiMNoY9lly5CsiNmzi6kWiOlrm+6wJ3VJTiMwXRjtoHp/rYv5Vc8XhtlPzhFiIrPnJjGFQm5DqpYm6BMllIysqiQXAD2mbGxeAwsxnRcRm5PkTmXCKoUEnRY8vJ6xkZVsCw1UvVDRwT4Kx7PgMMU08qlzJeZgxBIUECygAaXt1k1F4I98bS/wC+/wDGwlMOHnDqGF7G+/fcEgj7QaXuCPfG0v8Avv8AxsJUDDicOsiMji6uCpHiIsayvZ/E/s2dTJFtTHOtyCRJGNbBt3JiwysrDoIYEaEVrFKx4t8DyYQIQVjjjVrRMw5Ni2e7IQWbc1wQwABFqBWxHEvs5FZn2hjwI+6PKx6WAJv+C6iPtry3FBsxWCHaeNzFxEF5eG+cqXCWEehKgm3UKYY+LaJ2ZsRIxtmjQJuERiigAJkDMJMkerqVJzHoqzwnAnDxZeSLplkil05O7cgnJojHJcrl+u+t6Cfwf2KuEw0cCSSyLGCA0rBnsSTYkADS9hpuAqxoooCiiigKKKKAooooCiiigKKKKANYzt7vufz0ntNWzGsZ2933P56T2moNY2F3rB5mP2Fql40PmfG+Yb7quthd6weZj9hagcOtly4nZuKhhUNJLEyqCQLk7hc6D66C8FfaVf6T7S/5JP8AtOC/m0f0n2l/ySf9pwX82gZp+5+z94qDPtSxKkLp/bsejxab6h7M2xi5WZZ9nSYZQuYO82HkBOZRkyxOSDYk33aVeUFYuPVT9FxzpGO7Xc3Tau2Gx7PuRdN5zGw8V8u/xaVNoNBQ8FTzsQPzZ5R9s07/AP7qJwd+dtp/4P8A0WrpwVf8YxQ/+aQ//cj31CEmJwm0cZL8gxM8eJGHKNAYD/VxlGDCSVSDc9VY48vVjtMbuG+Y2K/XVf2UDaFR182Q30F+gCouzOEjzzKjbPx0GjHPMkITQbsySsbn6Kva2qsTaagaWO46yE7/AKRoBr/l16c9qztJg5+aAphlF8xJ7htwy6jx3q3qFtvvabzUnstUvgeeD8mbDIesFvtJP31V8Ee+Npf99/42EqXwQe+FQdWn2afvvVNhMZicJicbfZ2LmSfEidHhOHKlTDBHYh5lYHNG3RUwy9WMvuku5swbb4RQYQKZywDkgEKW1FjY23f7GqscY2A/Pf0be6lrhltOTEpzsBtCHKpYNMIxECl2uQkzAMU5Vb2uSVFIyvWlbD2wcD+kf0b+6rnZe1YsRGJIWzKSRuIII3gg6j/cVhaSU0cBeEPyefI5/BTWU9Qb8lvuP0jqoNXooooCiiigKKKKAooooCiiigKKKKANYzt7vufz0ntNWzGsZ2933P56T2moNY2F3rB5mP2FqdUHYXesHmY/YWp1AUUUUHOfufs/eK9V8mUkaeKvHL62ym/0r76DpQaqFjxZY5cQhAaxURoSOnKTym/UdFWnKH8w/avvrGOVvmWfz6tSUscHL/K57fpJCd+7lJh++1NlQNmbLWLO2UZ5HdmOu5ndwN+ls3RU1nAtcgXNhfpPUKzw4XDHV97821MZqaeJO6X6/wB1e68S3uCBe1+r765Szlgypo40/IOUnUXXN1V0rSRULbnes/mpPZauOCjxQYGSVZF6ljRb/XnNSMehkikjC2LoyaldMwKgmxvas425Tua/n1tPKt4H35I9WYjp35m+4ir+uGDwaRLljXKtyek6nebnU13rPDhcOPHG+ZJExmsZEbaWBE0Txk2zCwPUd6t9RsfqrG4+KrbLaritnZbkCxlbcbWvyett1bbSbheL0wwhIMZKhCRglWlVWkWwkdkjlXR0VEsCCoUENfU9WiO3FTtkC/yvAC2+/KAfbydfW4rdsi2bF4AXNhflNSdwF49TTgeB2NnL8ti5I0OeLLfPnHIwwjEMFZVzEoz5WDAXGl6lLwCPNLYjlDysUr8sskmbkUCCxMt42JAYstr7iCvNoLzg3hcTHhYkxkiSTIuVnS+U2JynUA3y5bnrvVnRRQFFFFAUUUUBRRRQFFFFAUUUUAaxnb3fc/npPaatmNYzt7vufz0ntNQaxsLvWDzMfsLU6s+2bxiZIY0+TXyIi35TflUC9sniqT2y/JfW/BQPFFI/bL8l9b8FHbL8l9b8FA8Uq7X4HTTYmSaLErAZFRQYo2WX8GkwXPKsgzrnlVitgCIkBqD2y/JfW/BR2y/JfW/BQT9l8EZsPKHixRyZpnMZMrKzyvM4LFpDm0kjuSCbwixGZr+JuBMhzBcbKsbtiGdA01mM5ci7crdcmZbBbA2a97jLD7Zfkvrfgo7ZfkvrfgoHHA4bk4kjuTkVUuSSTlAFyWJJ+smqzhBwaXFvCWcqIGaQAAEl7DI1zuysAfHu3XvQ9svyX1vwUdsvyX1vwUHUcCcYQA+0pbBMpKPila/KiQm5xB/JGS55wBbW1gvhuAuMJYttOUFi7XQzR3Zgqq7BZbHKEACiy26Ovz2y/JfW/BR2y/JfW/BQStlcE8Xh5Y8uMkeNRK7AkqhayCGPkwxsgZpW5tr2UNmPOrzPwMxbYiSZdounKMhFhJcKjyuq25XKQBJkC5chAuys2oj9svyX1vwUdsvyX1vwUDXsbBPDAkcknKMoILXkN9Sb3kd26elj4rDQTaR+2X5L634KO2X5L634KB4opH7Zfkvrfgo7ZfkvrfgoHiikftl+S+t+Cjtl+S+t+CgeKKR+2X5L634KO2X5L634KB4opH7Zfkvrfgo7ZfkvrfgoHiikftl+S+t+Cjtl+S+t+CgeKKR+2X5L634KO2X5L634KB4opH7Zfkvrfgo7ZfkvrfgoHiikftl+S+t+Cjtl+S+t+CgeDWM7e77n89J7TU3dsvyX1vwUh7S2pyk0j5LZ3d7XvbMSbXtrv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98139"/>
            <a:ext cx="7344816" cy="5059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– pracovní plocha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12776"/>
            <a:ext cx="7560840" cy="5445223"/>
          </a:xfrm>
        </p:spPr>
        <p:txBody>
          <a:bodyPr>
            <a:normAutofit/>
          </a:bodyPr>
          <a:lstStyle/>
          <a:p>
            <a:pPr marL="0" indent="0" algn="ctr">
              <a:buClr>
                <a:schemeClr val="tx1"/>
              </a:buClr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Základní práce s okny</a:t>
            </a:r>
          </a:p>
          <a:p>
            <a:pPr marL="0" indent="0" algn="ctr">
              <a:buClr>
                <a:schemeClr val="tx1"/>
              </a:buClr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>
              <a:buClr>
                <a:schemeClr val="tx1"/>
              </a:buClr>
            </a:pPr>
            <a:r>
              <a:rPr lang="cs-CZ" sz="2800" b="1" dirty="0" smtClean="0">
                <a:solidFill>
                  <a:srgbClr val="492303"/>
                </a:solidFill>
              </a:rPr>
              <a:t>Přemístění okna – tažením levým tlačítkem myši za lištu</a:t>
            </a:r>
          </a:p>
          <a:p>
            <a:pPr marL="0" indent="0">
              <a:buClr>
                <a:schemeClr val="tx1"/>
              </a:buClr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>
              <a:buClr>
                <a:schemeClr val="tx1"/>
              </a:buClr>
            </a:pPr>
            <a:r>
              <a:rPr lang="cs-CZ" sz="2800" b="1" dirty="0" smtClean="0">
                <a:solidFill>
                  <a:srgbClr val="492303"/>
                </a:solidFill>
              </a:rPr>
              <a:t>Změna velikosti okna – tažením levým tlačítkem myši za roh či střed strany 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cs-CZ" sz="2800" b="1" i="1" dirty="0">
                <a:solidFill>
                  <a:srgbClr val="492303"/>
                </a:solidFill>
              </a:rPr>
              <a:t> </a:t>
            </a:r>
            <a:r>
              <a:rPr lang="cs-CZ" sz="2800" b="1" i="1" dirty="0" smtClean="0">
                <a:solidFill>
                  <a:srgbClr val="492303"/>
                </a:solidFill>
              </a:rPr>
              <a:t>   </a:t>
            </a:r>
            <a:r>
              <a:rPr lang="cs-CZ" sz="2800" i="1" dirty="0" smtClean="0">
                <a:solidFill>
                  <a:srgbClr val="492303"/>
                </a:solidFill>
              </a:rPr>
              <a:t>(nutno „uchopit“ myší značku)</a:t>
            </a:r>
          </a:p>
          <a:p>
            <a:pPr marL="0" indent="0">
              <a:buClr>
                <a:schemeClr val="tx1"/>
              </a:buClr>
              <a:buNone/>
            </a:pPr>
            <a:endParaRPr lang="cs-CZ" sz="28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– pracovní plocha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424936" cy="5517232"/>
          </a:xfrm>
        </p:spPr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rgbClr val="492303"/>
                </a:solidFill>
              </a:rPr>
              <a:t>Otevření okna</a:t>
            </a:r>
            <a:r>
              <a:rPr lang="cs-CZ" sz="2800" b="1" dirty="0" smtClean="0">
                <a:solidFill>
                  <a:srgbClr val="492303"/>
                </a:solidFill>
              </a:rPr>
              <a:t> (složky, programu) –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-  „dvojklik“ levým tlačítkem myši na ikonu</a:t>
            </a:r>
          </a:p>
          <a:p>
            <a:r>
              <a:rPr lang="cs-CZ" sz="2800" b="1" u="sng" dirty="0" smtClean="0">
                <a:solidFill>
                  <a:srgbClr val="492303"/>
                </a:solidFill>
              </a:rPr>
              <a:t>Zavření okna </a:t>
            </a:r>
            <a:r>
              <a:rPr lang="cs-CZ" sz="2800" b="1" dirty="0" smtClean="0">
                <a:solidFill>
                  <a:srgbClr val="492303"/>
                </a:solidFill>
              </a:rPr>
              <a:t> - zavírací tlačítko X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                       </a:t>
            </a:r>
            <a:r>
              <a:rPr lang="cs-CZ" sz="2800" i="1" dirty="0" smtClean="0">
                <a:solidFill>
                  <a:srgbClr val="492303"/>
                </a:solidFill>
              </a:rPr>
              <a:t>(okno přestane být aktivní)</a:t>
            </a:r>
          </a:p>
          <a:p>
            <a:r>
              <a:rPr lang="cs-CZ" sz="2800" b="1" u="sng" dirty="0" smtClean="0">
                <a:solidFill>
                  <a:srgbClr val="492303"/>
                </a:solidFill>
              </a:rPr>
              <a:t>Minimalizace okna</a:t>
            </a:r>
            <a:r>
              <a:rPr lang="cs-CZ" sz="2800" b="1" dirty="0" smtClean="0">
                <a:solidFill>
                  <a:srgbClr val="492303"/>
                </a:solidFill>
              </a:rPr>
              <a:t> – minimalizační tlačítko –</a:t>
            </a: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492303"/>
                </a:solidFill>
              </a:rPr>
              <a:t>(okno zůstane aktivní, „schová se do lišty“)</a:t>
            </a:r>
          </a:p>
          <a:p>
            <a:r>
              <a:rPr lang="cs-CZ" sz="2800" b="1" u="sng" dirty="0" smtClean="0">
                <a:solidFill>
                  <a:srgbClr val="492303"/>
                </a:solidFill>
              </a:rPr>
              <a:t>Zmenšení a maximalizace okna</a:t>
            </a:r>
            <a:r>
              <a:rPr lang="cs-CZ" sz="2800" b="1" dirty="0" smtClean="0">
                <a:solidFill>
                  <a:srgbClr val="492303"/>
                </a:solidFill>
              </a:rPr>
              <a:t> – prostřední tlačítko</a:t>
            </a:r>
            <a:endParaRPr lang="cs-CZ" sz="2800" b="1" u="sng" dirty="0" smtClean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u="sng" dirty="0">
              <a:solidFill>
                <a:srgbClr val="492303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5589240"/>
            <a:ext cx="4440941" cy="1061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– pracovní plocha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2816"/>
            <a:ext cx="9144000" cy="508518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Posuvníky v okně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Obsah okna příliš velký – nevejde se do obrazovky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U  spodní nebo u pravé hrany okna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„Posunutí“ obsahu okna, ukáže , co je za hranou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Nejsou-li posuvníky – je vidět celý obsah okna</a:t>
            </a: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Windows – pracovní plocha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96751"/>
            <a:ext cx="9144000" cy="5705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0970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– pracovní plocha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600200"/>
            <a:ext cx="7992888" cy="52578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492303"/>
                </a:solidFill>
              </a:rPr>
              <a:t>„</a:t>
            </a:r>
            <a:r>
              <a:rPr lang="cs-CZ" sz="2800" b="1" u="sng" dirty="0" smtClean="0">
                <a:solidFill>
                  <a:srgbClr val="492303"/>
                </a:solidFill>
              </a:rPr>
              <a:t>Identifikace“ objektu pracovní plochy</a:t>
            </a:r>
            <a:r>
              <a:rPr lang="cs-CZ" sz="2800" b="1" dirty="0" smtClean="0">
                <a:solidFill>
                  <a:srgbClr val="492303"/>
                </a:solidFill>
              </a:rPr>
              <a:t> –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                    „najet myší a  chvilku počkat“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(ukáže se malé bílé okénko s nápovědou)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u="sng" dirty="0" smtClean="0">
                <a:solidFill>
                  <a:srgbClr val="492303"/>
                </a:solidFill>
              </a:rPr>
              <a:t>Hlavní panel („lišta“) </a:t>
            </a:r>
            <a:r>
              <a:rPr lang="cs-CZ" sz="2800" b="1" dirty="0" smtClean="0">
                <a:solidFill>
                  <a:srgbClr val="492303"/>
                </a:solidFill>
              </a:rPr>
              <a:t>– obvykle u spodního okraje obrazovky, může být i u kteréhokoliv jiného</a:t>
            </a:r>
          </a:p>
          <a:p>
            <a:endParaRPr lang="cs-CZ" sz="2800" b="1" dirty="0">
              <a:solidFill>
                <a:srgbClr val="492303"/>
              </a:solidFill>
            </a:endParaRPr>
          </a:p>
          <a:p>
            <a:r>
              <a:rPr lang="cs-CZ" sz="2800" b="1" u="sng" dirty="0" smtClean="0">
                <a:solidFill>
                  <a:srgbClr val="492303"/>
                </a:solidFill>
              </a:rPr>
              <a:t>Pozadí pracovní plochy</a:t>
            </a:r>
            <a:r>
              <a:rPr lang="cs-CZ" sz="2800" b="1" dirty="0" smtClean="0">
                <a:solidFill>
                  <a:srgbClr val="492303"/>
                </a:solidFill>
              </a:rPr>
              <a:t> – obvykle si upraví uživatel</a:t>
            </a:r>
            <a:r>
              <a:rPr lang="cs-CZ" sz="2800" dirty="0" smtClean="0">
                <a:solidFill>
                  <a:srgbClr val="492303"/>
                </a:solidFill>
              </a:rPr>
              <a:t> (pravým tlačítkem myši kliknout kamkoliv do plochy, položka „přizpůsobit“)</a:t>
            </a:r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593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– pracovní plocha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387" y="1196752"/>
            <a:ext cx="7212021" cy="56907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3613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– pracovní plocha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Tlačítko „START“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Dvě základní oblasti :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„Bílá“ – nejčastěji užívané programy poslední doby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„Černé trojúhelníčky“ – nabídka souborů z poslední doby v tomto programy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Všechny programy – nabídka všech programů v PC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„okénko“ pro hledání programů a souborů</a:t>
            </a: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– pracovní plocha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8280920" cy="5589240"/>
          </a:xfrm>
        </p:spPr>
        <p:txBody>
          <a:bodyPr>
            <a:normAutofit/>
          </a:bodyPr>
          <a:lstStyle/>
          <a:p>
            <a:r>
              <a:rPr lang="cs-CZ" sz="4000" b="1" dirty="0">
                <a:solidFill>
                  <a:srgbClr val="492303"/>
                </a:solidFill>
              </a:rPr>
              <a:t>„</a:t>
            </a:r>
            <a:r>
              <a:rPr lang="cs-CZ" sz="2800" b="1" dirty="0">
                <a:solidFill>
                  <a:srgbClr val="492303"/>
                </a:solidFill>
              </a:rPr>
              <a:t>Šedá“ – pevně dané </a:t>
            </a:r>
            <a:r>
              <a:rPr lang="cs-CZ" sz="2800" b="1" dirty="0" smtClean="0">
                <a:solidFill>
                  <a:srgbClr val="492303"/>
                </a:solidFill>
              </a:rPr>
              <a:t>odkazy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</a:t>
            </a:r>
            <a:r>
              <a:rPr lang="cs-CZ" sz="2800" b="1" dirty="0">
                <a:solidFill>
                  <a:srgbClr val="492303"/>
                </a:solidFill>
              </a:rPr>
              <a:t>(osobní složka, </a:t>
            </a:r>
            <a:r>
              <a:rPr lang="cs-CZ" sz="2800" b="1" dirty="0" smtClean="0">
                <a:solidFill>
                  <a:srgbClr val="492303"/>
                </a:solidFill>
              </a:rPr>
              <a:t>dokumenty</a:t>
            </a:r>
            <a:r>
              <a:rPr lang="cs-CZ" sz="2800" b="1" dirty="0">
                <a:solidFill>
                  <a:srgbClr val="492303"/>
                </a:solidFill>
              </a:rPr>
              <a:t>, </a:t>
            </a:r>
            <a:r>
              <a:rPr lang="cs-CZ" sz="2800" b="1" dirty="0" smtClean="0">
                <a:solidFill>
                  <a:srgbClr val="492303"/>
                </a:solidFill>
              </a:rPr>
              <a:t>obrázky</a:t>
            </a:r>
            <a:r>
              <a:rPr lang="cs-CZ" sz="2800" b="1" dirty="0">
                <a:solidFill>
                  <a:srgbClr val="492303"/>
                </a:solidFill>
              </a:rPr>
              <a:t>, hudba)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                 - </a:t>
            </a:r>
            <a:r>
              <a:rPr lang="cs-CZ" sz="2800" b="1" dirty="0" smtClean="0">
                <a:solidFill>
                  <a:srgbClr val="492303"/>
                </a:solidFill>
              </a:rPr>
              <a:t>Počítač </a:t>
            </a:r>
            <a:r>
              <a:rPr lang="cs-CZ" sz="2800" b="1" dirty="0">
                <a:solidFill>
                  <a:srgbClr val="492303"/>
                </a:solidFill>
              </a:rPr>
              <a:t>(diskové </a:t>
            </a:r>
            <a:r>
              <a:rPr lang="cs-CZ" sz="2800" b="1" dirty="0" smtClean="0">
                <a:solidFill>
                  <a:srgbClr val="492303"/>
                </a:solidFill>
              </a:rPr>
              <a:t>jednotky a další HW)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- Ovládací panely (upravení nastavení PC)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- Zařízení a tiskárny (též tiskové soubory)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- Výchozí programy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- Nápověda a podpora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- Tlačítko „Vypnout“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(přepnutí uživatele, odhlášení, uzamčení, restartování,</a:t>
            </a:r>
            <a:endParaRPr lang="cs-CZ" sz="2800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 režim spánku a režim hibernace)</a:t>
            </a: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– pracovní plocha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Spuštění programu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Z pracovní plochy – nejjednodušší metoda (</a:t>
            </a:r>
            <a:r>
              <a:rPr lang="cs-CZ" sz="2800" b="1" dirty="0" err="1" smtClean="0">
                <a:solidFill>
                  <a:srgbClr val="492303"/>
                </a:solidFill>
              </a:rPr>
              <a:t>dvojkliknutím</a:t>
            </a:r>
            <a:r>
              <a:rPr lang="cs-CZ" sz="2800" b="1" dirty="0" smtClean="0">
                <a:solidFill>
                  <a:srgbClr val="492303"/>
                </a:solidFill>
              </a:rPr>
              <a:t> levým tlačítkem myši – musí být na ploše příslušná ikona zástupce)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Pomocí nabídky START – jednoduše přes „bílou“ oblast nebo přes položku „Všechny programy“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Okénko „Prohledat ….“ v nabídce START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Průzkumníkem – (tlačítko vedle START),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                   nutno znát „cestu“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rgbClr val="492303"/>
                </a:solidFill>
              </a:rPr>
              <a:t>Poznámka – kliknutím na ikonu libovolného dokumentu, obrázku apod. se tento otevře v příslušném programu.</a:t>
            </a:r>
            <a:endParaRPr lang="cs-CZ" sz="2800" i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713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– pracovní plocha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Přepínání mezi programy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Pomocí hlavního panelu („lišty“) – kliknutím na příslušnou ikonu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Pomocí klávesových zkratek 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ALT + TAB</a:t>
            </a: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492303"/>
                </a:solidFill>
              </a:rPr>
              <a:t>(objeví se „okénko“ s nabídkou)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ALT + ESC</a:t>
            </a: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492303"/>
                </a:solidFill>
              </a:rPr>
              <a:t>(Windows sám přepíná mezi ikonami – potvrdit)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CTRL + ALT + DELETE</a:t>
            </a: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492303"/>
                </a:solidFill>
              </a:rPr>
              <a:t>(přepnutí do „Správce úloh“)</a:t>
            </a:r>
            <a:endParaRPr lang="cs-CZ" sz="2800" i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6101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– pracovní plocha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 !</a:t>
            </a:r>
            <a:endParaRPr lang="cs-CZ" b="1" dirty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68960"/>
            <a:ext cx="3456384" cy="3524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934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Windows – pracovní plocha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materiály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Pavel Navrátil : S počítačem nejen k maturitě, 1.díl</a:t>
            </a:r>
          </a:p>
          <a:p>
            <a:pPr marL="0" indent="0" algn="ctr">
              <a:buNone/>
            </a:pPr>
            <a:endParaRPr lang="cs-CZ" sz="2400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Použité obrázky : Kliparty MS 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Office: </a:t>
            </a:r>
            <a:r>
              <a:rPr lang="cs-CZ" sz="2400" i="1" dirty="0">
                <a:hlinkClick r:id="rId2"/>
              </a:rPr>
              <a:t>www.office.microsoft.com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  <a:r>
              <a:rPr lang="cs-CZ" sz="2400" i="1" smtClean="0">
                <a:solidFill>
                  <a:schemeClr val="accent6">
                    <a:lumMod val="50000"/>
                  </a:schemeClr>
                </a:solidFill>
              </a:rPr>
              <a:t>Windows </a:t>
            </a:r>
            <a:r>
              <a:rPr lang="cs-CZ" sz="2400" i="1" smtClean="0">
                <a:solidFill>
                  <a:schemeClr val="accent6">
                    <a:lumMod val="50000"/>
                  </a:schemeClr>
                </a:solidFill>
              </a:rPr>
              <a:t>7</a:t>
            </a: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68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1624</TotalTime>
  <Words>691</Words>
  <Application>Microsoft Office PowerPoint</Application>
  <PresentationFormat>Předvádění na obrazovce (4:3)</PresentationFormat>
  <Paragraphs>120</Paragraphs>
  <Slides>19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Microsoft Excel Worksheet</vt:lpstr>
      <vt:lpstr>Informační a komunikační technologie</vt:lpstr>
      <vt:lpstr>ne</vt:lpstr>
      <vt:lpstr>Prezentace aplikace PowerPoint</vt:lpstr>
      <vt:lpstr>Windows</vt:lpstr>
      <vt:lpstr>Windows</vt:lpstr>
      <vt:lpstr>Windows …</vt:lpstr>
      <vt:lpstr>Windows – pracovní plocha</vt:lpstr>
      <vt:lpstr>Windows – pracovní plocha</vt:lpstr>
      <vt:lpstr>Windows – pracovní plocha</vt:lpstr>
      <vt:lpstr>Windows – pracovní plocha</vt:lpstr>
      <vt:lpstr>Windows – pracovní plocha</vt:lpstr>
      <vt:lpstr>Windows – pracovní plocha</vt:lpstr>
      <vt:lpstr>Windows – pracovní plocha</vt:lpstr>
      <vt:lpstr>Windows – pracovní plocha</vt:lpstr>
      <vt:lpstr>Windows – pracovní plocha</vt:lpstr>
      <vt:lpstr>Windows – pracovní plocha</vt:lpstr>
      <vt:lpstr>Windows – pracovní plocha</vt:lpstr>
      <vt:lpstr>Windows – pracovní plocha</vt:lpstr>
      <vt:lpstr>Windows – pracovní plocha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Informační a komunikační technologie</dc:title>
  <dc:creator>Bláha Zdeněk</dc:creator>
  <cp:lastModifiedBy>Bláha Zdeněk</cp:lastModifiedBy>
  <cp:revision>84</cp:revision>
  <dcterms:created xsi:type="dcterms:W3CDTF">2013-08-20T18:28:40Z</dcterms:created>
  <dcterms:modified xsi:type="dcterms:W3CDTF">2013-11-15T18:01:53Z</dcterms:modified>
</cp:coreProperties>
</file>