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92" r:id="rId5"/>
    <p:sldId id="259" r:id="rId6"/>
    <p:sldId id="261" r:id="rId7"/>
    <p:sldId id="262" r:id="rId8"/>
    <p:sldId id="260" r:id="rId9"/>
    <p:sldId id="264" r:id="rId10"/>
    <p:sldId id="270" r:id="rId11"/>
    <p:sldId id="293" r:id="rId12"/>
    <p:sldId id="271" r:id="rId13"/>
    <p:sldId id="285" r:id="rId14"/>
    <p:sldId id="272" r:id="rId15"/>
    <p:sldId id="273" r:id="rId16"/>
    <p:sldId id="304" r:id="rId17"/>
    <p:sldId id="275" r:id="rId18"/>
    <p:sldId id="274" r:id="rId19"/>
    <p:sldId id="294" r:id="rId20"/>
    <p:sldId id="295" r:id="rId21"/>
    <p:sldId id="296" r:id="rId22"/>
    <p:sldId id="297" r:id="rId23"/>
    <p:sldId id="298" r:id="rId24"/>
    <p:sldId id="299" r:id="rId25"/>
    <p:sldId id="300" r:id="rId26"/>
    <p:sldId id="301" r:id="rId27"/>
    <p:sldId id="268" r:id="rId28"/>
    <p:sldId id="269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9230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4293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1631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71230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05119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338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7576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6323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62303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3918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7071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9154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4B3732-D5B6-4082-8FD5-382DEA699675}" type="datetimeFigureOut">
              <a:rPr lang="cs-CZ" smtClean="0"/>
              <a:t>15.11.2013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AA3538-2A4C-4ACD-9520-F87701199F6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5013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3.emf"/><Relationship Id="rId4" Type="http://schemas.openxmlformats.org/officeDocument/2006/relationships/package" Target="../embeddings/Microsoft_Excel_Worksheet1.xlsx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gif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035277"/>
            <a:ext cx="9144000" cy="961675"/>
          </a:xfrm>
        </p:spPr>
        <p:txBody>
          <a:bodyPr/>
          <a:lstStyle/>
          <a:p>
            <a:r>
              <a:rPr lang="cs-CZ" b="1" dirty="0" smtClean="0">
                <a:solidFill>
                  <a:srgbClr val="492303"/>
                </a:solidFill>
              </a:rPr>
              <a:t>Informační a komunikační technologie</a:t>
            </a:r>
            <a:endParaRPr lang="cs-CZ" dirty="0">
              <a:solidFill>
                <a:srgbClr val="492303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2852937"/>
            <a:ext cx="9144000" cy="4005064"/>
          </a:xfrm>
        </p:spPr>
        <p:txBody>
          <a:bodyPr>
            <a:noAutofit/>
          </a:bodyPr>
          <a:lstStyle/>
          <a:p>
            <a:endParaRPr lang="cs-CZ" sz="1200" b="1" dirty="0" smtClean="0">
              <a:solidFill>
                <a:srgbClr val="492303"/>
              </a:solidFill>
            </a:endParaRPr>
          </a:p>
          <a:p>
            <a:r>
              <a:rPr lang="cs-CZ" sz="6000" b="1" dirty="0" smtClean="0">
                <a:solidFill>
                  <a:srgbClr val="492303"/>
                </a:solidFill>
              </a:rPr>
              <a:t>13.</a:t>
            </a:r>
          </a:p>
          <a:p>
            <a:r>
              <a:rPr lang="cs-CZ" sz="7200" b="1" u="sng" dirty="0" smtClean="0">
                <a:solidFill>
                  <a:srgbClr val="492303"/>
                </a:solidFill>
              </a:rPr>
              <a:t>Soubory a složky</a:t>
            </a:r>
          </a:p>
          <a:p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endParaRPr lang="cs-CZ" sz="2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algn="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</a:rPr>
              <a:t>Autor : RNDr. Zdeněk Bláha</a:t>
            </a:r>
          </a:p>
          <a:p>
            <a:endParaRPr lang="cs-CZ" sz="6000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10552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graphicFrame>
        <p:nvGraphicFramePr>
          <p:cNvPr id="5" name="Zástupný symbol pro obsah 4"/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4901493"/>
              </p:ext>
            </p:extLst>
          </p:nvPr>
        </p:nvGraphicFramePr>
        <p:xfrm>
          <a:off x="124018" y="2708920"/>
          <a:ext cx="8896950" cy="312911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6" name="List" r:id="rId4" imgW="7258170" imgH="2552762" progId="Excel.Sheet.12">
                  <p:embed/>
                </p:oleObj>
              </mc:Choice>
              <mc:Fallback>
                <p:oleObj name="List" r:id="rId4" imgW="7258170" imgH="2552762" progId="Excel.Sheet.12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24018" y="2708920"/>
                        <a:ext cx="8896950" cy="3129111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33632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2996952"/>
            <a:ext cx="8922774" cy="3861048"/>
          </a:xfrm>
        </p:spPr>
        <p:txBody>
          <a:bodyPr>
            <a:normAutofit fontScale="47500" lnSpcReduction="20000"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je určen pro 1. nebo 2.ročník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všech studijních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maturitních i učebních oborů předmětu INFORMAČNÍ A KOMUNIKAČNÍ TECHNOLOGIE jako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úvod do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výuky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práce s počítačem. Poskytuje základní informace potřebné pro další části výuky práce s počítačem </a:t>
            </a:r>
            <a:r>
              <a:rPr lang="cs-CZ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Inovuje výuku použitím multimediálních pomůcek – </a:t>
            </a:r>
            <a:r>
              <a:rPr lang="cs-CZ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prezentace s obrázky a textem.</a:t>
            </a:r>
            <a:endParaRPr lang="cs-CZ" dirty="0">
              <a:solidFill>
                <a:schemeClr val="accent6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8000" b="1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Materiál používá učitel při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výkladu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– pro větší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přehlednost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 atraktivnost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této podobě. Zároveň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jej mohou využívat žáci </a:t>
            </a:r>
            <a:r>
              <a:rPr lang="cs-CZ" sz="3400" dirty="0" smtClean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jako podklad pro </a:t>
            </a:r>
            <a:r>
              <a:rPr lang="cs-CZ" sz="3400" dirty="0">
                <a:solidFill>
                  <a:schemeClr val="accent6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domácí přípravu na výuku.</a:t>
            </a:r>
          </a:p>
          <a:p>
            <a:endParaRPr lang="cs-CZ" sz="36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>
            <a:lum bright="10000" contrast="16000"/>
          </a:blip>
          <a:stretch>
            <a:fillRect/>
          </a:stretch>
        </p:blipFill>
        <p:spPr bwMode="auto">
          <a:xfrm>
            <a:off x="40947" y="0"/>
            <a:ext cx="9084339" cy="1988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527190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91264" cy="540060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</a:rPr>
              <a:t>   …. o tom něco už víme ……</a:t>
            </a:r>
          </a:p>
          <a:p>
            <a:pPr marL="0" indent="0" algn="ctr">
              <a:buNone/>
            </a:pPr>
            <a:endParaRPr lang="cs-CZ" b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</a:rPr>
              <a:t>Co je to soubor a co vše o něm víme?            </a:t>
            </a:r>
          </a:p>
        </p:txBody>
      </p:sp>
      <p:pic>
        <p:nvPicPr>
          <p:cNvPr id="5" name="Obrázek 4" descr="http://us.123rf.com/400wm/400/400/yayayoy/yayayoy1111/yayayoy111100014/11275856-confused-smajla-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9458" y="3212976"/>
            <a:ext cx="3702741" cy="3119487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584974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340768"/>
            <a:ext cx="8928992" cy="5102027"/>
          </a:xfrm>
        </p:spPr>
        <p:txBody>
          <a:bodyPr>
            <a:noAutofit/>
          </a:bodyPr>
          <a:lstStyle/>
          <a:p>
            <a:r>
              <a:rPr lang="cs-CZ" sz="2800" b="1" dirty="0">
                <a:solidFill>
                  <a:srgbClr val="492303"/>
                </a:solidFill>
              </a:rPr>
              <a:t>Soubor </a:t>
            </a:r>
            <a:r>
              <a:rPr lang="cs-CZ" sz="2800" b="1" dirty="0" smtClean="0">
                <a:solidFill>
                  <a:srgbClr val="492303"/>
                </a:solidFill>
              </a:rPr>
              <a:t>je seskupení </a:t>
            </a:r>
            <a:r>
              <a:rPr lang="cs-CZ" sz="2800" b="1" dirty="0">
                <a:solidFill>
                  <a:srgbClr val="492303"/>
                </a:solidFill>
              </a:rPr>
              <a:t>informací, které </a:t>
            </a:r>
            <a:r>
              <a:rPr lang="cs-CZ" sz="2800" b="1" dirty="0" smtClean="0">
                <a:solidFill>
                  <a:srgbClr val="492303"/>
                </a:solidFill>
              </a:rPr>
              <a:t>spolu nějak souvisí (např. </a:t>
            </a:r>
            <a:r>
              <a:rPr lang="cs-CZ" sz="2800" b="1" dirty="0">
                <a:solidFill>
                  <a:srgbClr val="492303"/>
                </a:solidFill>
              </a:rPr>
              <a:t>dopis, tabulka, obrázek, </a:t>
            </a:r>
            <a:r>
              <a:rPr lang="cs-CZ" sz="2800" b="1" dirty="0" smtClean="0">
                <a:solidFill>
                  <a:srgbClr val="492303"/>
                </a:solidFill>
              </a:rPr>
              <a:t>program</a:t>
            </a:r>
            <a:r>
              <a:rPr lang="cs-CZ" sz="2800" b="1" dirty="0">
                <a:solidFill>
                  <a:srgbClr val="492303"/>
                </a:solidFill>
              </a:rPr>
              <a:t>, </a:t>
            </a:r>
            <a:r>
              <a:rPr lang="cs-CZ" sz="2800" b="1" dirty="0" err="1" smtClean="0">
                <a:solidFill>
                  <a:srgbClr val="492303"/>
                </a:solidFill>
              </a:rPr>
              <a:t>atd</a:t>
            </a:r>
            <a:r>
              <a:rPr lang="cs-CZ" sz="2800" b="1" dirty="0" smtClean="0">
                <a:solidFill>
                  <a:srgbClr val="492303"/>
                </a:solidFill>
              </a:rPr>
              <a:t>…)</a:t>
            </a:r>
          </a:p>
          <a:p>
            <a:pPr marL="0" indent="0">
              <a:buNone/>
            </a:pPr>
            <a:endParaRPr lang="cs-CZ" sz="2800" b="1" dirty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Pojmenování souboru se skládá z názvu (ve </a:t>
            </a:r>
            <a:r>
              <a:rPr lang="cs-CZ" sz="2800" b="1" dirty="0">
                <a:solidFill>
                  <a:srgbClr val="492303"/>
                </a:solidFill>
              </a:rPr>
              <a:t>Windows až 254 znaků </a:t>
            </a:r>
            <a:r>
              <a:rPr lang="cs-CZ" sz="2800" b="1" dirty="0" smtClean="0">
                <a:solidFill>
                  <a:srgbClr val="492303"/>
                </a:solidFill>
              </a:rPr>
              <a:t>včetně cesty - </a:t>
            </a:r>
            <a:r>
              <a:rPr lang="cs-CZ" sz="2800" b="1" dirty="0" smtClean="0">
                <a:solidFill>
                  <a:srgbClr val="492303"/>
                </a:solidFill>
              </a:rPr>
              <a:t>písmena,  čísla, písmena s diakritikou, ….)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     a z přípony (jen </a:t>
            </a:r>
            <a:r>
              <a:rPr lang="cs-CZ" sz="2800" b="1" dirty="0">
                <a:solidFill>
                  <a:srgbClr val="492303"/>
                </a:solidFill>
              </a:rPr>
              <a:t>3 </a:t>
            </a:r>
            <a:r>
              <a:rPr lang="cs-CZ" sz="2800" b="1" dirty="0" smtClean="0">
                <a:solidFill>
                  <a:srgbClr val="492303"/>
                </a:solidFill>
              </a:rPr>
              <a:t>znaky, oddělena tečkou, </a:t>
            </a:r>
            <a:r>
              <a:rPr lang="cs-CZ" sz="2800" b="1" dirty="0">
                <a:solidFill>
                  <a:srgbClr val="492303"/>
                </a:solidFill>
              </a:rPr>
              <a:t>určuje </a:t>
            </a:r>
            <a:r>
              <a:rPr lang="cs-CZ" sz="2800" b="1" dirty="0" smtClean="0">
                <a:solidFill>
                  <a:srgbClr val="492303"/>
                </a:solidFill>
              </a:rPr>
              <a:t>typ)</a:t>
            </a:r>
          </a:p>
          <a:p>
            <a:pPr marL="0" indent="0">
              <a:buNone/>
            </a:pPr>
            <a:endParaRPr lang="cs-CZ" sz="2800" b="1" dirty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Značení ikonou – např.:</a:t>
            </a:r>
            <a:endParaRPr lang="cs-CZ" sz="2800" b="1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dirty="0" smtClean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4869160"/>
            <a:ext cx="4954860" cy="16561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342337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600200"/>
            <a:ext cx="7859216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6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</a:rPr>
              <a:t>   A co je to složka?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</a:rPr>
              <a:t>A co víme o složce?</a:t>
            </a:r>
            <a:endParaRPr lang="cs-CZ" b="1" dirty="0">
              <a:solidFill>
                <a:srgbClr val="492303"/>
              </a:solidFill>
            </a:endParaRPr>
          </a:p>
        </p:txBody>
      </p:sp>
      <p:pic>
        <p:nvPicPr>
          <p:cNvPr id="6" name="Obrázek 5" descr="http://ts1.mm.bing.net/th?id=H.4530315422991655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212976"/>
            <a:ext cx="3888432" cy="315657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824672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13555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492303"/>
                </a:solidFill>
              </a:rPr>
              <a:t>Složka, též adresář, je „jakási přihrádka či obálka“, do kterých si ukládáme soubory pro lepší přehlednost.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endParaRPr lang="cs-CZ" sz="2800" b="1" dirty="0">
              <a:solidFill>
                <a:srgbClr val="492303"/>
              </a:solidFill>
            </a:endParaRPr>
          </a:p>
          <a:p>
            <a:endParaRPr lang="cs-CZ" sz="2800" b="1" dirty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Složka uvnitř složky se nazývá </a:t>
            </a:r>
            <a:r>
              <a:rPr lang="cs-CZ" sz="2800" b="1" dirty="0" smtClean="0">
                <a:solidFill>
                  <a:srgbClr val="492303"/>
                </a:solidFill>
              </a:rPr>
              <a:t>podsložka nebo podadresář</a:t>
            </a:r>
            <a:r>
              <a:rPr lang="cs-CZ" sz="2800" b="1" dirty="0" smtClean="0">
                <a:solidFill>
                  <a:srgbClr val="492303"/>
                </a:solidFill>
              </a:rPr>
              <a:t>.</a:t>
            </a:r>
          </a:p>
          <a:p>
            <a:endParaRPr lang="cs-CZ" sz="2800" b="1" dirty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Systém složek tvoří stromovou strukturu.</a:t>
            </a:r>
            <a:endParaRPr lang="cs-CZ" sz="2800" b="1" dirty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628900"/>
            <a:ext cx="7704855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90970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26" y="1600200"/>
            <a:ext cx="9117174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Procházení  obsahem disku – prohlížení stromové </a:t>
            </a:r>
            <a:r>
              <a:rPr lang="cs-CZ" sz="2800" b="1" u="sng" dirty="0" smtClean="0">
                <a:solidFill>
                  <a:srgbClr val="492303"/>
                </a:solidFill>
              </a:rPr>
              <a:t>struktury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Z </a:t>
            </a:r>
            <a:r>
              <a:rPr lang="cs-CZ" sz="2800" b="1" dirty="0" smtClean="0">
                <a:solidFill>
                  <a:srgbClr val="492303"/>
                </a:solidFill>
              </a:rPr>
              <a:t>pracovní plochy – ikona tento počítač</a:t>
            </a:r>
          </a:p>
          <a:p>
            <a:endParaRPr lang="cs-CZ" sz="1400" b="1" dirty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Pomocí průzkumníka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(W 7 – ikona na hlavním panelu – „liště“) </a:t>
            </a:r>
          </a:p>
          <a:p>
            <a:pPr marL="0" indent="0">
              <a:buNone/>
            </a:pPr>
            <a:endParaRPr lang="cs-CZ" sz="1400" b="1" dirty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Přes tlačítko START – položka </a:t>
            </a:r>
            <a:r>
              <a:rPr lang="cs-CZ" sz="2800" b="1" dirty="0" smtClean="0">
                <a:solidFill>
                  <a:srgbClr val="492303"/>
                </a:solidFill>
              </a:rPr>
              <a:t>počítač</a:t>
            </a:r>
          </a:p>
          <a:p>
            <a:endParaRPr lang="cs-CZ" sz="1400" b="1" dirty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Pomocí souborových manažerů</a:t>
            </a:r>
            <a:endParaRPr lang="cs-CZ" sz="2800" b="1" dirty="0" smtClean="0">
              <a:solidFill>
                <a:srgbClr val="492303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348880"/>
            <a:ext cx="1465372" cy="1584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9247" y="4096622"/>
            <a:ext cx="1391358" cy="10725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593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733256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492303"/>
                </a:solidFill>
              </a:rPr>
              <a:t>Otevře se okno s přístupnými disky, např.:</a:t>
            </a:r>
          </a:p>
          <a:p>
            <a:endParaRPr lang="cs-CZ" sz="2400" b="1" dirty="0">
              <a:solidFill>
                <a:srgbClr val="492303"/>
              </a:solidFill>
            </a:endParaRPr>
          </a:p>
          <a:p>
            <a:endParaRPr lang="cs-CZ" sz="2400" b="1" dirty="0" smtClean="0">
              <a:solidFill>
                <a:srgbClr val="492303"/>
              </a:solidFill>
            </a:endParaRPr>
          </a:p>
          <a:p>
            <a:endParaRPr lang="cs-CZ" sz="2400" b="1" dirty="0">
              <a:solidFill>
                <a:srgbClr val="492303"/>
              </a:solidFill>
            </a:endParaRPr>
          </a:p>
          <a:p>
            <a:endParaRPr lang="cs-CZ" sz="2400" b="1" dirty="0" smtClean="0">
              <a:solidFill>
                <a:srgbClr val="492303"/>
              </a:solidFill>
            </a:endParaRPr>
          </a:p>
          <a:p>
            <a:endParaRPr lang="cs-CZ" sz="2400" b="1" dirty="0">
              <a:solidFill>
                <a:srgbClr val="492303"/>
              </a:solidFill>
            </a:endParaRPr>
          </a:p>
          <a:p>
            <a:r>
              <a:rPr lang="cs-CZ" sz="2400" b="1" dirty="0" smtClean="0">
                <a:solidFill>
                  <a:srgbClr val="492303"/>
                </a:solidFill>
              </a:rPr>
              <a:t>Dvojklikem na ikonu žádaného disku se otevře další okno, např.:</a:t>
            </a:r>
          </a:p>
          <a:p>
            <a:endParaRPr lang="cs-CZ" sz="2400" b="1" dirty="0">
              <a:solidFill>
                <a:srgbClr val="492303"/>
              </a:solidFill>
            </a:endParaRPr>
          </a:p>
          <a:p>
            <a:endParaRPr lang="cs-CZ" sz="2400" b="1" dirty="0" smtClean="0">
              <a:solidFill>
                <a:srgbClr val="492303"/>
              </a:solidFill>
            </a:endParaRPr>
          </a:p>
          <a:p>
            <a:endParaRPr lang="cs-CZ" sz="2400" b="1" dirty="0">
              <a:solidFill>
                <a:srgbClr val="492303"/>
              </a:solidFill>
            </a:endParaRPr>
          </a:p>
          <a:p>
            <a:endParaRPr lang="cs-CZ" sz="2400" b="1" dirty="0" smtClean="0">
              <a:solidFill>
                <a:srgbClr val="492303"/>
              </a:solidFill>
            </a:endParaRPr>
          </a:p>
          <a:p>
            <a:r>
              <a:rPr lang="cs-CZ" sz="2400" b="1" dirty="0" smtClean="0">
                <a:solidFill>
                  <a:srgbClr val="492303"/>
                </a:solidFill>
              </a:rPr>
              <a:t>Obdobně pokračujeme na další (nižší) úrovně….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56792"/>
            <a:ext cx="7200800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221088"/>
            <a:ext cx="7056784" cy="1676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36135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Vytvoření nové složky 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Složku lze vytvořit kdekoliv (na pracovní ploše, v jakékoliv složce či kdekoliv ve stromové struktuře)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Kliknutí pravým tlačítkem myši na místě, kde chceme novou složku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Položka „Nový“ – klik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Položka „Složka“ – klik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Objeví se ikona :</a:t>
            </a:r>
          </a:p>
          <a:p>
            <a:endParaRPr lang="cs-CZ" sz="2800" b="1" dirty="0">
              <a:solidFill>
                <a:srgbClr val="492303"/>
              </a:solidFill>
            </a:endParaRP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Složku pojmenujeme !!!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284984"/>
            <a:ext cx="4968255" cy="34224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5157192"/>
            <a:ext cx="1296144" cy="10801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Tímto způsobem lze vytvářet i nové soubory</a:t>
            </a: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Úkol č.1 :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Na svém disku R vytvořte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nový textový soubor s názvem „Text 1“ a </a:t>
            </a:r>
            <a:r>
              <a:rPr lang="cs-CZ" sz="2800" b="1" dirty="0" err="1" smtClean="0">
                <a:solidFill>
                  <a:srgbClr val="492303"/>
                </a:solidFill>
              </a:rPr>
              <a:t>excelovský</a:t>
            </a:r>
            <a:r>
              <a:rPr lang="cs-CZ" sz="2800" b="1" dirty="0" smtClean="0">
                <a:solidFill>
                  <a:srgbClr val="492303"/>
                </a:solidFill>
              </a:rPr>
              <a:t> soubor s názvem „Tabulka 1“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aniž byste je otevřeli, či do něj něco psali!</a:t>
            </a:r>
            <a:endParaRPr lang="cs-CZ" sz="2800" b="1" dirty="0">
              <a:solidFill>
                <a:srgbClr val="492303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396394"/>
            <a:ext cx="1728192" cy="21296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9852" y="4383321"/>
            <a:ext cx="1756053" cy="21362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 descr="http://www.vranovskyzleb.cz/img/news/572/smajl%C3%ADk.jpg"/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389858"/>
            <a:ext cx="3096344" cy="212969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607133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Přejmenování objektu</a:t>
            </a: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(složky, souboru, programu)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Klikněte jednou pravým tlačítkem na objekt, který chcete přejmenovat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Objekt zmodrá a objeví se menu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Vyberte „Přejmenovat“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Zmodrá popisek objektu a lze provést změnu názvu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Totéž lze provést tlačítkem F2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Úkol č.2 :</a:t>
            </a:r>
          </a:p>
          <a:p>
            <a:pPr marL="0" indent="0" algn="ctr">
              <a:buNone/>
            </a:pPr>
            <a:endParaRPr lang="cs-CZ" sz="2800" b="1" u="sng" dirty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Soubor „Text 1“ přejmenujte na „Zpráva“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 a soubor „Tabulka 1“ na „Přehled“ </a:t>
            </a:r>
            <a:endParaRPr lang="cs-CZ" sz="2800" b="1" dirty="0">
              <a:solidFill>
                <a:srgbClr val="492303"/>
              </a:solidFill>
            </a:endParaRPr>
          </a:p>
        </p:txBody>
      </p:sp>
      <p:pic>
        <p:nvPicPr>
          <p:cNvPr id="5" name="Obrázek 4" descr="http://www.vranovskyzleb.cz/img/news/572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077072"/>
            <a:ext cx="2880320" cy="2125841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86101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268760"/>
            <a:ext cx="8064896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Mazání objektu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Mazání = přesun objektu do „koše“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Objekt „uchopíme“ myší (klikneme na něj levým tlačítkem a držíme) a tažením přesuneme do koše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Rychlejší provedení – tlačítko „</a:t>
            </a:r>
            <a:r>
              <a:rPr lang="cs-CZ" sz="2800" b="1" dirty="0" err="1" smtClean="0">
                <a:solidFill>
                  <a:srgbClr val="492303"/>
                </a:solidFill>
              </a:rPr>
              <a:t>Delete</a:t>
            </a:r>
            <a:r>
              <a:rPr lang="cs-CZ" sz="2800" b="1" dirty="0" smtClean="0">
                <a:solidFill>
                  <a:srgbClr val="492303"/>
                </a:solidFill>
              </a:rPr>
              <a:t>“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Smazaný objekt lze z koše „zachránit“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Mazáním složky smažeme též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veškerý její obsah !!!</a:t>
            </a:r>
          </a:p>
          <a:p>
            <a:pPr marL="0" indent="0" algn="ctr">
              <a:buNone/>
            </a:pPr>
            <a:endParaRPr lang="cs-CZ" sz="2800" b="1" u="sng" dirty="0">
              <a:solidFill>
                <a:srgbClr val="492303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149081"/>
            <a:ext cx="1745964" cy="25517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268760"/>
            <a:ext cx="9144000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Obnova smazaného objektu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Lze provést pouze tehdy, nedošlo-li k „vysypání“ koše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Na pracovní ploše najdeme ikonu „koš“ 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Otevřeme dvojím kliknutím levého tlačítka myši 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Vybereme požadovaný objekt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Klikneme pravým tlačítkem 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Objeví se menu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Vybereme „obnovit“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Soubor se objeví na původním místě</a:t>
            </a:r>
          </a:p>
          <a:p>
            <a:endParaRPr lang="cs-CZ" sz="2800" b="1" dirty="0" smtClean="0">
              <a:solidFill>
                <a:srgbClr val="492303"/>
              </a:solidFill>
            </a:endParaRPr>
          </a:p>
        </p:txBody>
      </p:sp>
      <p:sp>
        <p:nvSpPr>
          <p:cNvPr id="5" name="AutoShape 2" descr="data:image/jpeg;base64,/9j/4AAQSkZJRgABAQAAAQABAAD/2wCEAAkGBhASEBUUEBASFBQTFhcSGBgVFxUYFxwYFhwVFxYUFxUYGyYfFxojHBYWHy8gJCkpLC4sGB4xNTAqNSg3LykBCQoKDgwOFw8PGikkHSApLDUsKS0sKSkqLCkvMikyKSkyKS4pKSopKSksNSkpLCwqKSw0KSwpKSkpKiksLCwpKf/AABEIAL0BCgMBIgACEQEDEQH/xAAcAAACAwEBAQEAAAAAAAAAAAAABgQFBwMCAQj/xABREAACAQIDAgYNBgoIBgMAAAABAgMAEQQSIQUxBgcTIkFRFRcyNFRhZHOTo7LR4hQ1cYGRwSMkQlJTkpSx0tMWM2KChKGz4UNVcnTE1GOiwv/EABkBAQEBAQEBAAAAAAAAAAAAAAABAgMFBP/EACIRAQEAAgIBBAMBAAAAAAAAAAABAhEDITESUaHBFEGRMv/aAAwDAQACEQMRAD8A1jYmyMOcNCTBESYoySUS9yq67qlS7LwqqWaGAKoJJKIAANSSbV92F3rB5mP2FpU4Z8JoTio8DZpNBLMiDNfeYo2G7KWGY3IGijUNas5X0y1ZN3Su2Tw0WZiewbmEk5JVWBQy3OVgJSt9Lagm53UwrtrZYUGWKOG5t+FiUAHqLAFR9tUuLxzEglJAtrlRlL3v/ZLdA6D0/Yt7YxSvEyyLoy2Ktbp3A20ve27przfzctzqat/Xl9/4mNl77+GqYPCYKVc0MeGkX85FjYde9RbpFd+w2G8Hh9Gnuqm4udjnDbNgjKhSV5Qgf29Rfx2temWvUeeh9hsN4PD6NPdR2Gw3g8Po091TKKCH2Gw3g8Po091HYbDeDw+jT3VMooIfYbDeDw+jT3UdhsN4PD6NPdUyigh9hsN4PD6NPdR2Gw3g8Po091TKKCH2Gw3g8Po091HYbDeDw+jT3VQ8N9q4yLkxhlkCkEu8cYkYagAWIKgak62vbRhbWgThtjAIQjCbXUsio0rtJEow9kDLGQkyNnBsS6HcGuD72Gw3g8Po091HYbDeDw+jT3UopxpLzS+FdVYaEPmIYrnCscgjFgUDHPzS43jWvM/Gfl5pwtnQM8gZ3XKoZUUqORzscxa65AQEY2IsSDh2Gw3g8Po091HYbDeDw+jT3UqxcZanMrYc8pcLGqszBybA6mMEAZk1UNm5RQtybV5TjRj5weAqQotd9GkOoQc24XJdyxFwFe6gixBs7DYbweH0ae6jsNhvB4fRp7qRcDwtbE7Rw7nl0hZcqRhso5QqucyAc2RQJUNicw5pAGoZl4W8LfkQj/AmQyZvyiqgLkB1Csb88HdayuSRagtew2G8Hh9Gnuo7DYbweH0ae6kl+HuMWXO2FITkRL8nzqXyd18p5XLlIsCMl7/XpU3C8YxbERwthWXlCtmznLlZo0zgtGoYEyKQVJBUOb3FiDT2Gw3g8Po091HYbDeDw+jT3VnmG4fztO2IWGQo0fJiIyfg1ctFkJOXujeQaLck2JCjMsyTh/jIZJjNhbhcoaHOoMGiWLS5LShzIp5t7XFr0Dv2Gw3g8Po091HYbDeDw+jT3UrYvjIyzvCmFZ2QXHPN2AOQgIiMxbMDoobmgt4q8pxnISlsM5Viquc25jn0Tm2cfg5LFil8hsKBr7DYbweH0ae6jsNhvB4fRp7qmUUEPsNhvB4fRp7qOw2G8Hh9GnuqZRQQjsbDeDw+jT3Vke24VGKnAVQBLIAABYAM1gBW0msZ2933P56T2moNLj2gYNmpKELlIIyFHScqgDxC5Fz1XrO+DeOX5LiFxcyRzzYgySPNmRZDJkyqLlWAyoyC2qixHVWmbLwySYKJJFDI0MasrC4IKLcEUp8OuDEOGwOIxOHMitDGXCFzJGSOgpJmsP8ApK08rGa7c4fY0u+iQxXCrzHswFsrkG1ye6vbXXfl078Bdkz7Qx0Ynl5SJfwrgABAikaWHSzZV67E9VOO2uKZmTmiKXUEhbwtcC2YAl0Y/Tlpl4vOCHyGBi65ZZWuw5vNRbiOO6kjQXJ1OrHfWJx4S7k7aueVmtmyiiitsCiiigKKKKAooooCiiigodtcEIsRMJuVmikyCMtEVBKAsQpLKSBdjcCwOlwbC3iPgPhlEOUyDkJBLcFeew5MgPzbADkYrBQtggAsNKYaKChg4GYdcK+GvIySNnuSuYEZctubYhQiixBvY5r3N4I4t8L+VJOzWkVmLJdhKuUhuZ0G7C1jmZib3N2yigUDxaYclWaafOq2DAoLMWVmkAyaE5VFtwygizANU6LgPhlWJQZPwTFibrdwTGSkgC2K/gohYAaIF3EgsNFArxcX+HScSpLOuVxIEBjyizI2UXTMAeTQGxBKoFJsLVP4Q8F48XkzyzJyd9EYZTcqbsjKVJBUWNtNauaKBebgRh76NKB8l+RAArYJrz9VJz6nebeKveP4HQS4eGEvKow4VUdSoeygDUlSNSqtoBqoItV9RQKMPFlgwGu0rFlZQTyXNLEEsqiMKLhVQrYqVupUhmvMbgPhzyuaSZuWSJCWZSQYhGFcErzmPJRk5swJB0sSCxUUCrs3i8w8M6TiadnjvbMY7EHMbNljBPOdje99wvYWr1tPi/w80rycrPGXOYhDHlzWYZhmRiDz3N+guxFiTdoooCiiigKKKKANYzt7vufz0ntNWzGsZ2933P56T2moNOwu0Fg2ekrhiseHRyFsWICA2AJAv9JFQ9o8K8A0Miz2dcjZoXQFmtyuaIxN0jkX7qy6A3trU/Z2DSXAxxyLmR4EVhrqCi3FxqKrtvbG2bh8LJLPh80USmR9XZmALm7Xa8jXlc3Yk3YnfQWM/COERJJHnmEpKxLEAzSEBiSlyFK2RjmJAIAsTcXtarpeD+FaNY2hTIjM6ruALFi1gOg5muNxBItarGgKKKKAooooCiiigKKKKAooooCiiigpNq7NxUkpMOLaJQAuUKp11JbUG+8fq26dIR2Rjxvx0p6dFUjeptfJ1Zh9QPSRV5iYC+YA21H3H7q4Ls1x+X1f5XvfTx0FX2E2gQPx993SqjXX+xpew+jOfzRflihi8M8RfFvIruyWIQdzHiJRcZOnk03HTUbt1wdmMbc/d1W+3ud+77KrOFkYRMPbwgfXmimX76mWWptL0Z6oNuYbH8sWwhTnYd4wZHIVJL3VzHlYN0D9+m++U3FfaqkWI7cabkw6hY+SzuyqA4KrmEZMIGa4YsRmWzWGUix9Psrbl482JibJziQVS7GF1YFRDZrSPzOgBbsH0AeKKCBsWPECJRimVpMqZipBGYIociyLYFgx+vo3CfRRQFFFFAUUUUBRRRQBrGdvd9z+ek9pq2U1jW3u+5/PSe01BrGwu9YPMx+wtUvGh8z43zDfdV1sLvWDzMfsLVLxofM+N8w33UDOK+0q9rPZv6Of9rxv86jtZbN/Rz/teN/nUDDtHE5Ina+Wymxys9idAcqgki5FZceMjaANmMQINiMm4jQjf1049rPZv6Of9rxn3zVmnC6LkcZKrsAS2Y3IFydWb+8bvbqcUF+nGRjeuL9T/erPYHGDM06ricnJvzbhcuUnuSTfdfQ/TforOFxifnp+sPfXVcdH+kT9ZffVR+hKKzPgTsfZ2NjYOZmnQ3fLjMWLhibOFWYADosBbTovTOOLzA9Hysf43G/zqip/CfaTwYZ3iNpPyOazAkAuQQN11Vhc2G6s7XjKx350X6n+9Oo4BYVOdEcQJF5yF8Vi5FzDVcyPKVYX3gg1kG0MkUrpcLlYgBiAQL6A+MCwPjBqhvXjHxvXF+p/vV/wQ4byTzcliMl3HMKi2o3qdekaj6PHWWrjU/PT9Ye+uqbQQG4lUEaghgCPGCDoaI/QdFIXBXYOBxmHEiy4ssOZIFx2MNnG/wD4246EeI1c/wBAMJ+kxv7djf51RV+ndN9I/cK91WbF2FFhuUETTEMVJ5WaaY6DoMrtbf0VNxOLjjAMjqgOgLEAf51LZO6O1LfDj+qh8U4P2RzH7qvsNi45ATG6uBoSpv8Auqm4ZYZ3jhWNSzGU2At+hn6yBXDnu+LK4d9fpjP/ADdLvBveNfoA+zQ/urtXLCw5EC9Q1+npP211r6GxRRRQLPDjb8uFiUwEB75iGQsMl1QnNuBDyRi17nN4qTF4ycd1xfqf71oHC3Z4lwsniVr/APSQQ32d2B1otYb8pUGxZQRoRmGhG8VQ7rxjY3ri/U/3ps4F8K2xQZJcolTnaCwZD0gdYOh+kVkC46P9In6w99Ttk7fEEySpIl0N7ZhYjcVOu4i4ojd5XspNibAmw3m3QPHXhJ7tbIw7rUgW5uXx9N9PoNctmbSjxEKSxMGSQZgRb6CNOkG4PjBqVUUkYzam3GByYRVIkci2TnKqoyozGfRS2dcwF2A7mPfUyTaO2Fd1OGhcK8SqyLYOhB5V+dPdDe1gb2se6uK54vjEjiNnjI1ZhqLckk5w7Pbui/NZsgU2BAJuajz8Z8SyaRMYwqludGXBLSqwyq5FgYm51wlgWzBQGYJnBldpPLnxa8kgVrqTcszvI3NCysFCAIo6w3isETb3fc/npPaatF2XwxixEoWJSULyQ5iVvnjSOUc1SeYyOTckEEAFddM62933P56T2moNY2F3rB5mP2Fql40PmfG+Yb7quthd6weZj9hapeND5nxvmG+6gZxX2vgr7QFIfDXZ+w5cYi7Qg5ScxFhlMtwinmgpEwZmY57WUk5D1Cnyq/aWwcPOjLLEjByGY2FyVFgSd/c3X6CRuNBmi7E4M5kX5CLPKsKtnn1Miu0ZCls3OKFcu8Hfapf9GeC2Rn+Tc1VDMcuM0DsFjv1ZyeaPyui9aENhYUCww0FrZbcmlrAFQN27KSLdRIrivBbAgWGDwwFiNIoxoSCR3PWAaCFwb4FbOwjctg8MImdMua8l8jZWsQ501C9AOlMNeY41VQqgBVAAAFgANAABuFeqApT23xbbImkkxGJwqs557uXlUc0akhXAGgvu6zTZXiaFXUq6hlYFSGAIIOhBB3gjooMo2JsXgziAtsDyZZo0UOZybuIt5VyFCySiEk2HKKVverXYfATg7ir8hg1YosbNribDlFzquctlY23gE26bU6Yng9hn/wCDGrc7K6qqyKWLsXRwLq2Z3a46WJ6a9bK2Hh8OoEMSqQiRlrDOwjUKudgLsQAN9BH4P8E8HgQ4wcCxCQgtYsb5b27ondc/bVvRRQQdr4pYYJZ2DERRvKQpsSI1LWGtr2FqpZuFuB7mcTLIrCNo2jkkdZGbKsf4MOpZu6AUklQSNBTJPArqyOqsrAqysAVKkWKkHQgjS1VeI4IYF0CHCwhRlGiKNFkE2QkDVS63I3G5vvpZsctj7ZwczZIGN2VpBlEgUormPNnsFOoOl79NQsNw42e7G7yc1wIy0cxzF4w6Mi5b3dXdUG98rZb1epsTDBg64eIOBYMEUNbMJLXAvbOA30i9cF4LYECwweGA526KP8qwb8npsPsqSaFlFIGUEXsQDqCp111UgEHxHWvVeIolVQqqFVQFAAAAA0AAG4AV7qgooooCk2Tig2KzFjgVuSSfwk+867uUsKvdtY/ExlRh4FluGLXa1rWtYdOmY/VbpquO2tojfgoweoyHfZtL261tf/pO5uaETtQbF8BT9eb+OgcUGxfAU/Xm/jqZ2a2jpbBRm5/PbrFju03j7W/NN/LcIMamUy4RFRmRCczaGRo1W4tpq/2gjxmi52LsTD4SEQ4aMRxglgoJOrG5N2JO+p1c8PNnRWtbMob7ReulQcIMDEhJSNFLEsSABcsczH621PjJO+vSYZBuRRpbQDcNAPosK60UHAYGIPnEahwGUNYXsxBYX8ZVSeuw6qyDb3fc/npPaatmNYzt7vufz0ntNQaxsLvWDzMfsLVLxofM+N8w33VdbC71g8zH7C1S8aHzPjfMN91AzivtKvax2Z+im/asZ/Oo7WOzP0U37VjP51Ay4rEKiM7MqqqlizGygAXLMegDeazduNLEgkNh4gQSCLvoRoRv66YxxZbN/RTftWL/AJ1Z1wtwhjxkgO8nMei7Humt0Zjd/wC+KBmXjRn/AEEX2tU/Y3GM0k6JNGiI5y5gToT3N79F9PrrNVauweqjfqKW+A/CH5TBlc/hYrK195H5L/Xax8YPXTJUUUUUUBRRRQFFFFAUUUUBRRRQFFFFAUUUUEbE5rnLvy6f51EJnO9QdLi4HXu7nfap57v+795r3QVxaYCyqRr1Dd+r4/8AKoPCYOMG7OQSGha3VlljO+wvuq/ql4YrfBSDrMY9ZHXPly9OGV9pWcrqWrTZ/wDVJb8xf3CpFV2x2LYVMrWYpobXsTuNum1xpUxEe+rgjnaZbbyMut+gAjx38VdGnWucM6uLowYAstwbi6kqw+kMCD1EGlQcXSB864qZWz8qtglg2flB0XZSTzgSc2VN2RQOWH4sIUUAYmfRlfTkwbqXbMbLrJdyOU7oLzRpQOdY1t7vufz0ntNWtbK2XHh4ViiFlQW+km5Zj4yST9dZLt7vufz0ntNQaxsLvWDzMfsLVLxofM+N8w33VdbC71g8zH7C1S8aHzPjfMN91AzivtfBX2gKRuMTgXgMQVxGKXFErli/FyB3RspZSNdSFv4xfQaPNccVhUkUpIuZTY21/JIYbvGAaDJu11weDrG2JnV2uCGxCjIwyfg5NOa/PAt1hh0V8k4veDqS5GxOIHNzZ+XHJ6ki2a2/Q6Vor8DcEZDIYSWZixvJLlN3MhBTPlylyXK2yltbXr5h+BeBQqVg5yEFWZpHYENnBDOxN7/5EjcbUFXwP4vtn4OUz4OSVzZ4STMXXuhmFhoSGS3iINOFQtjbKjw2HjgiFkiQIN1zbexsALk3J8ZNTaAooooCiiigKKKKAooooCiiigKKKKAooooOR7v+795r3Xl4ze4IGltRf7xXDF4NpFys9gelcyn7Q2lS710JNVHCzvR7/nRf6sdScFsnkiSsjm4tz2d/su2ld8RhS4AYiwZH0H5jK4Gp61Fc8sbyYXG9blnuzZuWVD4Mofk0ZP5Sgj6LAX+u16taBRXTGakjUFFFFUBrGdvd9z+ek9pq2Y1jO3u+5/PSe01BrGwu9YPMx+wtUvGh8z43zDfdV1sLvWDzMfsLVLxofM+N8w33UDOK+0r/ACfbnhGzP2fE/wDsV9+T7c8I2Z+z4n/2KBjxMpVGYAEgEgE2BPQL9FzpSGvGyvgjekH8FWWN2ZtqWNo3n2WVYWP4tiD9euItcb/qrN+EGH5PFSra12LWG4ZiSyjxK2Zf7tA9rxpr4M3pB/DVhsTh/HiJliaIx57hSWBBboXcLX1+vTprJ0krvHMQQQSCCCCN4I1BFVG+UUjbD2vtbFxl4cRs8BTlKvBOXHVmKzgG41uABXnAbV23LisThxLs0HDclduQxNm5VS4sPlGlrWqKZOE+3fkkBkCq5uBlLZSQTYldDe17nxXNKS8bDeCr6Q/wVY7T2TtSVPxqTAPEofMIoJ1kysjI2RmmYXsxI03gVlrAgkHeCQfpGh/zoNGHGmfBR6Q/wVfcF+Fy4wupTk3XnZc2a67rg2G46H6RWPo9TdmbUkglWWI2dd19Qb6EEaXBqo3SilDATbZmiWSPE7MKuMw/F8T9h/GN4Oh+io2y9obbnfEIJtmr8mm5AkwYk5jycUuYfjGgtKB9VRVvwt4VHBKhWNZMxsQXysNCVbLYkg5WF+sClxeNdvBR6Q/wV14S7H2i8MjYt8E6hLDkIpUcNmVkJZ5XBGZcvRYSMb1nCvVGjjjTPgo9If4KZ+DPCNMZEWC5GU5WW97fmm9hcEeLoPVWLI9XXBfbxwuIV9ch5sg/snpt1jf9o6aDZ6K8xyBgCpBBAII3EHUEV6qAooooCiiigKKKKAooooCiiigDWM7e77n89J7TVsxrGdvd9z+ek9pqDWNhd6weZj9hapeND5nxvmG+6rrYXesHmY/YWqXjQ+Z8b5hvuoGcV9r4K+0BSLwz4sUxs5n+WT4fmWZYwCCV/L672AFvF4zTpjcUIo3kYEhFLkAXNgL2A66Xxw9gJtyU3V/wj020tJrra1t+ZLXzrmBH2ZxR4XEKWh2xi5FBKkjKNRvGo6KkJxKw5yg2viyygMVDR5gDcAkWuAcp+w1Oxj7PlZHZcUCi4i2uFZcuKu8h55YDSU84W5t7kqpIjy4fZpyZIZxkMeYlYc7RxfKGMZIcMxcO6PnzFlVw12ViKGHgbxeDZ8ryLjcTMHTIUlK5d4IawG8aj+8a6cHfnbaf+D/0Wq+2XtWOdMyXA1Gtugsp1UkEXVhcHoqh4O/O20/8H/otUDXWZ7c4nsBmknkx2NiRmzZUdMq5iAqIvJknUhQNTu3mn3bO2UwyB3V2DNkAQAm9iekjq3bybAAk2pd2nwowmJiMUkU5RmQmxh1yvGwF+UIyk5QT1OuvPUkFwcTWziiMNoY9lly5CsiNmzi6kWiOlrm+6wJ3VJTiMwXRjtoHp/rYv5Vc8XhtlPzhFiIrPnJjGFQm5DqpYm6BMllIysqiQXAD2mbGxeAwsxnRcRm5PkTmXCKoUEnRY8vJ6xkZVsCw1UvVDRwT4Kx7PgMMU08qlzJeZgxBIUECygAaXt1k1F4I98bS/wC+/wDGwlMOHnDqGF7G+/fcEgj7QaXuCPfG0v8Avv8AxsJUDDicOsiMji6uCpHiIsayvZ/E/s2dTJFtTHOtyCRJGNbBt3JiwysrDoIYEaEVrFKx4t8DyYQIQVjjjVrRMw5Ni2e7IQWbc1wQwABFqBWxHEvs5FZn2hjwI+6PKx6WAJv+C6iPtry3FBsxWCHaeNzFxEF5eG+cqXCWEehKgm3UKYY+LaJ2ZsRIxtmjQJuERiigAJkDMJMkerqVJzHoqzwnAnDxZeSLplkil05O7cgnJojHJcrl+u+t6Cfwf2KuEw0cCSSyLGCA0rBnsSTYkADS9hpuAqxoooCiiigKKKKAooooCiiigKKKKANYzt7vufz0ntNWzGsZ2933P56T2moNY2F3rB5mP2Fql40PmfG+Yb7quthd6weZj9hagcOtly4nZuKhhUNJLEyqCQLk7hc6D66C8FfaVf6T7S/5JP8AtOC/m0f0n2l/ySf9pwX82gZp+5+z94qDPtSxKkLp/bsejxab6h7M2xi5WZZ9nSYZQuYO82HkBOZRkyxOSDYk33aVeUFYuPVT9FxzpGO7Xc3Tau2Gx7PuRdN5zGw8V8u/xaVNoNBQ8FTzsQPzZ5R9s07/AP7qJwd+dtp/4P8A0WrpwVf8YxQ/+aQ//cj31CEmJwm0cZL8gxM8eJGHKNAYD/VxlGDCSVSDc9VY48vVjtMbuG+Y2K/XVf2UDaFR182Q30F+gCouzOEjzzKjbPx0GjHPMkITQbsySsbn6Kva2qsTaagaWO46yE7/AKRoBr/l16c9qztJg5+aAphlF8xJ7htwy6jx3q3qFtvvabzUnstUvgeeD8mbDIesFvtJP31V8Ee+Npf99/42EqXwQe+FQdWn2afvvVNhMZicJicbfZ2LmSfEidHhOHKlTDBHYh5lYHNG3RUwy9WMvuku5swbb4RQYQKZywDkgEKW1FjY23f7GqscY2A/Pf0be6lrhltOTEpzsBtCHKpYNMIxECl2uQkzAMU5Vb2uSVFIyvWlbD2wcD+kf0b+6rnZe1YsRGJIWzKSRuIII3gg6j/cVhaSU0cBeEPyefI5/BTWU9Qb8lvuP0jqoNXooooCiiigKKKKAooooCiiigKKKKANYzt7vufz0ntNWzGsZ2933P56T2moNY2F3rB5mP2FqdUHYXesHmY/YWp1AUUUUHOfufs/eK9V8mUkaeKvHL62ym/0r76DpQaqFjxZY5cQhAaxURoSOnKTym/UdFWnKH8w/avvrGOVvmWfz6tSUscHL/K57fpJCd+7lJh++1NlQNmbLWLO2UZ5HdmOu5ndwN+ls3RU1nAtcgXNhfpPUKzw4XDHV97821MZqaeJO6X6/wB1e68S3uCBe1+r765Szlgypo40/IOUnUXXN1V0rSRULbnes/mpPZauOCjxQYGSVZF6ljRb/XnNSMehkikjC2LoyaldMwKgmxvas425Tua/n1tPKt4H35I9WYjp35m+4ir+uGDwaRLljXKtyek6nebnU13rPDhcOPHG+ZJExmsZEbaWBE0Txk2zCwPUd6t9RsfqrG4+KrbLaritnZbkCxlbcbWvyett1bbSbheL0wwhIMZKhCRglWlVWkWwkdkjlXR0VEsCCoUENfU9WiO3FTtkC/yvAC2+/KAfbydfW4rdsi2bF4AXNhflNSdwF49TTgeB2NnL8ti5I0OeLLfPnHIwwjEMFZVzEoz5WDAXGl6lLwCPNLYjlDysUr8sskmbkUCCxMt42JAYstr7iCvNoLzg3hcTHhYkxkiSTIuVnS+U2JynUA3y5bnrvVnRRQFFFFAUUUUBRRRQFFFFAUUUUAaxnb3fc/npPaatmNYzt7vufz0ntNQaxsLvWDzMfsLU6s+2bxiZIY0+TXyIi35TflUC9sniqT2y/JfW/BQPFFI/bL8l9b8FHbL8l9b8FA8Uq7X4HTTYmSaLErAZFRQYo2WX8GkwXPKsgzrnlVitgCIkBqD2y/JfW/BR2y/JfW/BQT9l8EZsPKHixRyZpnMZMrKzyvM4LFpDm0kjuSCbwixGZr+JuBMhzBcbKsbtiGdA01mM5ci7crdcmZbBbA2a97jLD7Zfkvrfgo7ZfkvrfgoHHA4bk4kjuTkVUuSSTlAFyWJJ+smqzhBwaXFvCWcqIGaQAAEl7DI1zuysAfHu3XvQ9svyX1vwUdsvyX1vwUHUcCcYQA+0pbBMpKPila/KiQm5xB/JGS55wBbW1gvhuAuMJYttOUFi7XQzR3Zgqq7BZbHKEACiy26Ovz2y/JfW/BR2y/JfW/BQStlcE8Xh5Y8uMkeNRK7AkqhayCGPkwxsgZpW5tr2UNmPOrzPwMxbYiSZdounKMhFhJcKjyuq25XKQBJkC5chAuys2oj9svyX1vwUdsvyX1vwUDXsbBPDAkcknKMoILXkN9Sb3kd26elj4rDQTaR+2X5L634KO2X5L634KB4opH7Zfkvrfgo7ZfkvrfgoHiikftl+S+t+Cjtl+S+t+CgeKKR+2X5L634KO2X5L634KB4opH7Zfkvrfgo7ZfkvrfgoHiikftl+S+t+Cjtl+S+t+CgeKKR+2X5L634KO2X5L634KB4opH7Zfkvrfgo7ZfkvrfgoHiikftl+S+t+Cjtl+S+t+CgeDWM7e77n89J7TU3dsvyX1vwUh7S2pyk0j5LZ3d7XvbMSbXtrvo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573016"/>
            <a:ext cx="2569615" cy="29635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Úkol č.3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Na svém disku R:</a:t>
            </a:r>
          </a:p>
          <a:p>
            <a:pPr marL="0" indent="0" algn="ctr">
              <a:buNone/>
            </a:pPr>
            <a:endParaRPr lang="cs-CZ" sz="2800" b="1" dirty="0">
              <a:solidFill>
                <a:srgbClr val="492303"/>
              </a:solidFill>
            </a:endParaRPr>
          </a:p>
          <a:p>
            <a:pPr marL="514350" indent="-514350" algn="ctr">
              <a:buFont typeface="+mj-lt"/>
              <a:buAutoNum type="arabicPeriod"/>
            </a:pPr>
            <a:r>
              <a:rPr lang="cs-CZ" sz="2800" b="1" dirty="0" smtClean="0">
                <a:solidFill>
                  <a:srgbClr val="492303"/>
                </a:solidFill>
              </a:rPr>
              <a:t>Smažte jeden ze cvičných souborů a pak jej obnovte!</a:t>
            </a:r>
          </a:p>
          <a:p>
            <a:pPr marL="514350" indent="-514350" algn="ctr">
              <a:buFont typeface="+mj-lt"/>
              <a:buAutoNum type="arabicPeriod"/>
            </a:pPr>
            <a:r>
              <a:rPr lang="cs-CZ" sz="2800" b="1" dirty="0" smtClean="0">
                <a:solidFill>
                  <a:srgbClr val="492303"/>
                </a:solidFill>
              </a:rPr>
              <a:t>Smažte oba cvičné soubory a pak je obnovte!</a:t>
            </a:r>
          </a:p>
          <a:p>
            <a:pPr marL="514350" indent="-514350" algn="ctr">
              <a:buFont typeface="+mj-lt"/>
              <a:buAutoNum type="arabicPeriod"/>
            </a:pPr>
            <a:endParaRPr lang="cs-CZ" sz="28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endParaRPr lang="cs-CZ" sz="2800" b="1" dirty="0">
              <a:solidFill>
                <a:srgbClr val="492303"/>
              </a:solidFill>
            </a:endParaRPr>
          </a:p>
          <a:p>
            <a:pPr marL="0" indent="0">
              <a:buNone/>
            </a:pPr>
            <a:endParaRPr lang="cs-CZ" sz="2800" b="1" dirty="0">
              <a:solidFill>
                <a:srgbClr val="492303"/>
              </a:solidFill>
            </a:endParaRPr>
          </a:p>
        </p:txBody>
      </p:sp>
      <p:pic>
        <p:nvPicPr>
          <p:cNvPr id="4" name="Obrázek 3" descr="http://www.vranovskyzleb.cz/img/news/572/smajl%C3%AD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4869160"/>
            <a:ext cx="2376264" cy="169379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54279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268760"/>
            <a:ext cx="7560840" cy="5589240"/>
          </a:xfrm>
        </p:spPr>
        <p:txBody>
          <a:bodyPr>
            <a:normAutofit/>
          </a:bodyPr>
          <a:lstStyle/>
          <a:p>
            <a:pPr marL="609600" indent="-609600" algn="ctr">
              <a:buClr>
                <a:schemeClr val="tx1"/>
              </a:buClr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Poznámka :</a:t>
            </a:r>
          </a:p>
          <a:p>
            <a:pPr marL="609600" indent="-609600" algn="ctr">
              <a:buClr>
                <a:schemeClr val="tx1"/>
              </a:buClr>
              <a:buNone/>
            </a:pPr>
            <a:endParaRPr lang="cs-CZ" sz="2800" b="1" u="sng" dirty="0">
              <a:solidFill>
                <a:srgbClr val="492303"/>
              </a:solidFill>
            </a:endParaRPr>
          </a:p>
          <a:p>
            <a:pPr marL="609600" indent="-609600" algn="ctr">
              <a:buClr>
                <a:schemeClr val="tx1"/>
              </a:buClr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Vysypáním koše </a:t>
            </a:r>
          </a:p>
          <a:p>
            <a:pPr marL="609600" indent="-609600" algn="ctr">
              <a:buClr>
                <a:schemeClr val="tx1"/>
              </a:buClr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(viz panel nástrojů v okně koš)</a:t>
            </a:r>
          </a:p>
          <a:p>
            <a:pPr marL="609600" indent="-609600" algn="ctr">
              <a:buClr>
                <a:schemeClr val="tx1"/>
              </a:buClr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 dojde k </a:t>
            </a:r>
            <a:r>
              <a:rPr lang="cs-CZ" sz="2800" b="1" u="sng" dirty="0" smtClean="0">
                <a:solidFill>
                  <a:srgbClr val="492303"/>
                </a:solidFill>
              </a:rPr>
              <a:t>definitivní ztrátě </a:t>
            </a:r>
            <a:r>
              <a:rPr lang="cs-CZ" sz="2800" b="1" dirty="0" smtClean="0">
                <a:solidFill>
                  <a:srgbClr val="492303"/>
                </a:solidFill>
              </a:rPr>
              <a:t>smazaných souborů !!!</a:t>
            </a:r>
            <a:endParaRPr lang="cs-CZ" sz="28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8136904" cy="55892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Přesun a kopírování </a:t>
            </a:r>
          </a:p>
          <a:p>
            <a:pPr marL="0" indent="0" algn="ctr">
              <a:buNone/>
            </a:pPr>
            <a:endParaRPr lang="cs-CZ" sz="2800" b="1" u="sng" dirty="0" smtClean="0">
              <a:solidFill>
                <a:srgbClr val="492303"/>
              </a:solidFill>
            </a:endParaRPr>
          </a:p>
          <a:p>
            <a:pPr marL="0" indent="0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Přesun </a:t>
            </a:r>
            <a:r>
              <a:rPr lang="cs-CZ" sz="2800" b="1" dirty="0" smtClean="0">
                <a:solidFill>
                  <a:srgbClr val="492303"/>
                </a:solidFill>
              </a:rPr>
              <a:t>   –     objekt se objeví pouze na novém místě,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  na původním umístění zmizí</a:t>
            </a:r>
          </a:p>
          <a:p>
            <a:pPr marL="0" indent="0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Kopírování</a:t>
            </a:r>
            <a:r>
              <a:rPr lang="cs-CZ" sz="2800" b="1" dirty="0" smtClean="0">
                <a:solidFill>
                  <a:srgbClr val="492303"/>
                </a:solidFill>
              </a:rPr>
              <a:t> – objekt zůstane na původním místě a 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  zároveň se objeví i na novém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492303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Lze provádět i s více objekty současně   </a:t>
            </a:r>
          </a:p>
          <a:p>
            <a:pPr marL="0" indent="0">
              <a:buNone/>
            </a:pPr>
            <a:r>
              <a:rPr lang="cs-CZ" sz="2800" b="1" u="sng" dirty="0">
                <a:solidFill>
                  <a:srgbClr val="492303"/>
                </a:solidFill>
              </a:rPr>
              <a:t> </a:t>
            </a:r>
            <a:r>
              <a:rPr lang="cs-CZ" sz="2800" b="1" u="sng" dirty="0" smtClean="0">
                <a:solidFill>
                  <a:srgbClr val="492303"/>
                </a:solidFill>
              </a:rPr>
              <a:t>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123006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492303"/>
                </a:solidFill>
              </a:rPr>
              <a:t>Připravíme „cestu“ – otevřeme okna, odkud a kam chceme kopírovat nebo přesouvat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492303"/>
                </a:solidFill>
              </a:rPr>
              <a:t>Označíme všechny objekty (viz dále), které chceme přesunout či kopírovat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492303"/>
                </a:solidFill>
              </a:rPr>
              <a:t>„Uchopíme“ myší (kliknutí levým tlačítkem myši a držíme) jeden z vybraných objektů a „táhneme“ do cílové oblasti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492303"/>
                </a:solidFill>
              </a:rPr>
              <a:t>Z disku na disk – kopírování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b="1" dirty="0" smtClean="0">
                <a:solidFill>
                  <a:srgbClr val="492303"/>
                </a:solidFill>
              </a:rPr>
              <a:t>Z adresáře do adresáře v rámci disku - přesun </a:t>
            </a:r>
            <a:endParaRPr lang="cs-CZ" sz="28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1952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496944" cy="4525963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492303"/>
                </a:solidFill>
              </a:rPr>
              <a:t>Chceme-li dosáhnout opačného efektu :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( z </a:t>
            </a:r>
            <a:r>
              <a:rPr lang="cs-CZ" sz="2800" b="1" dirty="0">
                <a:solidFill>
                  <a:srgbClr val="492303"/>
                </a:solidFill>
              </a:rPr>
              <a:t>disku na disk – </a:t>
            </a:r>
            <a:r>
              <a:rPr lang="cs-CZ" sz="2800" b="1" dirty="0" smtClean="0">
                <a:solidFill>
                  <a:srgbClr val="492303"/>
                </a:solidFill>
              </a:rPr>
              <a:t>přesun, z </a:t>
            </a:r>
            <a:r>
              <a:rPr lang="cs-CZ" sz="2800" b="1" dirty="0">
                <a:solidFill>
                  <a:srgbClr val="492303"/>
                </a:solidFill>
              </a:rPr>
              <a:t>adresáře do </a:t>
            </a:r>
            <a:r>
              <a:rPr lang="cs-CZ" sz="2800" b="1" dirty="0" smtClean="0">
                <a:solidFill>
                  <a:srgbClr val="492303"/>
                </a:solidFill>
              </a:rPr>
              <a:t>adresáře </a:t>
            </a:r>
            <a:r>
              <a:rPr lang="cs-CZ" sz="2800" b="1" dirty="0">
                <a:solidFill>
                  <a:srgbClr val="492303"/>
                </a:solidFill>
              </a:rPr>
              <a:t>v rámci disku </a:t>
            </a:r>
            <a:r>
              <a:rPr lang="cs-CZ" sz="2800" b="1" dirty="0" smtClean="0">
                <a:solidFill>
                  <a:srgbClr val="492303"/>
                </a:solidFill>
              </a:rPr>
              <a:t>– kopírování), držíme současně klávesu Ctrl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492303"/>
              </a:solidFill>
            </a:endParaRPr>
          </a:p>
          <a:p>
            <a:r>
              <a:rPr lang="cs-CZ" sz="2800" b="1" dirty="0" smtClean="0">
                <a:solidFill>
                  <a:srgbClr val="492303"/>
                </a:solidFill>
              </a:rPr>
              <a:t>Provedeme-li akci tažením nikoliv levým, ale pravým tlačítkem myši, v cílové oblasti se po akci objeví nabídka, jakou akci chceme provést!!! </a:t>
            </a:r>
            <a:endParaRPr lang="cs-CZ" sz="2800" b="1" dirty="0">
              <a:solidFill>
                <a:srgbClr val="492303"/>
              </a:solidFill>
            </a:endParaRPr>
          </a:p>
          <a:p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7896871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Označení objektů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Jeden objekt – klikneme na něj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Více objektů souvisle za sebou – klikneme levým tlačítkem myši na první objekt a pak na poslední objekt současně s klávesou Shift – označí se všechny mezi nimi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Více objektů nesouvisle za sebou – klikáme na ně současně s klávesou Ctrl – stejně je i „odznačíme“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Oba způsoby lze kombinovat</a:t>
            </a:r>
            <a:endParaRPr lang="cs-CZ" sz="28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30091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Úkol č.4: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Na svém disku si vytvořte dvě složky s názvy 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„Pracovní 1“ a „Pracovní 2“ a v nich vytvořte několik cvičných souborů („cvičný“ , „pokus“ , „experiment“ , „dokument 1“, „dokument 2“ atd.) a procvičte si </a:t>
            </a:r>
          </a:p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rámci svého disku R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různé způsoby přesunování, kopírování jednoho či více souborů, jejich přejmenování, mazaní a obnovování !!! </a:t>
            </a:r>
            <a:endParaRPr lang="cs-CZ" sz="28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19729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Schránka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Virtuální prostor ve Windows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„Šuplík“, kam lze dočasně uložit „věci“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Data ve schránce lze vyjímat opakovaně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Klávesové zkratky  -  </a:t>
            </a:r>
            <a:r>
              <a:rPr lang="cs-CZ" sz="2800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Ctrl + C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rgbClr val="492303"/>
                </a:solidFill>
              </a:rPr>
              <a:t>                                          </a:t>
            </a:r>
            <a:r>
              <a:rPr lang="cs-CZ" sz="2800" i="1" dirty="0" smtClean="0">
                <a:solidFill>
                  <a:srgbClr val="492303"/>
                </a:solidFill>
              </a:rPr>
              <a:t>(kopírování do schránky)     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                                      -  </a:t>
            </a:r>
            <a:r>
              <a:rPr lang="cs-CZ" sz="2800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Ctrl + X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                    </a:t>
            </a:r>
            <a:r>
              <a:rPr lang="cs-CZ" sz="2800" i="1" dirty="0" smtClean="0">
                <a:solidFill>
                  <a:srgbClr val="492303"/>
                </a:solidFill>
              </a:rPr>
              <a:t>(přesun do schránky)</a:t>
            </a:r>
          </a:p>
          <a:p>
            <a:pPr marL="0" indent="0">
              <a:buNone/>
            </a:pPr>
            <a:r>
              <a:rPr lang="cs-CZ" sz="2800" b="1" i="1" dirty="0">
                <a:solidFill>
                  <a:srgbClr val="492303"/>
                </a:solidFill>
              </a:rPr>
              <a:t> </a:t>
            </a:r>
            <a:r>
              <a:rPr lang="cs-CZ" sz="2800" b="1" i="1" dirty="0" smtClean="0">
                <a:solidFill>
                  <a:srgbClr val="492303"/>
                </a:solidFill>
              </a:rPr>
              <a:t>                                     -  </a:t>
            </a:r>
            <a:r>
              <a:rPr lang="cs-CZ" sz="2800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Ctrl + V</a:t>
            </a:r>
          </a:p>
          <a:p>
            <a:pPr marL="0" indent="0">
              <a:buNone/>
            </a:pPr>
            <a:r>
              <a:rPr lang="cs-CZ" sz="2800" b="1" i="1" dirty="0">
                <a:solidFill>
                  <a:srgbClr val="492303"/>
                </a:solidFill>
              </a:rPr>
              <a:t> </a:t>
            </a:r>
            <a:r>
              <a:rPr lang="cs-CZ" sz="2800" b="1" i="1" dirty="0" smtClean="0">
                <a:solidFill>
                  <a:srgbClr val="492303"/>
                </a:solidFill>
              </a:rPr>
              <a:t>                                         </a:t>
            </a:r>
            <a:r>
              <a:rPr lang="cs-CZ" sz="2800" b="1" dirty="0" smtClean="0">
                <a:solidFill>
                  <a:srgbClr val="492303"/>
                </a:solidFill>
              </a:rPr>
              <a:t> </a:t>
            </a:r>
            <a:r>
              <a:rPr lang="cs-CZ" sz="2800" i="1" dirty="0" smtClean="0">
                <a:solidFill>
                  <a:srgbClr val="492303"/>
                </a:solidFill>
              </a:rPr>
              <a:t>(vložení ze schránky)</a:t>
            </a:r>
            <a:endParaRPr lang="cs-CZ" sz="2800" b="1" dirty="0">
              <a:solidFill>
                <a:srgbClr val="492303"/>
              </a:solidFill>
            </a:endParaRP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3185" y="3573016"/>
            <a:ext cx="2251781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3185" y="4581128"/>
            <a:ext cx="2251781" cy="792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5432516"/>
            <a:ext cx="936104" cy="12408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7529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 algn="ctr">
              <a:buNone/>
            </a:pPr>
            <a:endParaRPr lang="cs-CZ" b="1" u="sng" dirty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52524"/>
            <a:ext cx="9144000" cy="5705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4162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00200"/>
            <a:ext cx="8350258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Poznámky ke schránce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Může obsahovat libovolná data</a:t>
            </a:r>
          </a:p>
          <a:p>
            <a:pPr marL="0" indent="0">
              <a:buNone/>
            </a:pPr>
            <a:r>
              <a:rPr lang="cs-CZ" sz="2800" b="1" dirty="0">
                <a:solidFill>
                  <a:srgbClr val="492303"/>
                </a:solidFill>
              </a:rPr>
              <a:t> </a:t>
            </a:r>
            <a:r>
              <a:rPr lang="cs-CZ" sz="2800" b="1" dirty="0" smtClean="0">
                <a:solidFill>
                  <a:srgbClr val="492303"/>
                </a:solidFill>
              </a:rPr>
              <a:t>                                          (text, graf, obrázek, soubor,…..)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Může v ní být jen jedna informace, ke které nelze později přidávat další, obsah schránky nelze editovat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Některé verze Windows umožňují až 12 schránek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Data ve schránce lze přenášet z jednoho programu do jiného</a:t>
            </a:r>
          </a:p>
          <a:p>
            <a:r>
              <a:rPr lang="cs-CZ" sz="2800" b="1" dirty="0" smtClean="0">
                <a:solidFill>
                  <a:srgbClr val="492303"/>
                </a:solidFill>
              </a:rPr>
              <a:t>Data setrvají ve schránce až do přepsání obsahu nebo restartování či vypnutí počítače</a:t>
            </a:r>
          </a:p>
          <a:p>
            <a:endParaRPr lang="cs-CZ" sz="2800" b="1" dirty="0">
              <a:solidFill>
                <a:srgbClr val="492303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5484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u="sng" dirty="0" smtClean="0">
                <a:solidFill>
                  <a:srgbClr val="492303"/>
                </a:solidFill>
              </a:rPr>
              <a:t>Úkol č.5:</a:t>
            </a:r>
          </a:p>
          <a:p>
            <a:pPr marL="0" indent="0" algn="ctr">
              <a:buNone/>
            </a:pPr>
            <a:r>
              <a:rPr lang="cs-CZ" sz="2800" b="1" dirty="0" smtClean="0">
                <a:solidFill>
                  <a:srgbClr val="492303"/>
                </a:solidFill>
              </a:rPr>
              <a:t>Na svém disku R si vytvořte stromovou strukturu pro svou další práci s počítačem ve škole:</a:t>
            </a:r>
            <a:endParaRPr lang="cs-CZ" sz="2800" b="1" dirty="0">
              <a:solidFill>
                <a:srgbClr val="492303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6013" y="3140968"/>
            <a:ext cx="9160013" cy="36879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19879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 algn="ctr">
              <a:buNone/>
            </a:pPr>
            <a:r>
              <a:rPr lang="cs-CZ" b="1" dirty="0" smtClean="0">
                <a:solidFill>
                  <a:srgbClr val="492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Děkuji za pozornost !</a:t>
            </a:r>
            <a:endParaRPr lang="cs-CZ" b="1" dirty="0">
              <a:solidFill>
                <a:srgbClr val="492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Obrázek 3" descr="http://ts1.mm.bing.net/th?id=H.4504446894409894&amp;pid=1.9&amp;w=300&amp;h=300&amp;p=0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3068960"/>
            <a:ext cx="3456384" cy="352422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99343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accent6">
                    <a:lumMod val="50000"/>
                  </a:schemeClr>
                </a:solidFill>
              </a:rPr>
              <a:t>Soubory a složky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materiály</a:t>
            </a:r>
          </a:p>
          <a:p>
            <a:pPr marL="0" indent="0" algn="ctr">
              <a:buNone/>
            </a:pPr>
            <a:endParaRPr lang="cs-CZ" b="1" u="sng" dirty="0" smtClean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Pavel Navrátil : S počítačem nejen k maturitě, 1.díl</a:t>
            </a:r>
          </a:p>
          <a:p>
            <a:pPr marL="0" indent="0" algn="ctr">
              <a:buNone/>
            </a:pPr>
            <a:endParaRPr lang="cs-CZ" sz="2400" i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Použité obrázky : Kliparty MS </a:t>
            </a:r>
            <a:r>
              <a:rPr lang="cs-CZ" sz="2400" i="1" dirty="0" err="1" smtClean="0">
                <a:solidFill>
                  <a:schemeClr val="accent6">
                    <a:lumMod val="50000"/>
                  </a:schemeClr>
                </a:solidFill>
              </a:rPr>
              <a:t>Office:</a:t>
            </a:r>
            <a:r>
              <a:rPr lang="cs-CZ" sz="2400" i="1" dirty="0" err="1">
                <a:hlinkClick r:id="rId2"/>
              </a:rPr>
              <a:t>www.office.microsoft.com</a:t>
            </a:r>
            <a:r>
              <a:rPr lang="cs-CZ" sz="2400" i="1" dirty="0" smtClean="0">
                <a:solidFill>
                  <a:schemeClr val="accent6">
                    <a:lumMod val="50000"/>
                  </a:schemeClr>
                </a:solidFill>
              </a:rPr>
              <a:t>, </a:t>
            </a:r>
          </a:p>
          <a:p>
            <a:pPr marL="0" indent="0" algn="ctr">
              <a:buNone/>
            </a:pPr>
            <a:r>
              <a:rPr lang="cs-CZ" sz="2400" i="1" smtClean="0">
                <a:solidFill>
                  <a:schemeClr val="accent6">
                    <a:lumMod val="50000"/>
                  </a:schemeClr>
                </a:solidFill>
              </a:rPr>
              <a:t>autor</a:t>
            </a:r>
            <a:endParaRPr lang="cs-CZ" sz="2400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26826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1776</TotalTime>
  <Words>1138</Words>
  <Application>Microsoft Office PowerPoint</Application>
  <PresentationFormat>Předvádění na obrazovce (4:3)</PresentationFormat>
  <Paragraphs>190</Paragraphs>
  <Slides>28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30" baseType="lpstr">
      <vt:lpstr>Motiv systému Office</vt:lpstr>
      <vt:lpstr>Microsoft Excel Worksheet</vt:lpstr>
      <vt:lpstr>Informační a komunikační technologie</vt:lpstr>
      <vt:lpstr>Prezentace aplikace PowerPoint</vt:lpstr>
      <vt:lpstr>Prezentace aplikace PowerPoint</vt:lpstr>
      <vt:lpstr>Soubory a složky</vt:lpstr>
      <vt:lpstr>Soubory a složky</vt:lpstr>
      <vt:lpstr>Soubory a složky</vt:lpstr>
      <vt:lpstr>Soubory a složky</vt:lpstr>
      <vt:lpstr>Soubory a složky</vt:lpstr>
      <vt:lpstr>Soubory a složky</vt:lpstr>
      <vt:lpstr>Soubory a složky</vt:lpstr>
      <vt:lpstr>Soubory a složky</vt:lpstr>
      <vt:lpstr>Soubory a složky</vt:lpstr>
      <vt:lpstr>Soubory a složky</vt:lpstr>
      <vt:lpstr>Soubory a složky</vt:lpstr>
      <vt:lpstr>Soubory a složky</vt:lpstr>
      <vt:lpstr>Soubory a složky</vt:lpstr>
      <vt:lpstr>Soubory a složky</vt:lpstr>
      <vt:lpstr>Soubory a složky</vt:lpstr>
      <vt:lpstr>Soubory a složky</vt:lpstr>
      <vt:lpstr>Soubory a složky</vt:lpstr>
      <vt:lpstr>Soubory a složky</vt:lpstr>
      <vt:lpstr>Soubory a složky</vt:lpstr>
      <vt:lpstr>Soubory a složky</vt:lpstr>
      <vt:lpstr>Soubory a složky</vt:lpstr>
      <vt:lpstr>Soubory a složky</vt:lpstr>
      <vt:lpstr>Soubory a složky</vt:lpstr>
      <vt:lpstr>Soubory a složky</vt:lpstr>
      <vt:lpstr>Soubory a složky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Informační a komunikační technologie</dc:title>
  <dc:creator>Bláha Zdeněk</dc:creator>
  <cp:lastModifiedBy>Bláha Zdeněk</cp:lastModifiedBy>
  <cp:revision>93</cp:revision>
  <dcterms:created xsi:type="dcterms:W3CDTF">2013-08-20T18:28:40Z</dcterms:created>
  <dcterms:modified xsi:type="dcterms:W3CDTF">2013-11-15T18:43:49Z</dcterms:modified>
</cp:coreProperties>
</file>