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92" r:id="rId5"/>
    <p:sldId id="259" r:id="rId6"/>
    <p:sldId id="261" r:id="rId7"/>
    <p:sldId id="293" r:id="rId8"/>
    <p:sldId id="294" r:id="rId9"/>
    <p:sldId id="304" r:id="rId10"/>
    <p:sldId id="295" r:id="rId11"/>
    <p:sldId id="305" r:id="rId12"/>
    <p:sldId id="296" r:id="rId13"/>
    <p:sldId id="306" r:id="rId14"/>
    <p:sldId id="297" r:id="rId15"/>
    <p:sldId id="307" r:id="rId16"/>
    <p:sldId id="298" r:id="rId17"/>
    <p:sldId id="308" r:id="rId18"/>
    <p:sldId id="299" r:id="rId19"/>
    <p:sldId id="309" r:id="rId20"/>
    <p:sldId id="300" r:id="rId21"/>
    <p:sldId id="310" r:id="rId22"/>
    <p:sldId id="301" r:id="rId23"/>
    <p:sldId id="311" r:id="rId24"/>
    <p:sldId id="302" r:id="rId25"/>
    <p:sldId id="312" r:id="rId26"/>
    <p:sldId id="303" r:id="rId27"/>
    <p:sldId id="313" r:id="rId28"/>
    <p:sldId id="314" r:id="rId29"/>
    <p:sldId id="315" r:id="rId30"/>
    <p:sldId id="265" r:id="rId31"/>
    <p:sldId id="268" r:id="rId32"/>
    <p:sldId id="269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18.</a:t>
            </a:r>
          </a:p>
          <a:p>
            <a:r>
              <a:rPr lang="cs-CZ" sz="6000" b="1" u="sng" dirty="0" smtClean="0">
                <a:solidFill>
                  <a:srgbClr val="492303"/>
                </a:solidFill>
              </a:rPr>
              <a:t>Procvičení vyhledávání informací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239629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3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Je zaměřen na kontrolu znalostí žáků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prověření individuálních dovedností žáků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Následně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Na internetu vyhledejte odpovědi na následující otázky.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Hledanou informaci nemusíte vždy najít hned na první pokus, zkoušejte dál…</a:t>
            </a: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8280920" cy="649719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Tak co, jste připraveni?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Můžeme tedy začít…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Kdy byla založena naše škola?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9600" b="1" dirty="0" smtClean="0">
                <a:solidFill>
                  <a:srgbClr val="C00000"/>
                </a:solidFill>
              </a:rPr>
              <a:t>1.9.1958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62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2.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Proč se naše škola jmenuje „Vocelova“?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Protože je v ulici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„Vocelova“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3.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A proč (po kom) se ulice jmenuje „Vocelova“?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Jan Erazim </a:t>
            </a:r>
            <a:r>
              <a:rPr lang="cs-CZ" b="1" dirty="0" err="1">
                <a:solidFill>
                  <a:schemeClr val="accent2">
                    <a:lumMod val="50000"/>
                  </a:schemeClr>
                </a:solidFill>
              </a:rPr>
              <a:t>Vocel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Wotzel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(23.srpna 1803 Kutná Hora – 16.září 1871 Praha)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byl český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básník, zakladatel české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archeologie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jako vědního odvětví, kulturní historik a národní buditel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Jméno Jana Erazima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Vocela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bylo umístěno pod okny Národního muzea v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Praze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spolu s mnoha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dalšími (72 jmen české historie)</a:t>
            </a: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4.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Kolik je u nás hor vyšších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než 1 000 m?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Celkem 569,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 z toho je 395 vrcholů hlavních 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a 174 vrcholů vedlejších.</a:t>
            </a: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5.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Kde jich je nejvíce?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Šumava – 277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Hrubý Jeseník – 85</a:t>
            </a:r>
          </a:p>
          <a:p>
            <a:pPr marL="0" indent="0" algn="ctr">
              <a:buNone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Krkonoše - 70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6.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Najdi 5 nejvyšších hor u nás!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Sněžka – 1 602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m.n.m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Luční Hora – 1 555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m.n.m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Studniční Hora – 1 554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m.n.m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Vysoké Kolo – 1 509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m.n.m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Praděd – 1 491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m.n.m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7.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Která jsou nejlidnatější města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na světě?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(Najdeš jich 12?)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54766"/>
            <a:ext cx="7025399" cy="5098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8.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Žádné z těchto měst není v Evropě.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Které je nejlidnatější město v Evropě?</a:t>
            </a:r>
            <a:endParaRPr lang="cs-CZ" sz="4000" b="1" dirty="0">
              <a:solidFill>
                <a:srgbClr val="492303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Moskva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9.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Jaké vladařské tituly měl Karel IV?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Římský císař, </a:t>
            </a: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český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, římsko-německý, italský a burgundský král, </a:t>
            </a: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hrabě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lucemburský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,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markrabě moravský</a:t>
            </a:r>
          </a:p>
          <a:p>
            <a:pPr marL="0" indent="0" algn="ctr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10.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Jaké jsou rozměry fotbalového hřiště?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Tvar hřiště =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obdélník :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délka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: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  90 – 120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 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m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Šířka :  45 – 90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 m </a:t>
            </a: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pro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mezinárodní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utkání :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100 – 110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 ×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64 – 75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 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m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11.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Kolik metrů je yard, </a:t>
            </a:r>
            <a:r>
              <a:rPr lang="cs-CZ" sz="4000" b="1" dirty="0" err="1" smtClean="0">
                <a:solidFill>
                  <a:srgbClr val="492303"/>
                </a:solidFill>
              </a:rPr>
              <a:t>foot</a:t>
            </a:r>
            <a:r>
              <a:rPr lang="cs-CZ" sz="4000" b="1" dirty="0" smtClean="0">
                <a:solidFill>
                  <a:srgbClr val="492303"/>
                </a:solidFill>
              </a:rPr>
              <a:t> (anglická stopa), </a:t>
            </a:r>
            <a:r>
              <a:rPr lang="cs-CZ" sz="4000" b="1" dirty="0" err="1" smtClean="0">
                <a:solidFill>
                  <a:srgbClr val="492303"/>
                </a:solidFill>
              </a:rPr>
              <a:t>inch</a:t>
            </a:r>
            <a:r>
              <a:rPr lang="cs-CZ" sz="4000" b="1" dirty="0" smtClean="0">
                <a:solidFill>
                  <a:srgbClr val="492303"/>
                </a:solidFill>
              </a:rPr>
              <a:t> (anglický palec), míle, námořní míle, versta (ruská </a:t>
            </a:r>
            <a:r>
              <a:rPr lang="cs-CZ" sz="4000" b="1" dirty="0" err="1" smtClean="0">
                <a:solidFill>
                  <a:srgbClr val="492303"/>
                </a:solidFill>
              </a:rPr>
              <a:t>jedn</a:t>
            </a:r>
            <a:r>
              <a:rPr lang="cs-CZ" sz="4000" b="1" dirty="0" smtClean="0">
                <a:solidFill>
                  <a:srgbClr val="492303"/>
                </a:solidFill>
              </a:rPr>
              <a:t>.)? 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2027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Yard: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1 </a:t>
            </a:r>
            <a:r>
              <a:rPr lang="cs-CZ" sz="4000" b="1" dirty="0" err="1">
                <a:solidFill>
                  <a:schemeClr val="accent2">
                    <a:lumMod val="50000"/>
                  </a:schemeClr>
                </a:solidFill>
              </a:rPr>
              <a:t>yd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 = 0,9144 m</a:t>
            </a: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Foot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: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1 ft = 0,3048 m   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(3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ft = 1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yd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Inch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: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1 in = 0,0254 m   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(12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in = 1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ft)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Míle: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1 mile = 1 609,344 m </a:t>
            </a:r>
            <a:endParaRPr lang="cs-CZ" sz="4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(1 </a:t>
            </a: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mile = 1 760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yd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Námořní míle : 1 n mile = 1 852 m</a:t>
            </a:r>
          </a:p>
          <a:p>
            <a:pPr marL="0" indent="0" algn="ctr">
              <a:buNone/>
            </a:pP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</a:rPr>
              <a:t>Versta : 1 versta = 1 066,78 m</a:t>
            </a:r>
          </a:p>
        </p:txBody>
      </p:sp>
    </p:spTree>
    <p:extLst>
      <p:ext uri="{BB962C8B-B14F-4D97-AF65-F5344CB8AC3E}">
        <p14:creationId xmlns:p14="http://schemas.microsoft.com/office/powerpoint/2010/main" val="102358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12.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Mluví se často o těžbě ropy – kolik je 1 </a:t>
            </a:r>
            <a:r>
              <a:rPr lang="cs-CZ" sz="4000" b="1" dirty="0" err="1" smtClean="0">
                <a:solidFill>
                  <a:srgbClr val="492303"/>
                </a:solidFill>
              </a:rPr>
              <a:t>barrel</a:t>
            </a:r>
            <a:r>
              <a:rPr lang="cs-CZ" sz="4000" b="1" dirty="0" smtClean="0">
                <a:solidFill>
                  <a:srgbClr val="492303"/>
                </a:solidFill>
              </a:rPr>
              <a:t> (americká jednotka)?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539552" y="4437112"/>
            <a:ext cx="8280920" cy="1872208"/>
          </a:xfrm>
          <a:prstGeom prst="downArrow">
            <a:avLst>
              <a:gd name="adj1" fmla="val 50000"/>
              <a:gd name="adj2" fmla="val 69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hlinkClick r:id="" action="ppaction://hlinkshowjump?jump=nextslide"/>
              </a:rPr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0216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pPr marL="0" indent="0" algn="ctr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sz="4000" b="1" dirty="0">
                    <a:solidFill>
                      <a:schemeClr val="accent2">
                        <a:lumMod val="50000"/>
                      </a:schemeClr>
                    </a:solidFill>
                  </a:rPr>
                  <a:t>1 </a:t>
                </a:r>
                <a:r>
                  <a:rPr lang="cs-CZ" sz="4000" b="1" dirty="0" err="1">
                    <a:solidFill>
                      <a:schemeClr val="accent2">
                        <a:lumMod val="50000"/>
                      </a:schemeClr>
                    </a:solidFill>
                  </a:rPr>
                  <a:t>barrel</a:t>
                </a:r>
                <a:r>
                  <a:rPr lang="cs-CZ" sz="4000" b="1" dirty="0">
                    <a:solidFill>
                      <a:schemeClr val="accent2">
                        <a:lumMod val="50000"/>
                      </a:schemeClr>
                    </a:solidFill>
                  </a:rPr>
                  <a:t> = 158,998 </a:t>
                </a:r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dm</a:t>
                </a:r>
                <a:r>
                  <a:rPr lang="cs-CZ" sz="4000" b="1" baseline="30000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3</a:t>
                </a:r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</a:t>
                </a:r>
                <a:r>
                  <a:rPr lang="cs-CZ" sz="4000" b="1" dirty="0">
                    <a:solidFill>
                      <a:schemeClr val="accent2">
                        <a:lumMod val="50000"/>
                      </a:schemeClr>
                    </a:solidFill>
                  </a:rPr>
                  <a:t>= </a:t>
                </a:r>
                <a:endParaRPr lang="cs-CZ" sz="4000" b="1" dirty="0" smtClean="0">
                  <a:solidFill>
                    <a:schemeClr val="accent2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= 158,998 </a:t>
                </a:r>
                <a:r>
                  <a:rPr lang="cs-CZ" sz="4000" b="1" dirty="0">
                    <a:solidFill>
                      <a:schemeClr val="accent2">
                        <a:lumMod val="50000"/>
                      </a:schemeClr>
                    </a:solidFill>
                  </a:rPr>
                  <a:t>l = </a:t>
                </a:r>
                <a:endParaRPr lang="cs-CZ" sz="4000" b="1" dirty="0" smtClean="0">
                  <a:solidFill>
                    <a:schemeClr val="accent2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1" smtClean="0">
                        <a:solidFill>
                          <a:schemeClr val="accent2">
                            <a:lumMod val="50000"/>
                          </a:schemeClr>
                        </a:solidFill>
                        <a:latin typeface="Cambria Math"/>
                      </a:rPr>
                      <m:t>≐</m:t>
                    </m:r>
                  </m:oMath>
                </a14:m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1,6 </a:t>
                </a:r>
                <a:r>
                  <a:rPr lang="cs-CZ" sz="4000" b="1" dirty="0">
                    <a:solidFill>
                      <a:schemeClr val="accent2">
                        <a:lumMod val="50000"/>
                      </a:schemeClr>
                    </a:solidFill>
                  </a:rPr>
                  <a:t>hl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4132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499715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Tak to by mohlo stačit…</a:t>
            </a: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4"/>
            <a:ext cx="3779912" cy="371703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202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Procvičení 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956</TotalTime>
  <Words>635</Words>
  <Application>Microsoft Office PowerPoint</Application>
  <PresentationFormat>Předvádění na obrazovce (4:3)</PresentationFormat>
  <Paragraphs>140</Paragraphs>
  <Slides>32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Procvičení vyhledávání informací</vt:lpstr>
      <vt:lpstr>        Tak co, jste připraveni?            Můžeme tedy začít… 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  <vt:lpstr>Procvičení vyhledávání informací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60</cp:revision>
  <dcterms:created xsi:type="dcterms:W3CDTF">2013-08-20T18:28:40Z</dcterms:created>
  <dcterms:modified xsi:type="dcterms:W3CDTF">2013-11-16T16:31:28Z</dcterms:modified>
</cp:coreProperties>
</file>