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67" r:id="rId4"/>
    <p:sldId id="256" r:id="rId5"/>
    <p:sldId id="257" r:id="rId6"/>
    <p:sldId id="258" r:id="rId7"/>
    <p:sldId id="262" r:id="rId8"/>
    <p:sldId id="259" r:id="rId9"/>
    <p:sldId id="264" r:id="rId10"/>
    <p:sldId id="260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CC99"/>
    <a:srgbClr val="A9118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20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12373CC-3ABF-471A-9FA3-3311D63A1464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6D39A17-2CD1-47AF-8E24-2540D2343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625811"/>
      </p:ext>
    </p:extLst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0E711-DF88-4007-A013-6A08803A24F5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DA75C-3E58-4076-9506-E6D89C7BD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3185802"/>
      </p:ext>
    </p:extLst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6D2887-9E8C-4F48-9AB3-9C3C0F451B50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9C4299-C379-4FA7-AC5D-306E61364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13099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A77FD11-17DD-4E6D-81A5-30AAC6192D1A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733260-4F65-401B-8D3F-3C983D8085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9130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A77B31-64B2-46EC-9EED-6E6386C858D6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92A577-55DE-4766-AD3E-6121508EF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98088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4F0849-4359-4A88-AB2B-8B27197A5532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1AD1D8-1DB1-4B88-B41C-B80C4CA832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4821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07052-2DBD-4EC3-AE03-4FAB7DD63664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98D5A-1CAA-4AF0-A288-C907C773D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9545482"/>
      </p:ext>
    </p:extLst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83041BC-EB3C-4A80-A0E2-3FDE8ACE9CB3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81F271A-8F7A-420B-883B-7B7B6B637E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48955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8E3CE71-A20D-483F-900E-C48841FF9CF9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7AFFC7F-D144-412A-978E-976FD23E2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76840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1DECC-2C0A-4BA8-98BE-EF383977480D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B6EF1-6BD7-4075-B4F7-570F514BC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0110959"/>
      </p:ext>
    </p:extLst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EEC54-D1AF-43CB-8129-FFAE5651935C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C0B39-EACD-414A-A029-A4667A8F6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2310482"/>
      </p:ext>
    </p:extLst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9F317766-0CC5-4484-B522-65C4C4C8F3FE}" type="datetimeFigureOut">
              <a:rPr lang="cs-CZ"/>
              <a:pPr>
                <a:defRPr/>
              </a:pPr>
              <a:t>17.11.2013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D1FFA52-E5C4-427D-9C1E-63C0FB52A4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3" r:id="rId2"/>
    <p:sldLayoutId id="2147483768" r:id="rId3"/>
    <p:sldLayoutId id="2147483769" r:id="rId4"/>
    <p:sldLayoutId id="2147483770" r:id="rId5"/>
    <p:sldLayoutId id="2147483771" r:id="rId6"/>
    <p:sldLayoutId id="2147483764" r:id="rId7"/>
    <p:sldLayoutId id="2147483772" r:id="rId8"/>
    <p:sldLayoutId id="2147483773" r:id="rId9"/>
    <p:sldLayoutId id="2147483765" r:id="rId10"/>
    <p:sldLayoutId id="2147483766" r:id="rId11"/>
  </p:sldLayoutIdLst>
  <p:transition>
    <p:newsflash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p:oleObj spid="_x0000_s29701" name="Picture" r:id="rId3" imgW="1476756" imgH="1077468" progId="Word.Picture.8">
              <p:embed/>
            </p:oleObj>
          </a:graphicData>
        </a:graphic>
      </p:graphicFrame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0245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246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96623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80958556"/>
              </p:ext>
            </p:extLst>
          </p:nvPr>
        </p:nvGraphicFramePr>
        <p:xfrm>
          <a:off x="1979613" y="765175"/>
          <a:ext cx="5476875" cy="5703890"/>
        </p:xfrm>
        <a:graphic>
          <a:graphicData uri="http://schemas.openxmlformats.org/drawingml/2006/table">
            <a:tbl>
              <a:tblPr/>
              <a:tblGrid>
                <a:gridCol w="2716212"/>
                <a:gridCol w="2760663"/>
              </a:tblGrid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VIII.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tvorby: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6.11.2013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7.11.2013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 DUM: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VY_32_INOVACE_CH.8.47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Anorganické látky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7981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Kyslík, atmosféra, ozon 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36962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86962582"/>
              </p:ext>
            </p:extLst>
          </p:nvPr>
        </p:nvGraphicFramePr>
        <p:xfrm>
          <a:off x="755650" y="1773238"/>
          <a:ext cx="7777163" cy="37476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42536"/>
                <a:gridCol w="5234627"/>
              </a:tblGrid>
              <a:tr h="3471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3120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8.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3492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- 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557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procvičování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16019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opakování – po kliknutí kontrola pojmů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 – vlastnosti kyslíku – žáci vyvozují vlastnosti – zápis do sešitu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7 – stavba atomu – žáci si zopakují stavbu atomu na příkladu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8,9  – využití kyslíku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10 – ozon (jeho vlastnosti a použití)</a:t>
                      </a:r>
                    </a:p>
                  </a:txBody>
                  <a:tcPr marL="66660" marR="66660" marT="33333" marB="33333"/>
                </a:tc>
              </a:tr>
              <a:tr h="5797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zná stavbu atomu kyslíku, zná jeho vlastnosti a využití pro člověka, umí vysvětlit vznik a význam ozonu.</a:t>
                      </a:r>
                      <a:endParaRPr kumimoji="0" lang="cs-CZ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60" marR="66660" marT="33333" marB="3333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77001192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KYSLÍK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9219" name="Podnadpis 4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r>
              <a:rPr lang="cs-CZ" altLang="cs-CZ" b="1" smtClean="0">
                <a:latin typeface="Comic Sans MS" pitchFamily="66" charset="0"/>
              </a:rPr>
              <a:t>Nositel života i smrti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313184" y="1334921"/>
            <a:ext cx="8229600" cy="4525962"/>
          </a:xfrm>
        </p:spPr>
        <p:txBody>
          <a:bodyPr/>
          <a:lstStyle/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Atmosféra je ……………… obal Země.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Doplň složení zemské atmosféry: 21% ……………., …………… dusíku a ………… ostatních plynů. 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Seřaď jednotlivé vrstvy atmosféry směrem od Země:</a:t>
            </a:r>
          </a:p>
          <a:p>
            <a:pPr eaLnBrk="1" hangingPunct="1"/>
            <a:endParaRPr lang="cs-CZ" altLang="cs-CZ" dirty="0">
              <a:latin typeface="Comic Sans MS" pitchFamily="66" charset="0"/>
            </a:endParaRPr>
          </a:p>
          <a:p>
            <a:pPr eaLnBrk="1" hangingPunct="1"/>
            <a:endParaRPr lang="cs-CZ" altLang="cs-CZ" dirty="0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Opakování – doplň věty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92147" y="4459777"/>
            <a:ext cx="208823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MEZOSFÉRA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73960" y="3600238"/>
            <a:ext cx="237626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TERMOSFÉRA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27579" y="3151654"/>
            <a:ext cx="2202364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TROPOSFÉRA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72609" y="4844569"/>
            <a:ext cx="2664296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STRATOSFÉRA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22659" y="4083234"/>
            <a:ext cx="1764196" cy="360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EXOSFÉRA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49419" y="1412776"/>
            <a:ext cx="1478565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plynný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04248" y="1781334"/>
            <a:ext cx="1478565" cy="4955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kyslíku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1880" y="2276872"/>
            <a:ext cx="86409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1%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3" y="2276872"/>
            <a:ext cx="104411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78%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7037E-6 L -0.51007 0.1087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03" y="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44444E-6 L -0.51059 -0.0856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38" y="-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111E-6 L -0.52188 0.0335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94" y="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48148E-6 L -0.50278 0.2060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39" y="1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22222E-6 L -0.51059 0.1935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38" y="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velmi reaktivní plyn</a:t>
            </a:r>
          </a:p>
          <a:p>
            <a:pPr eaLnBrk="1" hangingPunct="1"/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bezbarvý</a:t>
            </a: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bez zápachu</a:t>
            </a:r>
          </a:p>
          <a:p>
            <a:pPr eaLnBrk="1" hangingPunct="1"/>
            <a:r>
              <a:rPr lang="cs-CZ" altLang="cs-CZ" b="1" dirty="0" smtClean="0">
                <a:solidFill>
                  <a:srgbClr val="0070C0"/>
                </a:solidFill>
                <a:latin typeface="Comic Sans MS" pitchFamily="66" charset="0"/>
              </a:rPr>
              <a:t>teplota varu -183°C</a:t>
            </a:r>
          </a:p>
          <a:p>
            <a:pPr eaLnBrk="1" hangingPunct="1"/>
            <a:r>
              <a:rPr lang="cs-CZ" alt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66" charset="0"/>
              </a:rPr>
              <a:t>vyskytuje se v podobě molekul O</a:t>
            </a:r>
            <a:r>
              <a:rPr lang="cs-CZ" altLang="cs-CZ" b="1" baseline="-25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66" charset="0"/>
              </a:rPr>
              <a:t>2</a:t>
            </a:r>
          </a:p>
          <a:p>
            <a:pPr eaLnBrk="1" hangingPunct="1"/>
            <a:r>
              <a:rPr lang="cs-CZ" altLang="cs-CZ" b="1" dirty="0" smtClean="0">
                <a:solidFill>
                  <a:srgbClr val="00CC99"/>
                </a:solidFill>
                <a:latin typeface="Comic Sans MS" pitchFamily="66" charset="0"/>
              </a:rPr>
              <a:t>nejrozšířenější prvek na Zemi </a:t>
            </a:r>
            <a:r>
              <a:rPr lang="cs-CZ" altLang="cs-CZ" dirty="0" smtClean="0">
                <a:latin typeface="Comic Sans MS" pitchFamily="66" charset="0"/>
              </a:rPr>
              <a:t>(je součástí zemské kůry, vody, atmosféry i v organismech)</a:t>
            </a:r>
          </a:p>
          <a:p>
            <a:pPr eaLnBrk="1" hangingPunct="1"/>
            <a:r>
              <a:rPr lang="cs-CZ" altLang="cs-CZ" b="1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slučuje se s jinými prvky a vytváří dvouprvkové sloučeniny OXIDY (oxid uhličitý)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Vlastnosti kyslíku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355976" y="1334522"/>
            <a:ext cx="4608511" cy="4464496"/>
          </a:xfrm>
        </p:spPr>
        <p:txBody>
          <a:bodyPr/>
          <a:lstStyle/>
          <a:p>
            <a:pPr marL="109537" indent="0">
              <a:buNone/>
            </a:pPr>
            <a:r>
              <a:rPr lang="cs-CZ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Doplň podle obrázku:</a:t>
            </a:r>
          </a:p>
          <a:p>
            <a:pPr marL="109537" indent="0">
              <a:buNone/>
            </a:pPr>
            <a:endParaRPr lang="cs-CZ" dirty="0" smtClean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marL="109537" indent="0">
              <a:buNone/>
            </a:pPr>
            <a:r>
              <a:rPr lang="cs-CZ" sz="2400" dirty="0" smtClean="0">
                <a:latin typeface="Comic Sans MS" panose="030F0702030302020204" pitchFamily="66" charset="0"/>
              </a:rPr>
              <a:t>PROTONOVÉ ČÍSLO:</a:t>
            </a:r>
          </a:p>
          <a:p>
            <a:pPr marL="109537" indent="0">
              <a:buNone/>
            </a:pPr>
            <a:endParaRPr lang="cs-CZ" sz="2400" dirty="0">
              <a:latin typeface="Comic Sans MS" panose="030F0702030302020204" pitchFamily="66" charset="0"/>
            </a:endParaRPr>
          </a:p>
          <a:p>
            <a:pPr marL="109537" indent="0">
              <a:buNone/>
            </a:pPr>
            <a:r>
              <a:rPr lang="cs-CZ" sz="2400" dirty="0" smtClean="0">
                <a:latin typeface="Comic Sans MS" panose="030F0702030302020204" pitchFamily="66" charset="0"/>
              </a:rPr>
              <a:t>POČET ELEKTRONŮ:</a:t>
            </a:r>
          </a:p>
          <a:p>
            <a:pPr marL="109537" indent="0">
              <a:buNone/>
            </a:pPr>
            <a:endParaRPr lang="cs-CZ" sz="2400" dirty="0">
              <a:latin typeface="Comic Sans MS" panose="030F0702030302020204" pitchFamily="66" charset="0"/>
            </a:endParaRPr>
          </a:p>
          <a:p>
            <a:pPr marL="109537" indent="0">
              <a:buNone/>
            </a:pPr>
            <a:r>
              <a:rPr lang="cs-CZ" sz="2400" dirty="0" smtClean="0">
                <a:latin typeface="Comic Sans MS" panose="030F0702030302020204" pitchFamily="66" charset="0"/>
              </a:rPr>
              <a:t>POČET PROTONŮ:</a:t>
            </a:r>
          </a:p>
          <a:p>
            <a:pPr marL="109537" indent="0">
              <a:buNone/>
            </a:pPr>
            <a:endParaRPr lang="cs-CZ" sz="2400" dirty="0">
              <a:latin typeface="Comic Sans MS" panose="030F0702030302020204" pitchFamily="66" charset="0"/>
            </a:endParaRPr>
          </a:p>
          <a:p>
            <a:pPr marL="109537" indent="0">
              <a:buNone/>
            </a:pPr>
            <a:r>
              <a:rPr lang="cs-CZ" sz="2400" dirty="0" smtClean="0">
                <a:latin typeface="Comic Sans MS" panose="030F0702030302020204" pitchFamily="66" charset="0"/>
              </a:rPr>
              <a:t>POČET VALENČNÍCH ELEKTRONŮ:</a:t>
            </a:r>
          </a:p>
          <a:p>
            <a:pPr marL="109537" indent="0">
              <a:buNone/>
            </a:pPr>
            <a:endParaRPr lang="cs-CZ" dirty="0">
              <a:latin typeface="Comic Sans MS" panose="030F0702030302020204" pitchFamily="66" charset="0"/>
            </a:endParaRPr>
          </a:p>
          <a:p>
            <a:pPr marL="109537" indent="0">
              <a:buNone/>
            </a:pP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Comic Sans MS" panose="030F0702030302020204" pitchFamily="66" charset="0"/>
              </a:rPr>
              <a:t>Struktura atomu kyslíku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452599" y="2597652"/>
            <a:ext cx="1512168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08397" y="2180153"/>
            <a:ext cx="2400572" cy="2203149"/>
          </a:xfrm>
          <a:prstGeom prst="ellips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60443" y="1746749"/>
            <a:ext cx="3296480" cy="3069958"/>
          </a:xfrm>
          <a:prstGeom prst="ellipse">
            <a:avLst/>
          </a:prstGeom>
          <a:noFill/>
          <a:ln w="38100">
            <a:solidFill>
              <a:srgbClr val="00206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028663" y="1584731"/>
            <a:ext cx="360040" cy="3240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031976" y="2039591"/>
            <a:ext cx="360040" cy="3240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48357" y="2239157"/>
            <a:ext cx="360040" cy="3240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401396" y="2246292"/>
            <a:ext cx="360040" cy="3240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8357" y="3965803"/>
            <a:ext cx="360040" cy="3240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401396" y="3965804"/>
            <a:ext cx="360040" cy="3240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028663" y="4221284"/>
            <a:ext cx="360040" cy="3240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028663" y="4654689"/>
            <a:ext cx="360040" cy="3240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668344" y="2253809"/>
            <a:ext cx="720080" cy="39903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8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668344" y="3113972"/>
            <a:ext cx="720080" cy="39903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8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08304" y="3928303"/>
            <a:ext cx="720080" cy="39903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8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44208" y="5085184"/>
            <a:ext cx="720080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6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z="2800" b="1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 eaLnBrk="1" hangingPunct="1"/>
            <a:r>
              <a:rPr lang="cs-CZ" alt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zdravotnictví</a:t>
            </a:r>
          </a:p>
          <a:p>
            <a:pPr eaLnBrk="1" hangingPunct="1"/>
            <a:r>
              <a:rPr lang="cs-CZ" alt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svařování kovů</a:t>
            </a:r>
            <a:r>
              <a:rPr lang="cs-CZ" altLang="cs-CZ" sz="2800" dirty="0" smtClean="0">
                <a:latin typeface="Comic Sans MS" pitchFamily="66" charset="0"/>
              </a:rPr>
              <a:t> (autogen)</a:t>
            </a:r>
          </a:p>
          <a:p>
            <a:pPr eaLnBrk="1" hangingPunct="1"/>
            <a:r>
              <a:rPr lang="cs-CZ" altLang="cs-CZ" sz="2800" b="1" dirty="0" smtClean="0">
                <a:solidFill>
                  <a:srgbClr val="00B050"/>
                </a:solidFill>
                <a:latin typeface="Comic Sans MS" pitchFamily="66" charset="0"/>
              </a:rPr>
              <a:t>palivo pro raketové motory </a:t>
            </a:r>
            <a:r>
              <a:rPr lang="cs-CZ" altLang="cs-CZ" sz="2800" dirty="0" smtClean="0">
                <a:latin typeface="Comic Sans MS" pitchFamily="66" charset="0"/>
              </a:rPr>
              <a:t>(zkapalněný kyslík LOX) </a:t>
            </a:r>
            <a:endParaRPr lang="cs-CZ" altLang="cs-CZ" sz="2800" b="1" dirty="0" smtClean="0">
              <a:solidFill>
                <a:srgbClr val="00B050"/>
              </a:solidFill>
              <a:latin typeface="Comic Sans MS" pitchFamily="66" charset="0"/>
            </a:endParaRPr>
          </a:p>
          <a:p>
            <a:pPr eaLnBrk="1" hangingPunct="1"/>
            <a:r>
              <a:rPr lang="cs-CZ" alt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chemická výroba </a:t>
            </a:r>
          </a:p>
          <a:p>
            <a:pPr eaLnBrk="1" hangingPunct="1"/>
            <a:r>
              <a:rPr lang="cs-CZ" alt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66" charset="0"/>
              </a:rPr>
              <a:t>potápění, horolezectví </a:t>
            </a:r>
            <a:r>
              <a:rPr lang="cs-CZ" altLang="cs-CZ" sz="2800" dirty="0" smtClean="0">
                <a:latin typeface="Comic Sans MS" pitchFamily="66" charset="0"/>
              </a:rPr>
              <a:t>(kyslíkové bomby) </a:t>
            </a:r>
            <a:endParaRPr lang="cs-CZ" altLang="cs-CZ" sz="2800" b="1" dirty="0" smtClean="0">
              <a:solidFill>
                <a:schemeClr val="tx1">
                  <a:lumMod val="75000"/>
                  <a:lumOff val="25000"/>
                </a:schemeClr>
              </a:solidFill>
              <a:latin typeface="Comic Sans MS" pitchFamily="66" charset="0"/>
            </a:endParaRPr>
          </a:p>
          <a:p>
            <a:pPr eaLnBrk="1" hangingPunct="1"/>
            <a:endParaRPr lang="cs-CZ" altLang="cs-CZ" sz="2800" dirty="0" smtClean="0">
              <a:latin typeface="Comic Sans MS" pitchFamily="66" charset="0"/>
            </a:endParaRPr>
          </a:p>
          <a:p>
            <a:pPr eaLnBrk="1" hangingPunct="1"/>
            <a:endParaRPr lang="cs-CZ" altLang="cs-CZ" sz="2800" dirty="0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Použití kyslíku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3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3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látky, které omezují vznik kyslíkových radikálů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vitaminy C, A, E</a:t>
            </a:r>
          </a:p>
          <a:p>
            <a:r>
              <a:rPr lang="cs-CZ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KYSLÍKOVÝ RADIKÁL </a:t>
            </a:r>
            <a:r>
              <a:rPr lang="cs-CZ" dirty="0" smtClean="0">
                <a:latin typeface="Comic Sans MS" panose="030F0702030302020204" pitchFamily="66" charset="0"/>
              </a:rPr>
              <a:t>= částice, na kterou se za určitých okolností štěpí molekula kyslíku, vzniká i v buňkách lidského těla, může být nebezpečná pro zdraví (urychluje rakovinové bujení, procesy stárnutí, degeneraci mozkové kůry)</a:t>
            </a:r>
          </a:p>
          <a:p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Comic Sans MS" panose="030F0702030302020204" pitchFamily="66" charset="0"/>
              </a:rPr>
              <a:t>Antioxidanty </a:t>
            </a:r>
            <a:endParaRPr lang="cs-CZ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8670434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0070C0"/>
                </a:solidFill>
                <a:latin typeface="Comic Sans MS" pitchFamily="66" charset="0"/>
              </a:rPr>
              <a:t>molekula O</a:t>
            </a:r>
            <a:r>
              <a:rPr lang="cs-CZ" altLang="cs-CZ" b="1" baseline="-25000" dirty="0" smtClean="0">
                <a:solidFill>
                  <a:srgbClr val="0070C0"/>
                </a:solidFill>
                <a:latin typeface="Comic Sans MS" pitchFamily="66" charset="0"/>
              </a:rPr>
              <a:t>3</a:t>
            </a: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vzniká účinkem </a:t>
            </a:r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UV </a:t>
            </a:r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záření na molekuly O</a:t>
            </a:r>
            <a:r>
              <a:rPr lang="cs-CZ" altLang="cs-CZ" b="1" baseline="-25000" dirty="0" smtClean="0">
                <a:solidFill>
                  <a:srgbClr val="7030A0"/>
                </a:solidFill>
                <a:latin typeface="Comic Sans MS" pitchFamily="66" charset="0"/>
              </a:rPr>
              <a:t>2</a:t>
            </a:r>
          </a:p>
          <a:p>
            <a:pPr eaLnBrk="1" hangingPunct="1"/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reaktivní plyn</a:t>
            </a:r>
          </a:p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použití : </a:t>
            </a:r>
            <a:r>
              <a:rPr lang="cs-CZ" altLang="cs-CZ" dirty="0" smtClean="0">
                <a:latin typeface="Comic Sans MS" pitchFamily="66" charset="0"/>
              </a:rPr>
              <a:t>dezinfekce pitné vody (ozonizace), součást raketových paliv</a:t>
            </a:r>
          </a:p>
          <a:p>
            <a:pPr eaLnBrk="1" hangingPunct="1"/>
            <a:endParaRPr lang="cs-CZ" altLang="cs-CZ" dirty="0" smtClean="0">
              <a:latin typeface="Comic Sans MS" pitchFamily="66" charset="0"/>
            </a:endParaRP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Připomeň si - vysvětli dané pojmy:</a:t>
            </a:r>
          </a:p>
          <a:p>
            <a:pPr marL="109537" indent="0" eaLnBrk="1" hangingPunct="1">
              <a:buNone/>
            </a:pPr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ozonosféra</a:t>
            </a:r>
          </a:p>
          <a:p>
            <a:pPr marL="109537" indent="0" eaLnBrk="1" hangingPunct="1">
              <a:buNone/>
            </a:pPr>
            <a:endParaRPr lang="cs-CZ" altLang="cs-CZ" dirty="0" smtClean="0">
              <a:latin typeface="Comic Sans MS" pitchFamily="66" charset="0"/>
            </a:endParaRPr>
          </a:p>
          <a:p>
            <a:pPr marL="109537" indent="0" eaLnBrk="1" hangingPunct="1">
              <a:buNone/>
            </a:pPr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ozónová díra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Ozon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59561" y="4725144"/>
            <a:ext cx="58326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vrstva atmosféry (součást stratosféry)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5589240"/>
            <a:ext cx="46085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úbytek ozonu ve stratosféře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3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3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sah 1"/>
          <p:cNvSpPr>
            <a:spLocks noGrp="1"/>
          </p:cNvSpPr>
          <p:nvPr>
            <p:ph idx="1"/>
          </p:nvPr>
        </p:nvSpPr>
        <p:spPr>
          <a:xfrm>
            <a:off x="428625" y="1428750"/>
            <a:ext cx="8229600" cy="4525963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latin typeface="Comic Sans MS" pitchFamily="66" charset="0"/>
              </a:rPr>
              <a:t>Obrázek atomu kyslíku – autor Mgr. Růžena Koubová 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endParaRPr lang="cs-CZ" sz="2400" dirty="0" smtClean="0">
              <a:latin typeface="Comic Sans MS" pitchFamily="66" charset="0"/>
            </a:endParaRPr>
          </a:p>
          <a:p>
            <a:pPr marL="0" indent="0" algn="ctr" eaLnBrk="1" hangingPunct="1">
              <a:buFont typeface="Wingdings" pitchFamily="2" charset="2"/>
              <a:buNone/>
              <a:defRPr/>
            </a:pPr>
            <a:endParaRPr lang="cs-CZ" sz="2400" dirty="0">
              <a:latin typeface="Comic Sans MS" pitchFamily="66" charset="0"/>
            </a:endParaRP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latin typeface="Comic Sans MS" pitchFamily="66" charset="0"/>
              </a:rPr>
              <a:t>Autorem </a:t>
            </a:r>
            <a:r>
              <a:rPr lang="cs-CZ" sz="2400" dirty="0">
                <a:latin typeface="Comic Sans MS" pitchFamily="66" charset="0"/>
              </a:rPr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2400" dirty="0">
                <a:latin typeface="Comic Sans MS" pitchFamily="66" charset="0"/>
              </a:rPr>
              <a:t>Materiál vznikl v OP Vzdělávání pro konkurenceschopnost – projekt EU peníze školám</a:t>
            </a:r>
          </a:p>
          <a:p>
            <a:endParaRPr lang="cs-CZ" altLang="cs-CZ" sz="2400" dirty="0" smtClean="0">
              <a:latin typeface="Comic Sans MS" panose="030F0702030302020204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/>
              <a:t>Citace a zdroje: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136</TotalTime>
  <Words>477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Shluk</vt:lpstr>
      <vt:lpstr>Picture</vt:lpstr>
      <vt:lpstr>Snímek 1</vt:lpstr>
      <vt:lpstr>Snímek 2</vt:lpstr>
      <vt:lpstr>ANOTACE</vt:lpstr>
      <vt:lpstr>KYSLÍK</vt:lpstr>
      <vt:lpstr>Opakování – doplň věty</vt:lpstr>
      <vt:lpstr>Vlastnosti kyslíku</vt:lpstr>
      <vt:lpstr>Struktura atomu kyslíku</vt:lpstr>
      <vt:lpstr>Použití kyslíku</vt:lpstr>
      <vt:lpstr>Antioxidanty </vt:lpstr>
      <vt:lpstr>Ozon</vt:lpstr>
      <vt:lpstr>Citace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KYSLÍK</dc:title>
  <dc:creator>růženka</dc:creator>
  <cp:lastModifiedBy>Dum</cp:lastModifiedBy>
  <cp:revision>34</cp:revision>
  <dcterms:created xsi:type="dcterms:W3CDTF">2010-11-09T16:28:34Z</dcterms:created>
  <dcterms:modified xsi:type="dcterms:W3CDTF">2013-11-17T12:59:21Z</dcterms:modified>
</cp:coreProperties>
</file>