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VY_32_INOVACE_10_ČJ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skupin –</a:t>
          </a:r>
          <a:r>
            <a:rPr lang="cs-CZ" sz="2000" dirty="0" err="1" smtClean="0"/>
            <a:t>bě</a:t>
          </a:r>
          <a:r>
            <a:rPr lang="cs-CZ" sz="2000" dirty="0" smtClean="0"/>
            <a:t>-/-</a:t>
          </a:r>
          <a:r>
            <a:rPr lang="cs-CZ" sz="2000" dirty="0" err="1" smtClean="0"/>
            <a:t>bje</a:t>
          </a:r>
          <a:r>
            <a:rPr lang="cs-CZ" sz="2000" dirty="0" smtClean="0"/>
            <a:t>, -</a:t>
          </a:r>
          <a:r>
            <a:rPr lang="cs-CZ" sz="2000" dirty="0" err="1" smtClean="0"/>
            <a:t>vě</a:t>
          </a:r>
          <a:r>
            <a:rPr lang="cs-CZ" sz="2000" dirty="0" smtClean="0"/>
            <a:t>-/-</a:t>
          </a:r>
          <a:r>
            <a:rPr lang="cs-CZ" sz="2000" dirty="0" err="1" smtClean="0"/>
            <a:t>vje</a:t>
          </a:r>
          <a:r>
            <a:rPr lang="cs-CZ" sz="2000" dirty="0" smtClean="0"/>
            <a:t>-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77750" custLinFactNeighborX="1628" custLinFactNeighborY="-746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424917-B333-4DB9-990D-DCE2BA9C229E}" type="presOf" srcId="{4C35D32F-0EAB-4CD7-82EE-45574DC2A586}" destId="{8BEBB6EC-1DAA-4CAC-8A25-BC0FCBD5DBD5}" srcOrd="0" destOrd="0" presId="urn:microsoft.com/office/officeart/2005/8/layout/target3"/>
    <dgm:cxn modelId="{A6ACD651-0092-4E1B-93CF-7A8999863DE2}" type="presOf" srcId="{B651F6E3-6281-48DB-9319-2AEAFDAE7572}" destId="{6BB5E863-4638-4E1D-BFDE-399D028AC4ED}" srcOrd="1" destOrd="0" presId="urn:microsoft.com/office/officeart/2005/8/layout/target3"/>
    <dgm:cxn modelId="{DCF274B6-888C-425E-A999-217ABC196A0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E893AE-1FDC-4380-9B3E-6C8818677E45}" type="presOf" srcId="{D1B46980-6531-4606-95E6-44980827E919}" destId="{2BE915AB-18AA-4053-B92C-3BFC9ED204BB}" srcOrd="1" destOrd="0" presId="urn:microsoft.com/office/officeart/2005/8/layout/target3"/>
    <dgm:cxn modelId="{1D4B5DAC-1CAF-40F8-964D-AE1333355124}" type="presOf" srcId="{B651F6E3-6281-48DB-9319-2AEAFDAE7572}" destId="{619D679B-A015-4ECF-8348-D1034C574F40}" srcOrd="0" destOrd="0" presId="urn:microsoft.com/office/officeart/2005/8/layout/target3"/>
    <dgm:cxn modelId="{CF7EF333-D234-413F-8171-3569322F1D36}" type="presOf" srcId="{D8197B8C-B260-4A16-BDF4-0947B075E274}" destId="{25B08C86-7E15-44DC-BE7F-FFB55DD49D12}" srcOrd="0" destOrd="0" presId="urn:microsoft.com/office/officeart/2005/8/layout/target3"/>
    <dgm:cxn modelId="{EE302AF3-0386-48FE-8F54-A2EC7F65E4A8}" type="presOf" srcId="{757F3AB3-0718-4624-B441-E567A8F0AB56}" destId="{333A1088-737F-45CB-B68E-254E46348037}" srcOrd="0" destOrd="0" presId="urn:microsoft.com/office/officeart/2005/8/layout/target3"/>
    <dgm:cxn modelId="{DDE5584A-A245-421F-B69D-60F3A853C755}" type="presOf" srcId="{D1D4F407-5343-4D3F-B5B9-D407B03CAEB4}" destId="{D005CE8C-CC26-4C3E-AC11-E15060ECD759}" srcOrd="0" destOrd="0" presId="urn:microsoft.com/office/officeart/2005/8/layout/target3"/>
    <dgm:cxn modelId="{3FF82F02-89BD-4502-A6CC-BADD53BA1E8F}" type="presOf" srcId="{4C35D32F-0EAB-4CD7-82EE-45574DC2A586}" destId="{890E4F0B-2866-4A3F-A3C7-2A14B1797930}" srcOrd="1" destOrd="0" presId="urn:microsoft.com/office/officeart/2005/8/layout/target3"/>
    <dgm:cxn modelId="{8D576759-A69D-4711-83FB-E288E658847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63B0C3-65AE-4F44-9F6F-FE1FB9872A5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DCDC487-88DF-4F8D-B062-70AE88B6216F}" type="presParOf" srcId="{333A1088-737F-45CB-B68E-254E46348037}" destId="{F5ABB229-8D3B-4694-996A-96F23CF14429}" srcOrd="0" destOrd="0" presId="urn:microsoft.com/office/officeart/2005/8/layout/target3"/>
    <dgm:cxn modelId="{F9351070-F79C-45C3-8463-30B74C5031AD}" type="presParOf" srcId="{333A1088-737F-45CB-B68E-254E46348037}" destId="{F41139FD-01EE-4571-8B17-4FB00FC51163}" srcOrd="1" destOrd="0" presId="urn:microsoft.com/office/officeart/2005/8/layout/target3"/>
    <dgm:cxn modelId="{DA8847CC-83DE-4BC9-AF5A-F85AA6BD1B28}" type="presParOf" srcId="{333A1088-737F-45CB-B68E-254E46348037}" destId="{D005CE8C-CC26-4C3E-AC11-E15060ECD759}" srcOrd="2" destOrd="0" presId="urn:microsoft.com/office/officeart/2005/8/layout/target3"/>
    <dgm:cxn modelId="{01215EFF-965B-4C24-BFBE-F20D3D6BB898}" type="presParOf" srcId="{333A1088-737F-45CB-B68E-254E46348037}" destId="{2C702D82-9B77-49B7-9568-BB8EB47C3372}" srcOrd="3" destOrd="0" presId="urn:microsoft.com/office/officeart/2005/8/layout/target3"/>
    <dgm:cxn modelId="{1E2BB3D8-1605-4068-A5DA-0C84F8B6F1DC}" type="presParOf" srcId="{333A1088-737F-45CB-B68E-254E46348037}" destId="{A52A0455-90FF-4808-ABD0-F02540D31D5A}" srcOrd="4" destOrd="0" presId="urn:microsoft.com/office/officeart/2005/8/layout/target3"/>
    <dgm:cxn modelId="{62FEB743-F706-442F-A6A2-72559E0EB6EE}" type="presParOf" srcId="{333A1088-737F-45CB-B68E-254E46348037}" destId="{6140AFEC-043D-4C43-A2F9-D0F5331DF3A3}" srcOrd="5" destOrd="0" presId="urn:microsoft.com/office/officeart/2005/8/layout/target3"/>
    <dgm:cxn modelId="{0FB2E225-8FE3-4C7E-AC9A-C11C0D29ADC3}" type="presParOf" srcId="{333A1088-737F-45CB-B68E-254E46348037}" destId="{9358AC05-5D7D-4327-9F80-1AD486AEA664}" srcOrd="6" destOrd="0" presId="urn:microsoft.com/office/officeart/2005/8/layout/target3"/>
    <dgm:cxn modelId="{814152D4-143F-468F-8155-5B2A5251627B}" type="presParOf" srcId="{333A1088-737F-45CB-B68E-254E46348037}" destId="{313FC574-E1CD-4FB4-B054-0B805CE0447D}" srcOrd="7" destOrd="0" presId="urn:microsoft.com/office/officeart/2005/8/layout/target3"/>
    <dgm:cxn modelId="{04B6438C-E109-4A15-A066-EDD24449C97C}" type="presParOf" srcId="{333A1088-737F-45CB-B68E-254E46348037}" destId="{619D679B-A015-4ECF-8348-D1034C574F40}" srcOrd="8" destOrd="0" presId="urn:microsoft.com/office/officeart/2005/8/layout/target3"/>
    <dgm:cxn modelId="{A8578EF8-BC5D-4A39-9B65-F6B9B6163FA1}" type="presParOf" srcId="{333A1088-737F-45CB-B68E-254E46348037}" destId="{322283A8-4A27-4CDA-BAE3-F381106A9174}" srcOrd="9" destOrd="0" presId="urn:microsoft.com/office/officeart/2005/8/layout/target3"/>
    <dgm:cxn modelId="{6D9E7B60-27B8-4A56-95D9-BF3BDF37AD6C}" type="presParOf" srcId="{333A1088-737F-45CB-B68E-254E46348037}" destId="{FFC9F71D-1B4F-4AD9-A4A6-86ADEFC8AF5C}" srcOrd="10" destOrd="0" presId="urn:microsoft.com/office/officeart/2005/8/layout/target3"/>
    <dgm:cxn modelId="{CDC6149C-65FA-4A44-A364-53E850ACDE40}" type="presParOf" srcId="{333A1088-737F-45CB-B68E-254E46348037}" destId="{25B08C86-7E15-44DC-BE7F-FFB55DD49D12}" srcOrd="11" destOrd="0" presId="urn:microsoft.com/office/officeart/2005/8/layout/target3"/>
    <dgm:cxn modelId="{B2987B8B-EF0A-4EB5-AFA8-9BBFC8F8F21E}" type="presParOf" srcId="{333A1088-737F-45CB-B68E-254E46348037}" destId="{76644BE8-9D7C-4C09-B250-3D10AF48CBB7}" srcOrd="12" destOrd="0" presId="urn:microsoft.com/office/officeart/2005/8/layout/target3"/>
    <dgm:cxn modelId="{A2EFCDC3-3F4C-4A5E-AEA8-BC0B10B01407}" type="presParOf" srcId="{333A1088-737F-45CB-B68E-254E46348037}" destId="{EE85B701-7295-41C0-BA7A-34D3756A2AE6}" srcOrd="13" destOrd="0" presId="urn:microsoft.com/office/officeart/2005/8/layout/target3"/>
    <dgm:cxn modelId="{73F0DED2-EDDC-4F05-B236-6386F5F8E44A}" type="presParOf" srcId="{333A1088-737F-45CB-B68E-254E46348037}" destId="{8BEBB6EC-1DAA-4CAC-8A25-BC0FCBD5DBD5}" srcOrd="14" destOrd="0" presId="urn:microsoft.com/office/officeart/2005/8/layout/target3"/>
    <dgm:cxn modelId="{EC79801E-5514-491C-B846-52969D31AFF1}" type="presParOf" srcId="{333A1088-737F-45CB-B68E-254E46348037}" destId="{AED2198E-93D5-4001-81B4-73124B309672}" srcOrd="15" destOrd="0" presId="urn:microsoft.com/office/officeart/2005/8/layout/target3"/>
    <dgm:cxn modelId="{C7C27EDD-1AA7-4AD4-814D-DD36CA0BABA3}" type="presParOf" srcId="{333A1088-737F-45CB-B68E-254E46348037}" destId="{2BE915AB-18AA-4053-B92C-3BFC9ED204BB}" srcOrd="16" destOrd="0" presId="urn:microsoft.com/office/officeart/2005/8/layout/target3"/>
    <dgm:cxn modelId="{41A2AAE1-5A05-4AFC-9475-6EF898651D6D}" type="presParOf" srcId="{333A1088-737F-45CB-B68E-254E46348037}" destId="{6BB5E863-4638-4E1D-BFDE-399D028AC4ED}" srcOrd="17" destOrd="0" presId="urn:microsoft.com/office/officeart/2005/8/layout/target3"/>
    <dgm:cxn modelId="{5639CD96-9043-4639-9FD5-BC1FEE9A2CE5}" type="presParOf" srcId="{333A1088-737F-45CB-B68E-254E46348037}" destId="{5A5FFA88-C948-4069-8E93-59FA12366E83}" srcOrd="18" destOrd="0" presId="urn:microsoft.com/office/officeart/2005/8/layout/target3"/>
    <dgm:cxn modelId="{64F9E20B-5A33-48B8-84CD-D8C8390173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968008" y="0"/>
          <a:ext cx="5004555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968008" y="0"/>
        <a:ext cx="5004555" cy="633670"/>
      </dsp:txXfrm>
    </dsp:sp>
    <dsp:sp modelId="{A52A0455-90FF-4808-ABD0-F02540D31D5A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980220" y="748088"/>
          <a:ext cx="5004555" cy="24326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980220" y="748088"/>
        <a:ext cx="5004555" cy="492678"/>
      </dsp:txXfrm>
    </dsp:sp>
    <dsp:sp modelId="{313FC574-E1CD-4FB4-B054-0B805CE0447D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980220" y="1267340"/>
          <a:ext cx="5004555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VY_32_INOVACE_10_ČJ </a:t>
          </a:r>
          <a:endParaRPr lang="cs-CZ" sz="2000" kern="1200" dirty="0"/>
        </a:p>
      </dsp:txBody>
      <dsp:txXfrm>
        <a:off x="1980220" y="1267340"/>
        <a:ext cx="5004555" cy="633670"/>
      </dsp:txXfrm>
    </dsp:sp>
    <dsp:sp modelId="{FFC9F71D-1B4F-4AD9-A4A6-86ADEFC8AF5C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980220" y="1901011"/>
          <a:ext cx="5004555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skupin –</a:t>
          </a:r>
          <a:r>
            <a:rPr lang="cs-CZ" sz="2000" kern="1200" dirty="0" err="1" smtClean="0"/>
            <a:t>bě</a:t>
          </a:r>
          <a:r>
            <a:rPr lang="cs-CZ" sz="2000" kern="1200" dirty="0" smtClean="0"/>
            <a:t>-/-</a:t>
          </a:r>
          <a:r>
            <a:rPr lang="cs-CZ" sz="2000" kern="1200" dirty="0" err="1" smtClean="0"/>
            <a:t>bje</a:t>
          </a:r>
          <a:r>
            <a:rPr lang="cs-CZ" sz="2000" kern="1200" dirty="0" smtClean="0"/>
            <a:t>, -</a:t>
          </a:r>
          <a:r>
            <a:rPr lang="cs-CZ" sz="2000" kern="1200" dirty="0" err="1" smtClean="0"/>
            <a:t>vě</a:t>
          </a:r>
          <a:r>
            <a:rPr lang="cs-CZ" sz="2000" kern="1200" dirty="0" smtClean="0"/>
            <a:t>-/-</a:t>
          </a:r>
          <a:r>
            <a:rPr lang="cs-CZ" sz="2000" kern="1200" dirty="0" err="1" smtClean="0"/>
            <a:t>vje</a:t>
          </a:r>
          <a:r>
            <a:rPr lang="cs-CZ" sz="2000" kern="1200" dirty="0" smtClean="0"/>
            <a:t>-</a:t>
          </a:r>
          <a:endParaRPr lang="cs-CZ" sz="2000" kern="1200" dirty="0"/>
        </a:p>
      </dsp:txBody>
      <dsp:txXfrm>
        <a:off x="1980220" y="1901011"/>
        <a:ext cx="5004555" cy="633670"/>
      </dsp:txXfrm>
    </dsp:sp>
    <dsp:sp modelId="{EE85B701-7295-41C0-BA7A-34D3756A2AE6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980220" y="2534681"/>
          <a:ext cx="5004555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980220" y="2534681"/>
        <a:ext cx="5004555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Český jazyk 4. ročník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Psaní skupin –</a:t>
            </a:r>
            <a:r>
              <a:rPr lang="cs-CZ" dirty="0" err="1" smtClean="0"/>
              <a:t>bě</a:t>
            </a:r>
            <a:r>
              <a:rPr lang="cs-CZ" dirty="0" smtClean="0"/>
              <a:t>-/-</a:t>
            </a:r>
            <a:r>
              <a:rPr lang="cs-CZ" dirty="0" err="1" smtClean="0"/>
              <a:t>bje</a:t>
            </a:r>
            <a:r>
              <a:rPr lang="cs-CZ" dirty="0" smtClean="0"/>
              <a:t>-, -</a:t>
            </a:r>
            <a:r>
              <a:rPr lang="cs-CZ" dirty="0" err="1" smtClean="0"/>
              <a:t>vě</a:t>
            </a:r>
            <a:r>
              <a:rPr lang="cs-CZ" dirty="0" smtClean="0"/>
              <a:t>-/-</a:t>
            </a:r>
            <a:r>
              <a:rPr lang="cs-CZ" dirty="0" err="1" smtClean="0"/>
              <a:t>vje</a:t>
            </a:r>
            <a:r>
              <a:rPr lang="cs-CZ" dirty="0" smtClean="0"/>
              <a:t>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0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Slouží k vyvození pravidla pro správné psaní skupin –</a:t>
            </a:r>
            <a:r>
              <a:rPr lang="cs-CZ" dirty="0" err="1" smtClean="0"/>
              <a:t>bě</a:t>
            </a:r>
            <a:r>
              <a:rPr lang="cs-CZ" dirty="0" smtClean="0"/>
              <a:t>-/-</a:t>
            </a:r>
            <a:r>
              <a:rPr lang="cs-CZ" dirty="0" err="1" smtClean="0"/>
              <a:t>bje</a:t>
            </a:r>
            <a:r>
              <a:rPr lang="cs-CZ" dirty="0" smtClean="0"/>
              <a:t>- a –</a:t>
            </a:r>
            <a:r>
              <a:rPr lang="cs-CZ" dirty="0" err="1" smtClean="0"/>
              <a:t>vě</a:t>
            </a:r>
            <a:r>
              <a:rPr lang="cs-CZ" dirty="0" smtClean="0"/>
              <a:t>-/-</a:t>
            </a:r>
            <a:r>
              <a:rPr lang="cs-CZ" dirty="0" err="1" smtClean="0"/>
              <a:t>vje</a:t>
            </a:r>
            <a:r>
              <a:rPr lang="cs-CZ" dirty="0" smtClean="0"/>
              <a:t>- </a:t>
            </a:r>
          </a:p>
          <a:p>
            <a:r>
              <a:rPr lang="cs-CZ" dirty="0" smtClean="0"/>
              <a:t>Upozorňuje na psaní skupin v homonymech psaním –ě- po –p-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39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Text použitý v prezentaci je dílem autorky</a:t>
            </a:r>
          </a:p>
          <a:p>
            <a:r>
              <a:rPr lang="cs-CZ" dirty="0" smtClean="0"/>
              <a:t>V prezentaci byly použity obrázky z galerie Klipart Microsoft </a:t>
            </a:r>
            <a:r>
              <a:rPr lang="cs-CZ" dirty="0"/>
              <a:t>O</a:t>
            </a:r>
            <a:r>
              <a:rPr lang="cs-CZ" dirty="0" smtClean="0"/>
              <a:t>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78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/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5900" y="1845469"/>
            <a:ext cx="5715000" cy="124777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Diagram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86892940"/>
              </p:ext>
            </p:extLst>
          </p:nvPr>
        </p:nvGraphicFramePr>
        <p:xfrm>
          <a:off x="1331640" y="620688"/>
          <a:ext cx="6984776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869160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28017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4437112"/>
            <a:ext cx="7694240" cy="432048"/>
          </a:xfrm>
        </p:spPr>
        <p:txBody>
          <a:bodyPr/>
          <a:lstStyle/>
          <a:p>
            <a:r>
              <a:rPr lang="cs-CZ" sz="1600" dirty="0" smtClean="0"/>
              <a:t>Kterou hláskou začíná kořen slov, ve kterých je skupina –</a:t>
            </a:r>
            <a:r>
              <a:rPr lang="cs-CZ" sz="1600" dirty="0" err="1" smtClean="0"/>
              <a:t>bje</a:t>
            </a:r>
            <a:r>
              <a:rPr lang="cs-CZ" sz="1600" dirty="0" smtClean="0"/>
              <a:t>- a –</a:t>
            </a:r>
            <a:r>
              <a:rPr lang="cs-CZ" sz="1600" dirty="0" err="1" smtClean="0"/>
              <a:t>vje</a:t>
            </a:r>
            <a:r>
              <a:rPr lang="cs-CZ" sz="1600" dirty="0" smtClean="0"/>
              <a:t>-?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825272"/>
          </a:xfrm>
        </p:spPr>
        <p:txBody>
          <a:bodyPr/>
          <a:lstStyle/>
          <a:p>
            <a:r>
              <a:rPr lang="cs-CZ" dirty="0" smtClean="0"/>
              <a:t>Vyznačte kořen slov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8478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dojel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48478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objel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1477787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vědec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4847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svědomí</a:t>
            </a:r>
            <a:endParaRPr lang="cs-CZ" sz="3600" dirty="0"/>
          </a:p>
        </p:txBody>
      </p:sp>
      <p:sp>
        <p:nvSpPr>
          <p:cNvPr id="10" name="Tvar L 9"/>
          <p:cNvSpPr/>
          <p:nvPr/>
        </p:nvSpPr>
        <p:spPr>
          <a:xfrm>
            <a:off x="1690281" y="2010573"/>
            <a:ext cx="684076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>
            <a:off x="5796136" y="1916832"/>
            <a:ext cx="792088" cy="207286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4023480" y="1908094"/>
            <a:ext cx="76454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>
            <a:off x="2933818" y="1960476"/>
            <a:ext cx="684076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278092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oběh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2848" y="2780927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vjezd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10042" y="2765831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oběd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756525"/>
            <a:ext cx="1830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objezd</a:t>
            </a:r>
            <a:endParaRPr lang="cs-CZ" sz="3600" dirty="0"/>
          </a:p>
        </p:txBody>
      </p:sp>
      <p:sp>
        <p:nvSpPr>
          <p:cNvPr id="18" name="Tvar L 17"/>
          <p:cNvSpPr/>
          <p:nvPr/>
        </p:nvSpPr>
        <p:spPr>
          <a:xfrm>
            <a:off x="6084168" y="3211235"/>
            <a:ext cx="936104" cy="252360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>
            <a:off x="4067944" y="3247571"/>
            <a:ext cx="1080120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2831556" y="3319246"/>
            <a:ext cx="1020363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>
            <a:off x="1500643" y="3211235"/>
            <a:ext cx="87371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599861" y="5071895"/>
            <a:ext cx="5101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j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0281" y="5301208"/>
            <a:ext cx="1927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Začíná hláskou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E4P95PT7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88" y="5064031"/>
            <a:ext cx="896733" cy="121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08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BUDEME SI PAMATOVAT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Ve slovech, kde kořen slova začíná hláskou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 píšeme:</a:t>
            </a:r>
          </a:p>
          <a:p>
            <a:r>
              <a:rPr lang="cs-CZ" dirty="0" smtClean="0"/>
              <a:t> –</a:t>
            </a:r>
            <a:r>
              <a:rPr lang="cs-CZ" dirty="0" err="1" smtClean="0"/>
              <a:t>bje</a:t>
            </a:r>
            <a:r>
              <a:rPr lang="cs-CZ" dirty="0" smtClean="0"/>
              <a:t>- (o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l, 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m, 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zd, 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v atd.)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vje</a:t>
            </a:r>
            <a:r>
              <a:rPr lang="cs-CZ" dirty="0" smtClean="0"/>
              <a:t>- (</a:t>
            </a:r>
            <a:r>
              <a:rPr lang="cs-CZ" dirty="0" smtClean="0">
                <a:solidFill>
                  <a:srgbClr val="FF0000"/>
                </a:solidFill>
              </a:rPr>
              <a:t>vje</a:t>
            </a:r>
            <a:r>
              <a:rPr lang="cs-CZ" dirty="0" smtClean="0"/>
              <a:t>l, </a:t>
            </a:r>
            <a:r>
              <a:rPr lang="cs-CZ" dirty="0" smtClean="0">
                <a:solidFill>
                  <a:srgbClr val="FF0000"/>
                </a:solidFill>
              </a:rPr>
              <a:t>vje</a:t>
            </a:r>
            <a:r>
              <a:rPr lang="cs-CZ" dirty="0" smtClean="0"/>
              <a:t>zd, </a:t>
            </a:r>
            <a:r>
              <a:rPr lang="cs-CZ" dirty="0" smtClean="0">
                <a:solidFill>
                  <a:srgbClr val="FF0000"/>
                </a:solidFill>
              </a:rPr>
              <a:t>vje</a:t>
            </a:r>
            <a:r>
              <a:rPr lang="cs-CZ" dirty="0" smtClean="0"/>
              <a:t>m </a:t>
            </a:r>
            <a:r>
              <a:rPr lang="cs-CZ" smtClean="0"/>
              <a:t>atd.)</a:t>
            </a:r>
            <a:endParaRPr lang="cs-CZ" dirty="0" smtClean="0"/>
          </a:p>
          <a:p>
            <a:r>
              <a:rPr lang="cs-CZ" dirty="0" smtClean="0"/>
              <a:t>V ostatních případech píšeme –</a:t>
            </a:r>
            <a:r>
              <a:rPr lang="cs-CZ" dirty="0" err="1" smtClean="0"/>
              <a:t>bě</a:t>
            </a:r>
            <a:r>
              <a:rPr lang="cs-CZ" dirty="0" smtClean="0"/>
              <a:t>-, -</a:t>
            </a:r>
            <a:r>
              <a:rPr lang="cs-CZ" dirty="0" err="1" smtClean="0"/>
              <a:t>vě</a:t>
            </a:r>
            <a:r>
              <a:rPr lang="cs-CZ" dirty="0" smtClean="0"/>
              <a:t>-</a:t>
            </a:r>
          </a:p>
          <a:p>
            <a:endParaRPr lang="cs-CZ" dirty="0"/>
          </a:p>
        </p:txBody>
      </p:sp>
      <p:pic>
        <p:nvPicPr>
          <p:cNvPr id="2050" name="Picture 2" descr="C:\Users\hfukalova\AppData\Local\Microsoft\Windows\Temporary Internet Files\Content.IE5\1ZRTETNF\MC9004324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113" y="3224533"/>
            <a:ext cx="1280790" cy="93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04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dirty="0" smtClean="0"/>
              <a:t>Jak je to správně?</a:t>
            </a:r>
            <a:br>
              <a:rPr lang="cs-CZ" sz="1800" dirty="0" smtClean="0"/>
            </a:br>
            <a:r>
              <a:rPr lang="cs-CZ" sz="1800" dirty="0" smtClean="0"/>
              <a:t>V</a:t>
            </a:r>
            <a:r>
              <a:rPr lang="cs-CZ" sz="1800" dirty="0" smtClean="0">
                <a:solidFill>
                  <a:srgbClr val="FF0000"/>
                </a:solidFill>
              </a:rPr>
              <a:t>je</a:t>
            </a:r>
            <a:r>
              <a:rPr lang="cs-CZ" sz="1800" dirty="0" smtClean="0"/>
              <a:t>zd </a:t>
            </a:r>
            <a:r>
              <a:rPr lang="cs-CZ" sz="1800" dirty="0"/>
              <a:t>do dvora, kruhový </a:t>
            </a:r>
            <a:r>
              <a:rPr lang="cs-CZ" sz="1800" dirty="0" smtClean="0"/>
              <a:t>ob</a:t>
            </a:r>
            <a:r>
              <a:rPr lang="cs-CZ" sz="1800" dirty="0" smtClean="0">
                <a:solidFill>
                  <a:srgbClr val="FF0000"/>
                </a:solidFill>
              </a:rPr>
              <a:t>je</a:t>
            </a:r>
            <a:r>
              <a:rPr lang="cs-CZ" sz="1800" dirty="0" smtClean="0"/>
              <a:t>zd</a:t>
            </a:r>
            <a:r>
              <a:rPr lang="cs-CZ" sz="1800" dirty="0"/>
              <a:t>, </a:t>
            </a:r>
            <a:r>
              <a:rPr lang="cs-CZ" sz="1800" dirty="0" smtClean="0"/>
              <a:t>hv</a:t>
            </a:r>
            <a:r>
              <a:rPr lang="cs-CZ" sz="1800" dirty="0" smtClean="0">
                <a:solidFill>
                  <a:srgbClr val="FF0000"/>
                </a:solidFill>
              </a:rPr>
              <a:t>ě</a:t>
            </a:r>
            <a:r>
              <a:rPr lang="cs-CZ" sz="1800" dirty="0" smtClean="0"/>
              <a:t>zda </a:t>
            </a:r>
            <a:r>
              <a:rPr lang="cs-CZ" sz="1800" dirty="0"/>
              <a:t>na obloze, chutný </a:t>
            </a:r>
            <a:r>
              <a:rPr lang="cs-CZ" sz="1800" dirty="0" smtClean="0"/>
              <a:t>ob</a:t>
            </a:r>
            <a:r>
              <a:rPr lang="cs-CZ" sz="1800" dirty="0" smtClean="0">
                <a:solidFill>
                  <a:srgbClr val="FF0000"/>
                </a:solidFill>
              </a:rPr>
              <a:t>ě</a:t>
            </a:r>
            <a:r>
              <a:rPr lang="cs-CZ" sz="1800" dirty="0" smtClean="0"/>
              <a:t>d</a:t>
            </a:r>
            <a:r>
              <a:rPr lang="cs-CZ" sz="1800" dirty="0"/>
              <a:t>, krevní </a:t>
            </a:r>
            <a:r>
              <a:rPr lang="cs-CZ" sz="1800" dirty="0" smtClean="0"/>
              <a:t>ob</a:t>
            </a:r>
            <a:r>
              <a:rPr lang="cs-CZ" sz="1800" dirty="0" smtClean="0">
                <a:solidFill>
                  <a:srgbClr val="FF0000"/>
                </a:solidFill>
              </a:rPr>
              <a:t>ě</a:t>
            </a:r>
            <a:r>
              <a:rPr lang="cs-CZ" sz="1800" dirty="0" smtClean="0"/>
              <a:t>h</a:t>
            </a:r>
            <a:r>
              <a:rPr lang="cs-CZ" sz="1800" dirty="0"/>
              <a:t>, </a:t>
            </a:r>
            <a:r>
              <a:rPr lang="cs-CZ" sz="1800" dirty="0" smtClean="0"/>
              <a:t>v</a:t>
            </a:r>
            <a:r>
              <a:rPr lang="cs-CZ" sz="1800" dirty="0" smtClean="0">
                <a:solidFill>
                  <a:srgbClr val="FF0000"/>
                </a:solidFill>
              </a:rPr>
              <a:t>ě</a:t>
            </a:r>
            <a:r>
              <a:rPr lang="cs-CZ" sz="1800" dirty="0" smtClean="0"/>
              <a:t>decký ob</a:t>
            </a:r>
            <a:r>
              <a:rPr lang="cs-CZ" sz="1800" dirty="0" smtClean="0">
                <a:solidFill>
                  <a:srgbClr val="FF0000"/>
                </a:solidFill>
              </a:rPr>
              <a:t>je</a:t>
            </a:r>
            <a:r>
              <a:rPr lang="cs-CZ" sz="1800" dirty="0" smtClean="0"/>
              <a:t>v</a:t>
            </a:r>
            <a:r>
              <a:rPr lang="cs-CZ" sz="1800" dirty="0"/>
              <a:t>, </a:t>
            </a:r>
            <a:r>
              <a:rPr lang="cs-CZ" sz="1800" dirty="0" smtClean="0"/>
              <a:t>b</a:t>
            </a:r>
            <a:r>
              <a:rPr lang="cs-CZ" sz="1800" dirty="0" smtClean="0">
                <a:solidFill>
                  <a:srgbClr val="FF0000"/>
                </a:solidFill>
              </a:rPr>
              <a:t>ě</a:t>
            </a:r>
            <a:r>
              <a:rPr lang="cs-CZ" sz="1800" dirty="0" smtClean="0"/>
              <a:t>h </a:t>
            </a:r>
            <a:r>
              <a:rPr lang="cs-CZ" sz="1800" dirty="0"/>
              <a:t>na dlouhou trať, zrakový </a:t>
            </a:r>
            <a:r>
              <a:rPr lang="cs-CZ" sz="1800" dirty="0" smtClean="0"/>
              <a:t>v</a:t>
            </a:r>
            <a:r>
              <a:rPr lang="cs-CZ" sz="1800" dirty="0" smtClean="0">
                <a:solidFill>
                  <a:srgbClr val="FF0000"/>
                </a:solidFill>
              </a:rPr>
              <a:t>je</a:t>
            </a:r>
            <a:r>
              <a:rPr lang="cs-CZ" sz="1800" dirty="0" smtClean="0"/>
              <a:t>m</a:t>
            </a:r>
            <a:r>
              <a:rPr lang="cs-CZ" sz="1800" dirty="0"/>
              <a:t>, jednotka </a:t>
            </a:r>
            <a:r>
              <a:rPr lang="cs-CZ" sz="1800" dirty="0" smtClean="0"/>
              <a:t>ob</a:t>
            </a:r>
            <a:r>
              <a:rPr lang="cs-CZ" sz="1800" dirty="0" smtClean="0">
                <a:solidFill>
                  <a:srgbClr val="FF0000"/>
                </a:solidFill>
              </a:rPr>
              <a:t>je</a:t>
            </a:r>
            <a:r>
              <a:rPr lang="cs-CZ" sz="1800" dirty="0" smtClean="0"/>
              <a:t>mu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Doplň správně –je-/ -ě-</a:t>
            </a:r>
          </a:p>
          <a:p>
            <a:pPr algn="just"/>
            <a:r>
              <a:rPr lang="cs-CZ" sz="2800" dirty="0" smtClean="0"/>
              <a:t>V….</a:t>
            </a:r>
            <a:r>
              <a:rPr lang="cs-CZ" sz="2800" dirty="0" err="1" smtClean="0"/>
              <a:t>zd</a:t>
            </a:r>
            <a:r>
              <a:rPr lang="cs-CZ" sz="2800" dirty="0" smtClean="0"/>
              <a:t> do dvora, kruhový ob….</a:t>
            </a:r>
            <a:r>
              <a:rPr lang="cs-CZ" sz="2800" dirty="0" err="1" smtClean="0"/>
              <a:t>zd</a:t>
            </a:r>
            <a:r>
              <a:rPr lang="cs-CZ" sz="2800" dirty="0" smtClean="0"/>
              <a:t>, </a:t>
            </a:r>
            <a:r>
              <a:rPr lang="cs-CZ" sz="2800" dirty="0" err="1" smtClean="0"/>
              <a:t>hv</a:t>
            </a:r>
            <a:r>
              <a:rPr lang="cs-CZ" sz="2800" dirty="0" smtClean="0"/>
              <a:t>….zda na obloze, chutný ob….d, krevní ob….h, v….</a:t>
            </a:r>
            <a:r>
              <a:rPr lang="cs-CZ" sz="2800" dirty="0" err="1" smtClean="0"/>
              <a:t>decký</a:t>
            </a:r>
            <a:r>
              <a:rPr lang="cs-CZ" sz="2800" dirty="0" smtClean="0"/>
              <a:t> ob….v, b….h na dlouhou trať, zrakový v….m, jednotka ob….mu</a:t>
            </a:r>
          </a:p>
          <a:p>
            <a:pPr algn="just"/>
            <a:r>
              <a:rPr lang="cs-CZ" sz="2800" dirty="0" smtClean="0"/>
              <a:t>Slovní spojení použij ve větách.</a:t>
            </a:r>
          </a:p>
        </p:txBody>
      </p:sp>
    </p:spTree>
    <p:extLst>
      <p:ext uri="{BB962C8B-B14F-4D97-AF65-F5344CB8AC3E}">
        <p14:creationId xmlns:p14="http://schemas.microsoft.com/office/powerpoint/2010/main" val="160759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9833" y="4797152"/>
            <a:ext cx="6512511" cy="1143000"/>
          </a:xfrm>
        </p:spPr>
        <p:txBody>
          <a:bodyPr/>
          <a:lstStyle/>
          <a:p>
            <a:pPr algn="l"/>
            <a:r>
              <a:rPr lang="cs-CZ" sz="4000" dirty="0" smtClean="0"/>
              <a:t>Budeme  si pamatovat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objeti x oběti</a:t>
            </a:r>
          </a:p>
          <a:p>
            <a:r>
              <a:rPr lang="cs-CZ" dirty="0" smtClean="0"/>
              <a:t>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ti něco na kole, autem od slova jet</a:t>
            </a:r>
          </a:p>
          <a:p>
            <a:r>
              <a:rPr lang="cs-CZ" dirty="0" smtClean="0"/>
              <a:t>Matčino o</a:t>
            </a:r>
            <a:r>
              <a:rPr lang="cs-CZ" dirty="0" smtClean="0">
                <a:solidFill>
                  <a:srgbClr val="FF0000"/>
                </a:solidFill>
              </a:rPr>
              <a:t>bje</a:t>
            </a:r>
            <a:r>
              <a:rPr lang="cs-CZ" dirty="0" smtClean="0"/>
              <a:t>tí – maminka mě objala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Přinést oběti, oběti války – něco obětovat </a:t>
            </a:r>
            <a:endParaRPr lang="cs-CZ" dirty="0"/>
          </a:p>
        </p:txBody>
      </p:sp>
      <p:pic>
        <p:nvPicPr>
          <p:cNvPr id="3074" name="Picture 2" descr="C:\Users\hfukalova\AppData\Local\Microsoft\Windows\Temporary Internet Files\Content.IE5\MV2W216J\MC900212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8720"/>
            <a:ext cx="729693" cy="77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var L 3"/>
          <p:cNvSpPr/>
          <p:nvPr/>
        </p:nvSpPr>
        <p:spPr>
          <a:xfrm>
            <a:off x="5508104" y="1916832"/>
            <a:ext cx="360040" cy="72008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hfukalova\AppData\Local\Microsoft\Windows\Temporary Internet Files\Content.IE5\D73K9JGR\MP9004013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29028"/>
            <a:ext cx="1194340" cy="7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var L 4"/>
          <p:cNvSpPr/>
          <p:nvPr/>
        </p:nvSpPr>
        <p:spPr>
          <a:xfrm>
            <a:off x="2411760" y="3284984"/>
            <a:ext cx="576064" cy="45719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5580112" y="3271344"/>
            <a:ext cx="576064" cy="45719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>
            <a:off x="3203848" y="3268644"/>
            <a:ext cx="576064" cy="45719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hfukalova\AppData\Local\Microsoft\Windows\Temporary Internet Files\Content.IE5\CR6GNU6M\MP9003992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491" y="2985821"/>
            <a:ext cx="968884" cy="14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03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4372168"/>
            <a:ext cx="7406208" cy="11430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Po -p- píšeme vždy –ě-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POZOR!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PĚ</a:t>
            </a:r>
            <a:r>
              <a:rPr lang="cs-CZ" sz="4400" dirty="0" smtClean="0"/>
              <a:t>T, Z</a:t>
            </a:r>
            <a:r>
              <a:rPr lang="cs-CZ" sz="4400" dirty="0" smtClean="0">
                <a:solidFill>
                  <a:srgbClr val="FF0000"/>
                </a:solidFill>
              </a:rPr>
              <a:t>PĚ</a:t>
            </a:r>
            <a:r>
              <a:rPr lang="cs-CZ" sz="4400" dirty="0" smtClean="0"/>
              <a:t>V, PO</a:t>
            </a:r>
            <a:r>
              <a:rPr lang="cs-CZ" sz="4400" dirty="0" smtClean="0">
                <a:solidFill>
                  <a:srgbClr val="FF0000"/>
                </a:solidFill>
              </a:rPr>
              <a:t>PĚ</a:t>
            </a:r>
            <a:r>
              <a:rPr lang="cs-CZ" sz="4400" dirty="0" smtClean="0"/>
              <a:t>VEK, Z</a:t>
            </a:r>
            <a:r>
              <a:rPr lang="cs-CZ" sz="4400" dirty="0" smtClean="0">
                <a:solidFill>
                  <a:srgbClr val="FF0000"/>
                </a:solidFill>
              </a:rPr>
              <a:t>PĚ</a:t>
            </a:r>
            <a:r>
              <a:rPr lang="cs-CZ" sz="4400" dirty="0" smtClean="0"/>
              <a:t>VÁK, Z</a:t>
            </a:r>
            <a:r>
              <a:rPr lang="cs-CZ" sz="4400" dirty="0" smtClean="0">
                <a:solidFill>
                  <a:srgbClr val="FF0000"/>
                </a:solidFill>
              </a:rPr>
              <a:t>PĚ</a:t>
            </a:r>
            <a:r>
              <a:rPr lang="cs-CZ" sz="4400" dirty="0" smtClean="0"/>
              <a:t>T ……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9840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</TotalTime>
  <Words>302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Psaní skupin –bě-/-bje-, -vě-/-vje-</vt:lpstr>
      <vt:lpstr>ANOTACE</vt:lpstr>
      <vt:lpstr>CITACE</vt:lpstr>
      <vt:lpstr> </vt:lpstr>
      <vt:lpstr>Kterou hláskou začíná kořen slov, ve kterých je skupina –bje- a –vje-?</vt:lpstr>
      <vt:lpstr>BUDEME SI PAMATOVAT</vt:lpstr>
      <vt:lpstr>Jak je to správně? Vjezd do dvora, kruhový objezd, hvězda na obloze, chutný oběd, krevní oběh, vědecký objev, běh na dlouhou trať, zrakový vjem, jednotka objemu </vt:lpstr>
      <vt:lpstr>Budeme  si pamatovat</vt:lpstr>
      <vt:lpstr>Po -p- píšeme vždy –ě-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skupin –bě-/-bje-, -vě-/-vje-</dc:title>
  <dc:creator>Fukalová Hana</dc:creator>
  <cp:lastModifiedBy>Fukalová Hana</cp:lastModifiedBy>
  <cp:revision>7</cp:revision>
  <dcterms:created xsi:type="dcterms:W3CDTF">2013-11-17T16:10:52Z</dcterms:created>
  <dcterms:modified xsi:type="dcterms:W3CDTF">2013-11-17T17:18:38Z</dcterms:modified>
</cp:coreProperties>
</file>