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5"/>
  </p:notesMasterIdLst>
  <p:sldIdLst>
    <p:sldId id="256" r:id="rId2"/>
    <p:sldId id="262" r:id="rId3"/>
    <p:sldId id="297" r:id="rId4"/>
    <p:sldId id="264" r:id="rId5"/>
    <p:sldId id="308" r:id="rId6"/>
    <p:sldId id="319" r:id="rId7"/>
    <p:sldId id="324" r:id="rId8"/>
    <p:sldId id="325" r:id="rId9"/>
    <p:sldId id="320" r:id="rId10"/>
    <p:sldId id="326" r:id="rId11"/>
    <p:sldId id="327" r:id="rId12"/>
    <p:sldId id="322" r:id="rId13"/>
    <p:sldId id="311" r:id="rId14"/>
    <p:sldId id="321" r:id="rId15"/>
    <p:sldId id="281" r:id="rId16"/>
    <p:sldId id="287" r:id="rId17"/>
    <p:sldId id="286" r:id="rId18"/>
    <p:sldId id="288" r:id="rId19"/>
    <p:sldId id="289" r:id="rId20"/>
    <p:sldId id="292" r:id="rId21"/>
    <p:sldId id="291" r:id="rId22"/>
    <p:sldId id="260" r:id="rId23"/>
    <p:sldId id="328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139" autoAdjust="0"/>
  </p:normalViewPr>
  <p:slideViewPr>
    <p:cSldViewPr>
      <p:cViewPr>
        <p:scale>
          <a:sx n="75" d="100"/>
          <a:sy n="75" d="100"/>
        </p:scale>
        <p:origin x="-366" y="12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Elektrický proud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VY_32_INOVACE_Kondenzátor a cívka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BBA9F0-D735-4B89-A4BF-1FB43CB7E01F}" type="datetimeFigureOut">
              <a:rPr lang="cs-CZ"/>
              <a:pPr>
                <a:defRPr/>
              </a:pPr>
              <a:t>17.11.2013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4BB757D-EE07-4253-93DA-F228814427F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E8D8DE-0BEC-46FC-8F40-669204F5A26A}" type="datetime1">
              <a:rPr lang="cs-CZ"/>
              <a:pPr>
                <a:defRPr/>
              </a:pPr>
              <a:t>17.11.2013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CD127-8B85-4B2E-8848-F1E8136F760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9DD240-C89B-4DDF-91F6-B610A67CF7E5}" type="datetime1">
              <a:rPr lang="cs-CZ"/>
              <a:pPr>
                <a:defRPr/>
              </a:pPr>
              <a:t>17.11.2013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B4DAD6-3ADA-411F-A89B-9332DA13CE0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F28D9-2A9D-4FCB-9C6B-E61134BD56E7}" type="datetime1">
              <a:rPr lang="cs-CZ"/>
              <a:pPr>
                <a:defRPr/>
              </a:pPr>
              <a:t>17.11.2013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4C2954-10BB-4E84-B882-7B58EF4A98E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B6C3E3-7B02-4BEB-AC19-D5AFE1FDC80D}" type="datetime1">
              <a:rPr lang="cs-CZ"/>
              <a:pPr>
                <a:defRPr/>
              </a:pPr>
              <a:t>17.11.2013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7A9E23-237D-4DA2-849E-5F2C5011CD2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9CE2CD-0C00-4F1A-9D1E-B9127A9C7475}" type="datetime1">
              <a:rPr lang="cs-CZ"/>
              <a:pPr>
                <a:defRPr/>
              </a:pPr>
              <a:t>17.11.2013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DB060-7536-455C-B901-0C715923BFC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31953-14EC-4241-A19E-497013F7AC8F}" type="datetime1">
              <a:rPr lang="cs-CZ"/>
              <a:pPr>
                <a:defRPr/>
              </a:pPr>
              <a:t>17.11.2013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986736-196D-43D9-B509-FCB82CA000E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AC6380-A7EF-4717-B7ED-BD62D4E5E135}" type="datetime1">
              <a:rPr lang="cs-CZ"/>
              <a:pPr>
                <a:defRPr/>
              </a:pPr>
              <a:t>17.11.2013</a:t>
            </a:fld>
            <a:endParaRPr lang="cs-CZ" dirty="0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D8EB04-32B0-4A32-BD6B-0B05A2750F1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30987-CEDC-4AE1-8102-234F985186ED}" type="datetime1">
              <a:rPr lang="cs-CZ"/>
              <a:pPr>
                <a:defRPr/>
              </a:pPr>
              <a:t>17.11.2013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B24C9-5C92-433D-826D-6CA9D065613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62E030-2044-48A3-8997-048DA710CB76}" type="datetime1">
              <a:rPr lang="cs-CZ"/>
              <a:pPr>
                <a:defRPr/>
              </a:pPr>
              <a:t>17.11.2013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E8962-F7E6-49E6-95EF-AD6D3D698D5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0D8D51-DFF7-4F18-B6E0-1F2A81B7650B}" type="datetime1">
              <a:rPr lang="cs-CZ"/>
              <a:pPr>
                <a:defRPr/>
              </a:pPr>
              <a:t>17.11.2013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B230D-8262-46CC-863E-64F2C2FA361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E74D52-F1FD-4F8A-A315-82222F4C456C}" type="datetime1">
              <a:rPr lang="cs-CZ"/>
              <a:pPr>
                <a:defRPr/>
              </a:pPr>
              <a:t>17.11.2013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FD4906-CAFF-45E0-BF09-C660ADB4999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412796-56F9-4C9A-8385-5C627E07855F}" type="datetime1">
              <a:rPr lang="cs-CZ"/>
              <a:pPr>
                <a:defRPr/>
              </a:pPr>
              <a:t>17.11.2013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285E8D-E997-4944-A981-D3A5E2BAEE0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9" r:id="rId4"/>
    <p:sldLayoutId id="2147483778" r:id="rId5"/>
    <p:sldLayoutId id="2147483777" r:id="rId6"/>
    <p:sldLayoutId id="2147483783" r:id="rId7"/>
    <p:sldLayoutId id="2147483784" r:id="rId8"/>
    <p:sldLayoutId id="2147483785" r:id="rId9"/>
    <p:sldLayoutId id="2147483776" r:id="rId10"/>
    <p:sldLayoutId id="2147483786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ww.youtube.com/watch?v=X5bzjs3ByBU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1MwqA5YDuT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png"/><Relationship Id="rId7" Type="http://schemas.openxmlformats.org/officeDocument/2006/relationships/image" Target="../media/image20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lago-cz.cz/product/deskovy-kondenzator-d/" TargetMode="External"/><Relationship Id="rId2" Type="http://schemas.openxmlformats.org/officeDocument/2006/relationships/hyperlink" Target="http://filip2ms.wordpress.com/elektrotechnika/kondenzator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ajty.info/2011/12/minielektrikar-3-kondenzatory.html" TargetMode="External"/><Relationship Id="rId5" Type="http://schemas.openxmlformats.org/officeDocument/2006/relationships/hyperlink" Target="http://ssjh.sk/dexorix/zae-32.html" TargetMode="External"/><Relationship Id="rId4" Type="http://schemas.openxmlformats.org/officeDocument/2006/relationships/hyperlink" Target="http://www.helago-cz.cz/product/deskovy-kondenzator-s/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okhelp.cz/elektrotechnicke-znacky/civka-s-zeleznym-jadrem-tlumivka.php" TargetMode="External"/><Relationship Id="rId3" Type="http://schemas.openxmlformats.org/officeDocument/2006/relationships/hyperlink" Target="http://diskuse.elektrika.cz/index.php/topic,7596.0.html" TargetMode="External"/><Relationship Id="rId7" Type="http://schemas.openxmlformats.org/officeDocument/2006/relationships/hyperlink" Target="http://fyzika.okhelp.cz/elektrotechnicke-znacky/civka-vinuti.php" TargetMode="External"/><Relationship Id="rId12" Type="http://schemas.openxmlformats.org/officeDocument/2006/relationships/hyperlink" Target="http://www.office.microsoft.com/" TargetMode="External"/><Relationship Id="rId2" Type="http://schemas.openxmlformats.org/officeDocument/2006/relationships/hyperlink" Target="http://fyzmatik.pise.cz/41-vyrob-si-domaci-kondenzator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pkelectrosales.com/ctr_intro.htm" TargetMode="External"/><Relationship Id="rId11" Type="http://schemas.openxmlformats.org/officeDocument/2006/relationships/hyperlink" Target="http://www.ame.cz/HR184360-E-W-civka-15mH-AT4043-60-30002031-30032668-_d164677_10699.aspx" TargetMode="External"/><Relationship Id="rId5" Type="http://schemas.openxmlformats.org/officeDocument/2006/relationships/hyperlink" Target="http://elektronika.host22.com/test/articles.php?article_id=4" TargetMode="External"/><Relationship Id="rId10" Type="http://schemas.openxmlformats.org/officeDocument/2006/relationships/hyperlink" Target="http://cs.wikibooks.org/wiki/Soubor:Electronic_component_inductors.jpg" TargetMode="External"/><Relationship Id="rId4" Type="http://schemas.openxmlformats.org/officeDocument/2006/relationships/hyperlink" Target="http://lucy.troja.mff.cuni.cz/~tichy/elektross/el_pole/elstat.html" TargetMode="External"/><Relationship Id="rId9" Type="http://schemas.openxmlformats.org/officeDocument/2006/relationships/hyperlink" Target="http://ziby.euweb.cz/elektronika/teorie/ucebice-elektro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674938"/>
            <a:ext cx="8353425" cy="3633787"/>
          </a:xfrm>
        </p:spPr>
        <p:txBody>
          <a:bodyPr rtlCol="0">
            <a:normAutofit fontScale="92500"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Prezentace je určena pro výklad vlastností kondenzátorů a cívek v 9. ročníku ZŠ. 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Prezentace se skládá ze tří částí: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4 </a:t>
            </a:r>
            <a:r>
              <a:rPr lang="cs-CZ" dirty="0"/>
              <a:t>– </a:t>
            </a:r>
            <a:r>
              <a:rPr lang="cs-CZ" dirty="0" smtClean="0"/>
              <a:t>14): deskový kondenzátor, kapacita kondenzátoru, jednotky kapacity, druhy kondenzátorů, chování kondenzátorů v obvodu stejnosměrného a střídavého proudu, možnosti použití </a:t>
            </a:r>
            <a:r>
              <a:rPr lang="cs-CZ" dirty="0"/>
              <a:t>kondenzátorů. </a:t>
            </a:r>
            <a:r>
              <a:rPr lang="cs-CZ" dirty="0" smtClean="0"/>
              <a:t>Cívky, </a:t>
            </a:r>
            <a:r>
              <a:rPr lang="cs-CZ" dirty="0"/>
              <a:t>chování </a:t>
            </a:r>
            <a:r>
              <a:rPr lang="cs-CZ" dirty="0" smtClean="0"/>
              <a:t>cívek v </a:t>
            </a:r>
            <a:r>
              <a:rPr lang="cs-CZ" dirty="0"/>
              <a:t>obvodu stejnosměrného a střídavého proudu, možnosti použití </a:t>
            </a:r>
            <a:r>
              <a:rPr lang="cs-CZ" dirty="0" smtClean="0"/>
              <a:t>cívek.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Shrnutí probrané látky a závěrečný test (snímky 15 – 21).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Časová </a:t>
            </a:r>
            <a:r>
              <a:rPr lang="cs-CZ" dirty="0"/>
              <a:t>náročnost </a:t>
            </a:r>
            <a:r>
              <a:rPr lang="cs-CZ" dirty="0" smtClean="0"/>
              <a:t>40 </a:t>
            </a:r>
            <a:r>
              <a:rPr lang="cs-CZ" dirty="0"/>
              <a:t>min.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sp>
        <p:nvSpPr>
          <p:cNvPr id="1536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ED05EB4-01DA-4176-B1C0-D934B2D561A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536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1"/>
          <p:cNvSpPr>
            <a:spLocks noGrp="1"/>
          </p:cNvSpPr>
          <p:nvPr>
            <p:ph idx="1"/>
          </p:nvPr>
        </p:nvSpPr>
        <p:spPr>
          <a:xfrm>
            <a:off x="395288" y="2674938"/>
            <a:ext cx="8353425" cy="3633787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mtClean="0"/>
              <a:t>Popis práce s prezentací: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Mezi jednotlivými snímky se přechází standardním způsobem.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Snímek č. 10 obsahuje hypertextové odkazy na videa demonstrující nabíjení a vybíjení kondenzátoru.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Snímky č. 17 – 21 obsahují testové otázky s nabídnutými možnostmi odpovědí. Žáci po kliknutí na odpověď na interaktivní tabuli, nebo myší přímo v prezentaci ihned zjistí, zda odpověděli správně (zobrazí se ikona správné nebo nesprávné odpovědi, která po chvíli opět zmizí).</a:t>
            </a:r>
          </a:p>
        </p:txBody>
      </p:sp>
      <p:sp>
        <p:nvSpPr>
          <p:cNvPr id="1638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7A03D83-CEE7-49D9-B237-5EE13DE2E1C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sp>
        <p:nvSpPr>
          <p:cNvPr id="1638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ctrTitle"/>
          </p:nvPr>
        </p:nvSpPr>
        <p:spPr>
          <a:xfrm>
            <a:off x="685800" y="2006600"/>
            <a:ext cx="7772400" cy="1779588"/>
          </a:xfrm>
        </p:spPr>
        <p:txBody>
          <a:bodyPr/>
          <a:lstStyle/>
          <a:p>
            <a:r>
              <a:rPr lang="cs-CZ" sz="6000" smtClean="0"/>
              <a:t>Kondenzátor a cívka</a:t>
            </a:r>
          </a:p>
        </p:txBody>
      </p:sp>
      <p:sp>
        <p:nvSpPr>
          <p:cNvPr id="1741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FF51F7F-A955-4E7A-BBDC-3EAD1828F30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3998913" y="4594225"/>
            <a:ext cx="2668587" cy="2147888"/>
            <a:chOff x="3999037" y="4593632"/>
            <a:chExt cx="2667995" cy="2147736"/>
          </a:xfrm>
        </p:grpSpPr>
        <p:pic>
          <p:nvPicPr>
            <p:cNvPr id="18443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999037" y="4593632"/>
              <a:ext cx="2667995" cy="21477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4" name="TextovéPole 13"/>
            <p:cNvSpPr txBox="1">
              <a:spLocks noChangeArrowheads="1"/>
            </p:cNvSpPr>
            <p:nvPr/>
          </p:nvSpPr>
          <p:spPr bwMode="auto">
            <a:xfrm>
              <a:off x="5580112" y="6156012"/>
              <a:ext cx="79208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2</a:t>
              </a:r>
            </a:p>
          </p:txBody>
        </p:sp>
      </p:grpSp>
      <p:sp>
        <p:nvSpPr>
          <p:cNvPr id="1843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260F43A-E81A-4CFF-AF1D-DBB18287C82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1843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Deskový kondenzátor</a:t>
            </a:r>
          </a:p>
        </p:txBody>
      </p: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179388" y="4887913"/>
            <a:ext cx="3819525" cy="1714500"/>
            <a:chOff x="179512" y="4888510"/>
            <a:chExt cx="3819525" cy="1714500"/>
          </a:xfrm>
        </p:grpSpPr>
        <p:pic>
          <p:nvPicPr>
            <p:cNvPr id="18441" name="Picture 8" descr="clip_image002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79512" y="4888510"/>
              <a:ext cx="3819525" cy="17145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2" name="TextovéPole 9"/>
            <p:cNvSpPr txBox="1">
              <a:spLocks noChangeArrowheads="1"/>
            </p:cNvSpPr>
            <p:nvPr/>
          </p:nvSpPr>
          <p:spPr bwMode="auto">
            <a:xfrm>
              <a:off x="2915816" y="6032244"/>
              <a:ext cx="79208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</a:t>
              </a:r>
            </a:p>
          </p:txBody>
        </p:sp>
      </p:grp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6227763" y="4506913"/>
            <a:ext cx="2808287" cy="2235200"/>
            <a:chOff x="6228184" y="4507526"/>
            <a:chExt cx="2808312" cy="2233841"/>
          </a:xfrm>
        </p:grpSpPr>
        <p:pic>
          <p:nvPicPr>
            <p:cNvPr id="18439" name="Picture 4" descr="http://www.helago-cz.cz/public/content-images/cz/product/20190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228184" y="4507526"/>
              <a:ext cx="2772308" cy="22338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440" name="TextovéPole 15"/>
            <p:cNvSpPr txBox="1">
              <a:spLocks noChangeArrowheads="1"/>
            </p:cNvSpPr>
            <p:nvPr/>
          </p:nvSpPr>
          <p:spPr bwMode="auto">
            <a:xfrm>
              <a:off x="8244408" y="5661248"/>
              <a:ext cx="79208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3</a:t>
              </a:r>
            </a:p>
          </p:txBody>
        </p:sp>
      </p:grp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856662" cy="4067175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Soustava dvou vodivých desek (elektrod) navzájem od sebe izolovaných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</a:t>
            </a:r>
            <a:r>
              <a:rPr lang="cs-CZ" sz="28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oddělených dielektrikem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)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Má větší kapacitu, než osamocené vodiče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</a:t>
            </a:r>
            <a:r>
              <a:rPr lang="cs-CZ" sz="28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~</a:t>
            </a:r>
            <a:r>
              <a:rPr lang="cs-CZ" sz="2800" i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pF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)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/>
              <a:t>Na obou deskách jsou stejně velké náboje opačné polarity 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</a:t>
            </a:r>
            <a:r>
              <a:rPr lang="cs-CZ" sz="28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vzhledem k elektrostatické indukci</a:t>
            </a: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)</a:t>
            </a:r>
            <a:endParaRPr lang="cs-CZ" sz="2800" i="1" dirty="0" smtClean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5040312" cy="4067175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Schopnost pojmout určitý náboj udává veličina </a:t>
            </a:r>
            <a:r>
              <a:rPr lang="cs-CZ" b="1" dirty="0" smtClean="0"/>
              <a:t>kapacita</a:t>
            </a:r>
            <a:r>
              <a:rPr lang="cs-CZ" dirty="0" smtClean="0"/>
              <a:t> (C)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Kapacita závisí na obsahu desek (S) přímo úměrně </a:t>
            </a:r>
            <a:br>
              <a:rPr lang="cs-CZ" dirty="0" smtClean="0"/>
            </a:b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(</a:t>
            </a: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čím větší S, tím větší C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)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Kapacita závisí na </a:t>
            </a:r>
            <a:r>
              <a:rPr lang="cs-CZ" dirty="0" smtClean="0"/>
              <a:t>vzdálenosti desek (d) nepřímo </a:t>
            </a:r>
            <a:r>
              <a:rPr lang="cs-CZ" dirty="0"/>
              <a:t>úměrně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(</a:t>
            </a:r>
            <a:r>
              <a:rPr lang="cs-CZ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čím větší </a:t>
            </a: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d, </a:t>
            </a:r>
            <a:r>
              <a:rPr lang="cs-CZ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tím </a:t>
            </a:r>
            <a:r>
              <a:rPr lang="cs-CZ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menší C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)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Značka </a:t>
            </a:r>
            <a:r>
              <a:rPr lang="cs-CZ" dirty="0"/>
              <a:t>kondenzátoru: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sp>
        <p:nvSpPr>
          <p:cNvPr id="1945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6538024-FD0B-421E-88E9-1323D6C16AA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Kapacita deskového kondenzátoru</a:t>
            </a:r>
            <a:endParaRPr lang="cs-CZ" dirty="0"/>
          </a:p>
        </p:txBody>
      </p: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5486400" y="5487988"/>
            <a:ext cx="3406775" cy="893762"/>
            <a:chOff x="5508104" y="5327104"/>
            <a:chExt cx="3406063" cy="892826"/>
          </a:xfrm>
        </p:grpSpPr>
        <p:pic>
          <p:nvPicPr>
            <p:cNvPr id="19464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508104" y="5327104"/>
              <a:ext cx="2581275" cy="838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5" name="TextovéPole 5"/>
            <p:cNvSpPr txBox="1">
              <a:spLocks noChangeArrowheads="1"/>
            </p:cNvSpPr>
            <p:nvPr/>
          </p:nvSpPr>
          <p:spPr bwMode="auto">
            <a:xfrm>
              <a:off x="8122079" y="5850598"/>
              <a:ext cx="79208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5</a:t>
              </a:r>
            </a:p>
          </p:txBody>
        </p:sp>
      </p:grp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5795963" y="2405063"/>
            <a:ext cx="2847975" cy="2468562"/>
            <a:chOff x="6045236" y="2420888"/>
            <a:chExt cx="2847243" cy="2469186"/>
          </a:xfrm>
        </p:grpSpPr>
        <p:pic>
          <p:nvPicPr>
            <p:cNvPr id="19462" name="Picture 2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045236" y="2420888"/>
              <a:ext cx="2847243" cy="24691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9463" name="TextovéPole 7"/>
            <p:cNvSpPr txBox="1">
              <a:spLocks noChangeArrowheads="1"/>
            </p:cNvSpPr>
            <p:nvPr/>
          </p:nvSpPr>
          <p:spPr bwMode="auto">
            <a:xfrm>
              <a:off x="8058483" y="4221088"/>
              <a:ext cx="79208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4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10DABFB-AC1A-41A3-AA15-2BE9160506D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2048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kapacity kondenzátor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856662" cy="4067175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2800" smtClean="0"/>
              <a:t>Jednotkou kapacity je fara</a:t>
            </a:r>
            <a:r>
              <a:rPr lang="cs-CZ" sz="2800" smtClean="0">
                <a:latin typeface="Arial" charset="0"/>
              </a:rPr>
              <a:t>d</a:t>
            </a:r>
            <a:r>
              <a:rPr lang="cs-CZ" sz="2800" smtClean="0"/>
              <a:t> F</a:t>
            </a:r>
          </a:p>
          <a:p>
            <a:pPr>
              <a:buFont typeface="Arial" charset="0"/>
              <a:buChar char="•"/>
            </a:pPr>
            <a:r>
              <a:rPr lang="cs-CZ" sz="2800" smtClean="0"/>
              <a:t>V praxi se používá mF, </a:t>
            </a:r>
            <a:r>
              <a:rPr lang="el-GR" sz="2800" smtClean="0"/>
              <a:t>μ</a:t>
            </a:r>
            <a:r>
              <a:rPr lang="cs-CZ" sz="2800" smtClean="0"/>
              <a:t>F, nF, pF</a:t>
            </a:r>
          </a:p>
          <a:p>
            <a:pPr lvl="1">
              <a:buFont typeface="Arial" charset="0"/>
              <a:buChar char="•"/>
            </a:pPr>
            <a:r>
              <a:rPr lang="cs-CZ" sz="2600" smtClean="0"/>
              <a:t>1 mF = 0,001 F = 10</a:t>
            </a:r>
            <a:r>
              <a:rPr lang="cs-CZ" sz="2600" baseline="30000" smtClean="0"/>
              <a:t>-3</a:t>
            </a:r>
            <a:r>
              <a:rPr lang="cs-CZ" sz="2600" smtClean="0"/>
              <a:t> F</a:t>
            </a:r>
          </a:p>
          <a:p>
            <a:pPr lvl="1">
              <a:buFont typeface="Arial" charset="0"/>
              <a:buChar char="•"/>
            </a:pPr>
            <a:r>
              <a:rPr lang="cs-CZ" sz="2600" smtClean="0"/>
              <a:t>1 </a:t>
            </a:r>
            <a:r>
              <a:rPr lang="el-GR" sz="2400" smtClean="0"/>
              <a:t>μ </a:t>
            </a:r>
            <a:r>
              <a:rPr lang="cs-CZ" sz="2600" smtClean="0"/>
              <a:t>F = 0,000 001 F = 10</a:t>
            </a:r>
            <a:r>
              <a:rPr lang="cs-CZ" sz="2600" baseline="30000" smtClean="0"/>
              <a:t>-6</a:t>
            </a:r>
            <a:r>
              <a:rPr lang="cs-CZ" sz="2600" smtClean="0"/>
              <a:t> F</a:t>
            </a:r>
          </a:p>
          <a:p>
            <a:pPr lvl="1">
              <a:buFont typeface="Arial" charset="0"/>
              <a:buChar char="•"/>
            </a:pPr>
            <a:r>
              <a:rPr lang="cs-CZ" sz="2600" smtClean="0"/>
              <a:t>1 nF = 0,000 000 001 F = 10</a:t>
            </a:r>
            <a:r>
              <a:rPr lang="cs-CZ" sz="2600" baseline="30000" smtClean="0"/>
              <a:t>-9</a:t>
            </a:r>
            <a:r>
              <a:rPr lang="cs-CZ" sz="2600" smtClean="0"/>
              <a:t> F</a:t>
            </a:r>
          </a:p>
          <a:p>
            <a:pPr lvl="1">
              <a:buFont typeface="Arial" charset="0"/>
              <a:buChar char="•"/>
            </a:pPr>
            <a:r>
              <a:rPr lang="cs-CZ" sz="2600" smtClean="0"/>
              <a:t>1 pF = 0,000 000 000 001 F = 10</a:t>
            </a:r>
            <a:r>
              <a:rPr lang="cs-CZ" sz="2600" baseline="30000" smtClean="0"/>
              <a:t>-12</a:t>
            </a:r>
            <a:r>
              <a:rPr lang="cs-CZ" sz="2600" smtClean="0"/>
              <a:t> F</a:t>
            </a:r>
          </a:p>
          <a:p>
            <a:pPr lvl="1">
              <a:buFont typeface="Arial" charset="0"/>
              <a:buChar char="•"/>
            </a:pPr>
            <a:endParaRPr lang="cs-CZ" sz="2600" smtClean="0"/>
          </a:p>
          <a:p>
            <a:pPr>
              <a:buFont typeface="Arial" charset="0"/>
              <a:buChar char="•"/>
            </a:pPr>
            <a:endParaRPr lang="cs-CZ" sz="2800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3653897-E4A8-4C3A-BA67-9CE70C9FDA2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2150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Druhy kondenzátorů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573088" y="1793875"/>
            <a:ext cx="9043987" cy="4875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 b="1">
                <a:solidFill>
                  <a:schemeClr val="tx2"/>
                </a:solidFill>
                <a:latin typeface="Candara" pitchFamily="34" charset="0"/>
              </a:rPr>
              <a:t>Podle tvaru:</a:t>
            </a:r>
          </a:p>
          <a:p>
            <a:pPr marL="742950" lvl="1" indent="-2857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deskové</a:t>
            </a:r>
          </a:p>
          <a:p>
            <a:pPr marL="742950" lvl="1" indent="-2857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válcové</a:t>
            </a:r>
          </a:p>
          <a:p>
            <a:pPr marL="742950" lvl="1" indent="-2857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kulové</a:t>
            </a:r>
          </a:p>
          <a:p>
            <a:pPr marL="742950" lvl="1" indent="-28575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</a:pPr>
            <a:r>
              <a:rPr lang="cs-CZ" sz="2400">
                <a:solidFill>
                  <a:schemeClr val="tx2"/>
                </a:solidFill>
                <a:latin typeface="Candara" pitchFamily="34" charset="0"/>
              </a:rPr>
              <a:t>svitkové</a:t>
            </a:r>
          </a:p>
        </p:txBody>
      </p:sp>
      <p:sp>
        <p:nvSpPr>
          <p:cNvPr id="7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3495675" y="1778000"/>
            <a:ext cx="5468938" cy="481965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b="1" smtClean="0"/>
              <a:t>Podle druhu dielektrika:</a:t>
            </a:r>
          </a:p>
          <a:p>
            <a:pPr marL="622300" lvl="2" indent="-342900">
              <a:buFont typeface="Arial" charset="0"/>
              <a:buChar char="•"/>
            </a:pPr>
            <a:r>
              <a:rPr lang="cs-CZ" sz="2400" smtClean="0"/>
              <a:t>otočný vzduchový</a:t>
            </a:r>
          </a:p>
          <a:p>
            <a:pPr marL="622300" lvl="2" indent="-342900">
              <a:buFont typeface="Arial" charset="0"/>
              <a:buChar char="•"/>
            </a:pPr>
            <a:r>
              <a:rPr lang="cs-CZ" sz="2400" smtClean="0"/>
              <a:t>papírový (často papír napuštěný voskem) (svitkové)</a:t>
            </a:r>
          </a:p>
          <a:p>
            <a:pPr marL="622300" lvl="2" indent="-342900">
              <a:buFont typeface="Arial" charset="0"/>
              <a:buChar char="•"/>
            </a:pPr>
            <a:r>
              <a:rPr lang="cs-CZ" sz="2400" smtClean="0"/>
              <a:t>elektrolytický (dielektrikem je tenká oxidační vrstva na jedné z elektrod, druhou elektrodu tvoří elektrolyt)</a:t>
            </a:r>
          </a:p>
          <a:p>
            <a:pPr marL="622300" lvl="2" indent="-342900">
              <a:buFont typeface="Arial" charset="0"/>
              <a:buChar char="•"/>
            </a:pPr>
            <a:r>
              <a:rPr lang="cs-CZ" sz="2400" smtClean="0"/>
              <a:t>keramický</a:t>
            </a:r>
          </a:p>
          <a:p>
            <a:pPr marL="622300" lvl="2" indent="-342900">
              <a:buFont typeface="Arial" charset="0"/>
              <a:buChar char="•"/>
            </a:pPr>
            <a:r>
              <a:rPr lang="cs-CZ" sz="2400" smtClean="0"/>
              <a:t>kapacitní dioda – varikap</a:t>
            </a:r>
          </a:p>
          <a:p>
            <a:pPr marL="622300" lvl="2" indent="-342900">
              <a:buFont typeface="Arial" charset="0"/>
              <a:buChar char="•"/>
            </a:pPr>
            <a:r>
              <a:rPr lang="cs-CZ" sz="2400" smtClean="0"/>
              <a:t>slídový</a:t>
            </a:r>
          </a:p>
          <a:p>
            <a:pPr marL="622300" lvl="2" indent="-342900">
              <a:buFont typeface="Arial" charset="0"/>
              <a:buChar char="•"/>
            </a:pPr>
            <a:r>
              <a:rPr lang="cs-CZ" sz="2400" smtClean="0"/>
              <a:t>plastový</a:t>
            </a:r>
            <a:endParaRPr lang="cs-CZ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7A57FC9-B4C9-4897-9C67-3421A68D978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2253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Druhy kondenzátorů</a:t>
            </a:r>
          </a:p>
        </p:txBody>
      </p: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239713" y="2133600"/>
            <a:ext cx="1584325" cy="2816225"/>
            <a:chOff x="251520" y="2132856"/>
            <a:chExt cx="1584176" cy="2817604"/>
          </a:xfrm>
        </p:grpSpPr>
        <p:pic>
          <p:nvPicPr>
            <p:cNvPr id="22549" name="Picture 2" descr="capacitor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251520" y="2132856"/>
              <a:ext cx="1584176" cy="24132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50" name="TextovéPole 10"/>
            <p:cNvSpPr txBox="1">
              <a:spLocks noChangeArrowheads="1"/>
            </p:cNvSpPr>
            <p:nvPr/>
          </p:nvSpPr>
          <p:spPr bwMode="auto">
            <a:xfrm>
              <a:off x="309836" y="4581128"/>
              <a:ext cx="79208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6</a:t>
              </a:r>
            </a:p>
          </p:txBody>
        </p:sp>
      </p:grp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2112963" y="1989138"/>
            <a:ext cx="2317750" cy="1735137"/>
            <a:chOff x="2123728" y="1988840"/>
            <a:chExt cx="2318354" cy="1736194"/>
          </a:xfrm>
        </p:grpSpPr>
        <p:pic>
          <p:nvPicPr>
            <p:cNvPr id="22547" name="Picture 4" descr="http://other.mhdcr.biz/kondenzator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123728" y="1988840"/>
              <a:ext cx="2318354" cy="13736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48" name="TextovéPole 12"/>
            <p:cNvSpPr txBox="1">
              <a:spLocks noChangeArrowheads="1"/>
            </p:cNvSpPr>
            <p:nvPr/>
          </p:nvSpPr>
          <p:spPr bwMode="auto">
            <a:xfrm>
              <a:off x="2915816" y="3355702"/>
              <a:ext cx="79208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7</a:t>
              </a:r>
            </a:p>
          </p:txBody>
        </p:sp>
      </p:grpSp>
      <p:sp>
        <p:nvSpPr>
          <p:cNvPr id="22533" name="AutoShape 6" descr="data:image/jpeg;base64,/9j/4AAQSkZJRgABAQAAAQABAAD/2wCEAAkGBhISEBUUEhQUFRQVEBQUFBQUEBAVFBQUFRQVFRQVFBQXHCceFxkjGRQXHy8gIycpLSwsFh4xNTMqNSYrLCoBCQoKDgwOGg8PFywcHBwsKSksKSwpLCksLCksKSkpKSkpKSwpKSkpLCkpKSwpKSwpKSkpLCwpLCkpLCkpKSwpKf/AABEIAREAuQMBIgACEQEDEQH/xAAbAAACAgMBAAAAAAAAAAAAAAAAAQIEAwUGB//EAEkQAAIBAgMFBAUHCAgHAQEAAAECAAMRBBIhBQYxQVETImGBMnGRobEHFDNCcpLBFiNDUmKi0fAVU4OTssLS8WNkc4Kjw+GzJP/EABkBAQEBAQEBAAAAAAAAAAAAAAABAgMFBP/EACYRAQEAAgEDBAIDAQEAAAAAAAABAhEDBBIhEzFBUUJhFCIykQX/2gAMAwEAAhEDEQA/AO0vHCEkQwskIhJWgISciBJQQQhaOQEI5ID23iI0O8m8wwrIoTOzKXfU2SmL97Tnp8JvF1APIqCL8bEAi/jrPO96ceauLqW1UFMN9oFiT7TTJ8xPSsQO8w/aIHqBsIVgjIkiJqt6doPRwjvTOVyVRW6Fgx8vQ4wkbTLERNPuhUqNhfzjFyK9VFcliWVcouSSSe9n5nn4TdXlgjeFoysLQFCBMYEG0YRkRSgIkdZKEG2G0dopKFFo7RwkAI4RgQCEI7REMTJRPeX7Q+OsgBNbtbaZFKp83XtHsyLcgC+qMQb6271vVJbJ7rrbkd3qArV6KWHdxdfF1GuLsKKUqaKfDtM3H9Y2noRE4TcfDvRxR7alURqtNqYYr3QczVmZjw7wTLofqr1M70D4Xk3KtmmMzkd+6hephqPIlqz/AGVzMT5JRc+ZnYstuPnOA32xR+eZFvm+aCj51yyWvy+m4+HDjKkdFuUD8wo34sarD1NVb+B9s3UdPDLTUU0FlRQijoqAKPhGZYiMIQgFoRmKUIxWjjhEbRSdpG0KxQjIgBJCgRwAjAlUwIQhCHJCAEJFNWsQeYNx6+XvnHbR2u2FdaVRCGKjQ6aFsl/vA6+E7C88033xWfaL/wDCSnT+5Tzt+8zTjyYTKeWsfd0mF29TqFgL6Eg8LGxIuPA2lt+zbjbhYE8h0vKPyb7PT5rUd0Vi+IKjMOC0qajQ8R33b2Tp32PQbgGX7L/g15wvDfeVvuikmKYLYNfjYnvEX6E66chObxO7NQ1+3Fe7doHs6Xsym6WNzcKbcRL+9+F+bYftadQn84iAEWN2zG9wbaBGM53Yu3sRUrU6Q77ObKCBroWP7qk+UmuXHwupXoeFxOdRf0gq57CwzW71vDNe0zWlfZ2HdVOcWYngRYgDr6zeWjPqwts8+7lYiRFaShOjKEJLLERKhWhCEkUQhCVGEiOEcKIxCEAjgBGRIHCEI0MOKr5KbvYtkpu+UXu2VSQBYcyLTyPF4g1Kteq3F3Ym17XqVL2F+QAbXoPGexTk9r7hUShanUFFFu1TtCci0wvEFRdbHXW/S4mcptvBuN06HZ4HDjmaXaN66zNVHucTa5ppd3NtrXNRFAtRFMJ3ShalYqPzZZiMuQLe/S9jpNyB/HyjxTLG43VjjflOxX5vD07+lUqVD17irTU29dR/ZNf8n2HzY8typUajDwJApL7naQ37xAqYykAQUXDU8rKbqczVHYqRe/EL5S98mtGoKlZsvcNMK7kcHBVkUHxzkkdBM/ks8Yu9ZryMRMc257KEcUoIiY4QhXkTJwlEbwyxmK0DEBHaEIURgQtGIQWjhACFMCMiO0IEcs5TfvHsMlAaKyGs5t6WRmFOmLftIT68l+c62Vsds6nWXLVQOOIvxB6qw1U+qYzluOo78GeOHJMspuR5QjlWDKSGBuGU2I6FSOE6rd3FV8bWZa9RylKhfu5FGZm7NSwy5WYhn7xF/wA2CLWJMdq7iVFN8Oe0W/oMVWoPUSQrDx0M6PdrYvzahla3aO2eoRwvqFUHmFXn1Zp8nFx545a+HrdZz8HJxbx82/8AWSnu/QBUlc+VCoFTIyAHN9QKF0FRlFwcoYhbAy9RoqgCoqqo4KqhQPIeqTjtPt08MRRxGEEIQlIUcYikBCEIQQhCUYbRiKNYElXpAyFWgrizDMOl2HDUaggyCYIL6L1hpaxru6jxAqZiPbCsO1MU1PsWBAU4yjSq3A+jq5048u+UPlLwH/2a7bWzhUo1M1Z0Fgy3NMUkemVdGPcL2zKPrTNs5aj0qbu1ZXdFd6btSORmAJU9wcPxMirgEJB6bZripb9nsqZXy4Ee2CioOSNyJBdDw1IU3HlfzMVGS0REQfqCviSuXgTq17Dhz8JrdqbZqU7ChRFdhU7Nx2oSxKFlyi+Zr24hctr6mxs2uM3dNnHOZG+jqL1cDiF6lHVgOnpKt/bLFDfrCN6XbUz0qUD8abNJuOvpZ/TfCOY8JiUqoHpsGRr2YXsbEqeIuLEW16TIRK5WaEjJRSslCShCoiEYhaAoRxXkQQhCUY8sAI4wIUhHeFowINtbvIKnzZnp6vReniMh4VBQJdqZHQrmPPVB4TYYbELURKiarURainnldQw9xEo7fxLJh3CfSVbYeiOtWvdB5KuZz9iXsLhVp00pp6NOmlNfFUUKCfXa/nJoZQI1jhAAZrdt7vUcVl7XPdAwVkZVIDEEg3U31UTZER2krWNuN3HJ/kAF+ixddNb95UYfulfhyhW3Yx7C3zxKg6Vab8PNWnVuLcdPWQPjK52hRBC9rSzE2C9tTLEngAAePhM6j6Meoznyr7N2Y9KgiGpZxnLFKdMoWdy2isBoOA4c5l7OuODUH0+slakfMqzj3S2RFmm3zZW27qjWx70xepR0zKo7KutTMXYKgAZVa5Jtw0sTykqNU06QNUsXN2e1LENZmuWUKKfdRdALX0F+cw0z2uKY6FMLZF8cVUQmq3HjTpMqDoaj85slaVFBdu4Y2Hb0gTyaoKbfdqZTMj7UoDjVp+VRWPkEuZdZyRqSfXr8Yqfd4afZAX4SIwUMSr3yh7AA3alUQG/6pcDN5eHWZYzDLKpRWjhCFaFo4QMIMd4wIwIUAwjAjtCNRjjfaGDU+itDF1l8auVKQ9ik/em5E1218GzdnVprmq0HLKgIBqI4y1KYJB10VgOZS3OT2TtiliAezPeHp0zpUQ+KcfZCqW0d5uyqMgpg5WZbs7C5VipNhyuJSbeuqeCoP+0nX/uJmDadDPjqg/6h8waLH31pWxGxnaoU1s+GYggkWem4F9OGlUfdnnc3LyTkuMrvjMdbWau8OIP6Qr6lQfhKb7WdyFNViWJCjtGNyOIGsy4XdRwaTOVulLJVXUhyS2t/sm2omfB7pohpqahLJVZkIsADlXMoBvdbAHxtOOVyv5Vrx9NXhslQEp3rGxJBvfzlLaOEIOmhI0PQ8j5GxnZYbYFGkTl0JADHM5vbhxNv9psMPh8MAe0y3yi2YG1zxBtrpYcOs4zKzLe/DV9lnAYrtaVOpzqUqbnwLIpb964mPGY4oclIB65F1pk91eFqlYj0KYvfq2gF7ytQFSogFOrRSkLpnw63JynKUpBhlpZfRJNzcE2l/C4RKa5UFgTmOpLMx4s7E3Zj1M9vG7m3yezHs/AijSWmCWILMzt6VSo5LVKjdCzEm3LQcpn5yVoppBEY4QAmELQJhUSIRmIwghCECFoGMQgFo4ARgQCUsfsOhXYNUUioOFam5p1l9VRdTwGhvLxEFgcSyfM9oE3Z8+ZS9U52KvRoOtzp3hUpFb21AF+csbS243cIubrXp6AXs9Br26nuX8pl31whz0XHMBb2+vTz2W/ilQ2/6ZmpXBV3yZabmzhrgfsup/xTz+pxvqSz6d+PXb5X12rmLIC3eBJA0A4EgEDnmB56XtBtod/hrcvmJ+sRYn120mOluxjG+rlHjZeXDWXKG5lf6zqOveH4XnzXg5L7OsyxjA+OPWa7aeJutyeB69Z0lPcwfWq+xSf4Sym51Dnmb7oH4y4dJnvymXJixbma4QdO3rjj4rf339k3chhcElJAlNQqi9gOpJZifEkkkzLlnrYzUkfLbuotI2kyIrTSIwkrREQFC0IhAdpEiSkSYBCEIEY16xLJQpgRwEdoQoASRgFgSQzNnPUnzM1+0MeKIGl2bNlHAdwLmLHkBnUde9NN+WD/ANSn95U/hMWye7Um3UQM5c74v/Up/eVP4RfljVP6Gl9+rM9+K6rqRCcsN7q3HsqXtq/6ovyrrfqUR5VD8Wjvh211DLAic2N56nMUx6kP4mM7y1P2Pu//AGb7omnRESBnPvvI+W/dv9mWNlbbapUCtbvA5TYDvAE205GxHrjZpt4SREheaZKEZgICiIjgYERHeIwgKSAjtGBLFFo4CPLIgyySxXjy2IB0voASATfhYHUwrn94qp7ZF5DCuw8WerY//ik56lhXKqbHvKpHiCAQRN5t9ycSCAbJS7EkgAdpc1SBzNg4BPIgzrN3ti0hhMP3QT82pAmw1/NrqZnUt8r514eePgXsO6R5SK4Koes9XXZFIcFAmGvsgBT2ZCnqaauOP6pHwl7YbrzE4J+hiGDc8jPSxsYZjexGQW7iDvWsWNhr1twkKewBdCxvlLZhZO/f0b6aAeEdsN15z8za/C/qj+aN0npOD2Mqlg/fF7qSEFr37oC20Hqls7MpH6g/nUx2w8vJ69FgLW43mTCK9J6TkaCrSN+Vi6g+4mdxtbZ1H51hxYC5e4tofRsP56zFvZgKY2cSvFKdIoeejpY/z1jSeWd11I8T8ZjImn2hvxg6dRg1RiAx76U2qUyL8Q6GxEz4HejB1vo8TRJPJn7Nvu1LSmmwMAJPsza/LqNR7RpIwIwjtAiEQMIGEDJaEllkMRiEpqWdgqjmb8eSgDVmPIC5MqpIL6c+nOa6ttu7MmGpnEOpszK4ShTN7EVK50zfsoGOnKM4WpiPpQ1KjfSiGtVqr/zDL6KE/olNzbvHiJsqVIKoVQFVRZVUAKo6BRoJBpm2Piqv0+LNNTxpYNOyX1Gs16jDzF4qW5WDX9GxPNmr1y1+uZWGs3gEkFgcdjsGlDE5KebszhRUKNUqVArvWZAylySpK0rcZtNn749jQpU+aUlQki9yot+Ex7x7PtVSsCe9Tagy8u4lWtSI6G4qA9bjpOUqqLnQnWT5dePDv8O0Pygnw9kwVvlHym2vAHRL8TwtOPsP1TMVele1rjyBv7Zp2/j/ALdcu/RL57kWa1vqtYe4a+6Vqm9xXLYvdSpDFgScubiba3zn2Ccm1EgcWPHgovrw08NYLRLc3H3QfxjZ/H/bp8Vv/VsLXPG4vILv1VPG41tx425zmvmJ6v5kfhLFOgQLZb+vUmUnBPtscVvI71abnijfiJPH7wtVoCkSfo1QchZTf8B7Jrk2e5N8p08Jd2NgmfE0lK6BwxuNMqEM1/IW85lMuKSXy9C7YkcTaw0vpwHKUMZsPDVvpcPQfxail/vAA++Xmih8rnhuPhFN6Ir4c9cNiq1P3EkTN/Q+KX6PaFY+GIw+Gr+WYhW983JEUI1Qo7QH6bBP0zYXEUz/AONyICptDgUwB/aFXGj9zIb+0TayIJtrCsdAPkHaZM9u92YcJe59EOS1rW487yVpKLOIQsTiwhCqC9Qi601NtOb1G4U0H6x8gToY4fAnMKlUh6ovlsCEpA8qSHgernvHwFhLSIASQAMxBYgAFiLAEnnoANeEkJVBEUlHaAljHGMRwRXx+AWsmR8wGZWDKbMrKbqynrxGuhBIPGU13Xpfrv8Acw4/9c2wkwI01K1K7s0etT/wj/1x/k1R/wCJ96l+FObeELutSd3KHSp99R8Fj/J2h0fzqv8AhabMxWk8G61/9BUf1X/v6/8AqjGxaP6rf31f/XL5MjLDam2x6H9WPvVR7w0lQwiU75EC342LEn1kkyyZExpEGEgZMmRaGUGikiYmkQpGowVSzMFUC7MxsoHUmKvWVEZ3NlVSzG17AeHPwHMkCUsPhXqMKtcWsb0aB1FHo9Xk9c+xOA1uYEqDvVIYh6VIMGVDdatXLYhqo406Z0PZ+kfrWGku28T7TDNIwLUYWOSUTQiRGqzIFitIqJEYEdowIEQJMCVdobSp0KeeobLwAAuzNa+VRzNhfwE5t/lLo/VoVW9b0l+F42648eWf+Zt15jvOKqfKSfq4U+dY/gkrv8otblh6Y9b1W/EQ6zpuS/DvGERnnlX5QcWeCUV/s2PxaVau/OO5Oi+qjSHxBhudJyV6WIWnldTe3HHjiag+yVHwErttzEtxxNY/21S3svDc6HN672Z6H2EfGY6pA9IhftMo+JnjlTEufSqO3rdj8TMBZR0jy3Ogy+a9eqbTorxrUR/bU/wMr194cKo1r0z4ITUPsQGeUfOOkxVcQZNtzoPuvX8BtWlXBNJw4U2bRgyk8MytqL8jwlgmeXbnbX7HG08xslW9FyToM/0Z16VAn3jPSsbjFo03q1PRpozsOZy/VHiTZR4mJXn8/F6WfaqV17bECn+jw5SpU5hq5F6FM+CD86R1NPpNgRKmx8M1Oioqa1HLVax61apzP7LqvqQS5K4IwjMUsFzLJgQAmQQqIWO0dpIGBACMrCowUFmIVVBLMSAFA5sToB4zVf0piKwvhKKFCAVrYmo9FHB506aqajD9psoPK/GRXNfKbi2X5ummVkxDX8QaK29h984KhiiBpOy34p4llpnFikpUVOy7BiV73Z58+ds1u6tiBx48Zr9091PnOH7TXSs1Mj1W1/elxx7stPZ6S4+n9eWlGMfl7ou0qGeh0NxEA/2mUbpUhzHtE+mcP7fV34fbzbI/jGMK56z0td2KIJJtrY6m/CS/oigvSa9CfazKV5ouBY9fZJDZ79DPRquGoDpKzNQHT3TXoR2xx37SuDGzW6GTXZD9D7J2NTFUR090wttOmOFpPSxjvOK/TmBsVukr4nZRUqLcTadPV21THSafau2VOW3JlPsN5jLDCNXiknlW3g3fajTDai449NL/AM+qd7Qari+yqVE7OiOzrhC6s2IqABqbuF0SkD3wt7sbXta05TeTeVa2Hy/s2HkpE7Ddd74DCn/lkH3br/lnDkk7v6vC/wDTw7e233bJY4gNSep+AAjMw8cGRhCBsAZNRIyaRKHaVtobRSioL3LMbU6aDNVqNb0aacz4mwHEkCYto7UZHFKinaVyASpJCUkN7Va7DVRpoo7zEGwsCRPZ+yxTZqhY1Kziz1WFjl5JTXhTpj9VfWSx1hVansx6zLUxVu7qmGBzUqbcQ1U8K9UHn6K/VF+8dyg1vf3yPOMaNaFjg/lLwGUpiL91lGFZbaqSalam6nyZTwOoseR5jdnec4ag1PXWsX9qoP8ALO3+VGn/APxA9MVQPtzr/mnjtYnMfXEz7MtvY6Gycdtm/LvKm/h/kyo++jE6/GcZrDWdP5OT0PW17Yurr75ta4MpHfKobeM0OU/yIuxP8iS9RlXPLqOTf9W2q72VGHPjbjMX9PMTY38NZQGDMzLgm6H2THrZVJy81vms52m3WQbaDHnIjZ78xaTXZpP+4mbyZNetfmsDYwzG9cnnNrS3brN6KOfVTc/AS9T3ExRF+xfzUL/iImN2ueXNPnJzT1TbWe1bvYY08Hh0biuHS/gWu9vLNbynF7J+Tqq1Re3Bp0wQWBy5nAIJQAXtfhc9ec9HY3JPUk+2bx3715fW8szsku9IkRGMmRJm3wFCO8LybGzyzVYrHVKjmlhbXDWq1zZqdG3FVHCrW/Z4LxY8jnxuDq1mNO/Z0MozPTf89VuO8ikfQqOBb0jrbLxlzD4daSKiKqogsqqLKo6AQqOz8GlJcq8yWZmYs7seL1HOrMevkLDSWQIssfCAZYEaD2H8DGD8Y7/CxlVV27spMRRak/B19IAXRlIKOt+asAw9U85PyY12YlmoDXiHqWPiF7PT1X06z1Ku2glaZsl93Xj5c+P/ADXn1L5LG+tWpD1JVb/TLdL5L6Y9KsfUKNvi87cxGOyN3qeW/k5JPk3ww4vVPqFJf8pllNw8GPq1D66o99lE6FojGpGLy535aZN0cGP0N/tVKx92a0sU938MOGHo+aZv8RM2BEiTLqM3LK/KvSwFJfRpUl9VGkP8szBrcNPVp8I5EwzsZjzJ9pkCJIyMIgBFmkrQhlAiEZERMCIhCEsRtKfDzHxMyVuMIQ0S/wAZJvwhCRaZ/h8BCEIpCfhMZhCPlRImOE0INFCElCaQhCQIRGEIoRkYQhCaKEI+WSaQMISBQhCag//Z"/>
          <p:cNvSpPr>
            <a:spLocks noChangeAspect="1" noChangeArrowheads="1"/>
          </p:cNvSpPr>
          <p:nvPr/>
        </p:nvSpPr>
        <p:spPr bwMode="auto">
          <a:xfrm>
            <a:off x="155575" y="-2300288"/>
            <a:ext cx="3248025" cy="4800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ndara" pitchFamily="34" charset="0"/>
            </a:endParaRPr>
          </a:p>
        </p:txBody>
      </p:sp>
      <p:sp>
        <p:nvSpPr>
          <p:cNvPr id="22534" name="AutoShape 8" descr="data:image/jpeg;base64,/9j/4AAQSkZJRgABAQAAAQABAAD/2wCEAAkGBhISEBUUEhQUFRQVEBQUFBQUEBAVFBQUFRQVFRQVFBQXHCceFxkjGRQXHy8gIycpLSwsFh4xNTMqNSYrLCoBCQoKDgwOGg8PFywcHBwsKSksKSwpLCksLCksKSkpKSkpKSwpKSkpLCkpKSwpKSwpKSkpLCwpLCkpLCkpKSwpKf/AABEIAREAuQMBIgACEQEDEQH/xAAbAAACAgMBAAAAAAAAAAAAAAAAAQIEAwUGB//EAEkQAAIBAgMFBAUHCAgHAQEAAAECAAMRBBIhBQYxQVETImGBMnGRobEHFDNCcpLBFiNDUmKi0fAVU4OTssLS8WNkc4Kjw+GzJP/EABkBAQEBAQEBAAAAAAAAAAAAAAABAgMFBP/EACYRAQEAAgEDBAIDAQEAAAAAAAABAhEDBBIhEzFBUUJhFCIykQX/2gAMAwEAAhEDEQA/AO0vHCEkQwskIhJWgISciBJQQQhaOQEI5ID23iI0O8m8wwrIoTOzKXfU2SmL97Tnp8JvF1APIqCL8bEAi/jrPO96ceauLqW1UFMN9oFiT7TTJ8xPSsQO8w/aIHqBsIVgjIkiJqt6doPRwjvTOVyVRW6Fgx8vQ4wkbTLERNPuhUqNhfzjFyK9VFcliWVcouSSSe9n5nn4TdXlgjeFoysLQFCBMYEG0YRkRSgIkdZKEG2G0dopKFFo7RwkAI4RgQCEI7REMTJRPeX7Q+OsgBNbtbaZFKp83XtHsyLcgC+qMQb6271vVJbJ7rrbkd3qArV6KWHdxdfF1GuLsKKUqaKfDtM3H9Y2noRE4TcfDvRxR7alURqtNqYYr3QczVmZjw7wTLofqr1M70D4Xk3KtmmMzkd+6hephqPIlqz/AGVzMT5JRc+ZnYstuPnOA32xR+eZFvm+aCj51yyWvy+m4+HDjKkdFuUD8wo34sarD1NVb+B9s3UdPDLTUU0FlRQijoqAKPhGZYiMIQgFoRmKUIxWjjhEbRSdpG0KxQjIgBJCgRwAjAlUwIQhCHJCAEJFNWsQeYNx6+XvnHbR2u2FdaVRCGKjQ6aFsl/vA6+E7C88033xWfaL/wDCSnT+5Tzt+8zTjyYTKeWsfd0mF29TqFgL6Eg8LGxIuPA2lt+zbjbhYE8h0vKPyb7PT5rUd0Vi+IKjMOC0qajQ8R33b2Tp32PQbgGX7L/g15wvDfeVvuikmKYLYNfjYnvEX6E66chObxO7NQ1+3Fe7doHs6Xsym6WNzcKbcRL+9+F+bYftadQn84iAEWN2zG9wbaBGM53Yu3sRUrU6Q77ObKCBroWP7qk+UmuXHwupXoeFxOdRf0gq57CwzW71vDNe0zWlfZ2HdVOcWYngRYgDr6zeWjPqwts8+7lYiRFaShOjKEJLLERKhWhCEkUQhCVGEiOEcKIxCEAjgBGRIHCEI0MOKr5KbvYtkpu+UXu2VSQBYcyLTyPF4g1Kteq3F3Ym17XqVL2F+QAbXoPGexTk9r7hUShanUFFFu1TtCci0wvEFRdbHXW/S4mcptvBuN06HZ4HDjmaXaN66zNVHucTa5ppd3NtrXNRFAtRFMJ3ShalYqPzZZiMuQLe/S9jpNyB/HyjxTLG43VjjflOxX5vD07+lUqVD17irTU29dR/ZNf8n2HzY8typUajDwJApL7naQ37xAqYykAQUXDU8rKbqczVHYqRe/EL5S98mtGoKlZsvcNMK7kcHBVkUHxzkkdBM/ks8Yu9ZryMRMc257KEcUoIiY4QhXkTJwlEbwyxmK0DEBHaEIURgQtGIQWjhACFMCMiO0IEcs5TfvHsMlAaKyGs5t6WRmFOmLftIT68l+c62Vsds6nWXLVQOOIvxB6qw1U+qYzluOo78GeOHJMspuR5QjlWDKSGBuGU2I6FSOE6rd3FV8bWZa9RylKhfu5FGZm7NSwy5WYhn7xF/wA2CLWJMdq7iVFN8Oe0W/oMVWoPUSQrDx0M6PdrYvzahla3aO2eoRwvqFUHmFXn1Zp8nFx545a+HrdZz8HJxbx82/8AWSnu/QBUlc+VCoFTIyAHN9QKF0FRlFwcoYhbAy9RoqgCoqqo4KqhQPIeqTjtPt08MRRxGEEIQlIUcYikBCEIQQhCUYbRiKNYElXpAyFWgrizDMOl2HDUaggyCYIL6L1hpaxru6jxAqZiPbCsO1MU1PsWBAU4yjSq3A+jq5048u+UPlLwH/2a7bWzhUo1M1Z0Fgy3NMUkemVdGPcL2zKPrTNs5aj0qbu1ZXdFd6btSORmAJU9wcPxMirgEJB6bZripb9nsqZXy4Ee2CioOSNyJBdDw1IU3HlfzMVGS0REQfqCviSuXgTq17Dhz8JrdqbZqU7ChRFdhU7Nx2oSxKFlyi+Zr24hctr6mxs2uM3dNnHOZG+jqL1cDiF6lHVgOnpKt/bLFDfrCN6XbUz0qUD8abNJuOvpZ/TfCOY8JiUqoHpsGRr2YXsbEqeIuLEW16TIRK5WaEjJRSslCShCoiEYhaAoRxXkQQhCUY8sAI4wIUhHeFowINtbvIKnzZnp6vReniMh4VBQJdqZHQrmPPVB4TYYbELURKiarURainnldQw9xEo7fxLJh3CfSVbYeiOtWvdB5KuZz9iXsLhVp00pp6NOmlNfFUUKCfXa/nJoZQI1jhAAZrdt7vUcVl7XPdAwVkZVIDEEg3U31UTZER2krWNuN3HJ/kAF+ixddNb95UYfulfhyhW3Yx7C3zxKg6Vab8PNWnVuLcdPWQPjK52hRBC9rSzE2C9tTLEngAAePhM6j6Meoznyr7N2Y9KgiGpZxnLFKdMoWdy2isBoOA4c5l7OuODUH0+slakfMqzj3S2RFmm3zZW27qjWx70xepR0zKo7KutTMXYKgAZVa5Jtw0sTykqNU06QNUsXN2e1LENZmuWUKKfdRdALX0F+cw0z2uKY6FMLZF8cVUQmq3HjTpMqDoaj85slaVFBdu4Y2Hb0gTyaoKbfdqZTMj7UoDjVp+VRWPkEuZdZyRqSfXr8Yqfd4afZAX4SIwUMSr3yh7AA3alUQG/6pcDN5eHWZYzDLKpRWjhCFaFo4QMIMd4wIwIUAwjAjtCNRjjfaGDU+itDF1l8auVKQ9ik/em5E1218GzdnVprmq0HLKgIBqI4y1KYJB10VgOZS3OT2TtiliAezPeHp0zpUQ+KcfZCqW0d5uyqMgpg5WZbs7C5VipNhyuJSbeuqeCoP+0nX/uJmDadDPjqg/6h8waLH31pWxGxnaoU1s+GYggkWem4F9OGlUfdnnc3LyTkuMrvjMdbWau8OIP6Qr6lQfhKb7WdyFNViWJCjtGNyOIGsy4XdRwaTOVulLJVXUhyS2t/sm2omfB7pohpqahLJVZkIsADlXMoBvdbAHxtOOVyv5Vrx9NXhslQEp3rGxJBvfzlLaOEIOmhI0PQ8j5GxnZYbYFGkTl0JADHM5vbhxNv9psMPh8MAe0y3yi2YG1zxBtrpYcOs4zKzLe/DV9lnAYrtaVOpzqUqbnwLIpb964mPGY4oclIB65F1pk91eFqlYj0KYvfq2gF7ytQFSogFOrRSkLpnw63JynKUpBhlpZfRJNzcE2l/C4RKa5UFgTmOpLMx4s7E3Zj1M9vG7m3yezHs/AijSWmCWILMzt6VSo5LVKjdCzEm3LQcpn5yVoppBEY4QAmELQJhUSIRmIwghCECFoGMQgFo4ARgQCUsfsOhXYNUUioOFam5p1l9VRdTwGhvLxEFgcSyfM9oE3Z8+ZS9U52KvRoOtzp3hUpFb21AF+csbS243cIubrXp6AXs9Br26nuX8pl31whz0XHMBb2+vTz2W/ilQ2/6ZmpXBV3yZabmzhrgfsup/xTz+pxvqSz6d+PXb5X12rmLIC3eBJA0A4EgEDnmB56XtBtod/hrcvmJ+sRYn120mOluxjG+rlHjZeXDWXKG5lf6zqOveH4XnzXg5L7OsyxjA+OPWa7aeJutyeB69Z0lPcwfWq+xSf4Sym51Dnmb7oH4y4dJnvymXJixbma4QdO3rjj4rf339k3chhcElJAlNQqi9gOpJZifEkkkzLlnrYzUkfLbuotI2kyIrTSIwkrREQFC0IhAdpEiSkSYBCEIEY16xLJQpgRwEdoQoASRgFgSQzNnPUnzM1+0MeKIGl2bNlHAdwLmLHkBnUde9NN+WD/ANSn95U/hMWye7Um3UQM5c74v/Up/eVP4RfljVP6Gl9+rM9+K6rqRCcsN7q3HsqXtq/6ovyrrfqUR5VD8Wjvh211DLAic2N56nMUx6kP4mM7y1P2Pu//AGb7omnRESBnPvvI+W/dv9mWNlbbapUCtbvA5TYDvAE205GxHrjZpt4SREheaZKEZgICiIjgYERHeIwgKSAjtGBLFFo4CPLIgyySxXjy2IB0voASATfhYHUwrn94qp7ZF5DCuw8WerY//ik56lhXKqbHvKpHiCAQRN5t9ycSCAbJS7EkgAdpc1SBzNg4BPIgzrN3ti0hhMP3QT82pAmw1/NrqZnUt8r514eePgXsO6R5SK4Koes9XXZFIcFAmGvsgBT2ZCnqaauOP6pHwl7YbrzE4J+hiGDc8jPSxsYZjexGQW7iDvWsWNhr1twkKewBdCxvlLZhZO/f0b6aAeEdsN15z8za/C/qj+aN0npOD2Mqlg/fF7qSEFr37oC20Hqls7MpH6g/nUx2w8vJ69FgLW43mTCK9J6TkaCrSN+Vi6g+4mdxtbZ1H51hxYC5e4tofRsP56zFvZgKY2cSvFKdIoeejpY/z1jSeWd11I8T8ZjImn2hvxg6dRg1RiAx76U2qUyL8Q6GxEz4HejB1vo8TRJPJn7Nvu1LSmmwMAJPsza/LqNR7RpIwIwjtAiEQMIGEDJaEllkMRiEpqWdgqjmb8eSgDVmPIC5MqpIL6c+nOa6ttu7MmGpnEOpszK4ShTN7EVK50zfsoGOnKM4WpiPpQ1KjfSiGtVqr/zDL6KE/olNzbvHiJsqVIKoVQFVRZVUAKo6BRoJBpm2Piqv0+LNNTxpYNOyX1Gs16jDzF4qW5WDX9GxPNmr1y1+uZWGs3gEkFgcdjsGlDE5KebszhRUKNUqVArvWZAylySpK0rcZtNn749jQpU+aUlQki9yot+Ex7x7PtVSsCe9Tagy8u4lWtSI6G4qA9bjpOUqqLnQnWT5dePDv8O0Pygnw9kwVvlHym2vAHRL8TwtOPsP1TMVele1rjyBv7Zp2/j/ALdcu/RL57kWa1vqtYe4a+6Vqm9xXLYvdSpDFgScubiba3zn2Ccm1EgcWPHgovrw08NYLRLc3H3QfxjZ/H/bp8Vv/VsLXPG4vILv1VPG41tx425zmvmJ6v5kfhLFOgQLZb+vUmUnBPtscVvI71abnijfiJPH7wtVoCkSfo1QchZTf8B7Jrk2e5N8p08Jd2NgmfE0lK6BwxuNMqEM1/IW85lMuKSXy9C7YkcTaw0vpwHKUMZsPDVvpcPQfxail/vAA++Xmih8rnhuPhFN6Ir4c9cNiq1P3EkTN/Q+KX6PaFY+GIw+Gr+WYhW983JEUI1Qo7QH6bBP0zYXEUz/AONyICptDgUwB/aFXGj9zIb+0TayIJtrCsdAPkHaZM9u92YcJe59EOS1rW487yVpKLOIQsTiwhCqC9Qi601NtOb1G4U0H6x8gToY4fAnMKlUh6ovlsCEpA8qSHgernvHwFhLSIASQAMxBYgAFiLAEnnoANeEkJVBEUlHaAljHGMRwRXx+AWsmR8wGZWDKbMrKbqynrxGuhBIPGU13Xpfrv8Acw4/9c2wkwI01K1K7s0etT/wj/1x/k1R/wCJ96l+FObeELutSd3KHSp99R8Fj/J2h0fzqv8AhabMxWk8G61/9BUf1X/v6/8AqjGxaP6rf31f/XL5MjLDam2x6H9WPvVR7w0lQwiU75EC342LEn1kkyyZExpEGEgZMmRaGUGikiYmkQpGowVSzMFUC7MxsoHUmKvWVEZ3NlVSzG17AeHPwHMkCUsPhXqMKtcWsb0aB1FHo9Xk9c+xOA1uYEqDvVIYh6VIMGVDdatXLYhqo406Z0PZ+kfrWGku28T7TDNIwLUYWOSUTQiRGqzIFitIqJEYEdowIEQJMCVdobSp0KeeobLwAAuzNa+VRzNhfwE5t/lLo/VoVW9b0l+F42648eWf+Zt15jvOKqfKSfq4U+dY/gkrv8otblh6Y9b1W/EQ6zpuS/DvGERnnlX5QcWeCUV/s2PxaVau/OO5Oi+qjSHxBhudJyV6WIWnldTe3HHjiag+yVHwErttzEtxxNY/21S3svDc6HN672Z6H2EfGY6pA9IhftMo+JnjlTEufSqO3rdj8TMBZR0jy3Ogy+a9eqbTorxrUR/bU/wMr194cKo1r0z4ITUPsQGeUfOOkxVcQZNtzoPuvX8BtWlXBNJw4U2bRgyk8MytqL8jwlgmeXbnbX7HG08xslW9FyToM/0Z16VAn3jPSsbjFo03q1PRpozsOZy/VHiTZR4mJXn8/F6WfaqV17bECn+jw5SpU5hq5F6FM+CD86R1NPpNgRKmx8M1Oioqa1HLVax61apzP7LqvqQS5K4IwjMUsFzLJgQAmQQqIWO0dpIGBACMrCowUFmIVVBLMSAFA5sToB4zVf0piKwvhKKFCAVrYmo9FHB506aqajD9psoPK/GRXNfKbi2X5ummVkxDX8QaK29h984KhiiBpOy34p4llpnFikpUVOy7BiV73Z58+ds1u6tiBx48Zr9091PnOH7TXSs1Mj1W1/elxx7stPZ6S4+n9eWlGMfl7ou0qGeh0NxEA/2mUbpUhzHtE+mcP7fV34fbzbI/jGMK56z0td2KIJJtrY6m/CS/oigvSa9CfazKV5ouBY9fZJDZ79DPRquGoDpKzNQHT3TXoR2xx37SuDGzW6GTXZD9D7J2NTFUR090wttOmOFpPSxjvOK/TmBsVukr4nZRUqLcTadPV21THSafau2VOW3JlPsN5jLDCNXiknlW3g3fajTDai449NL/AM+qd7Qari+yqVE7OiOzrhC6s2IqABqbuF0SkD3wt7sbXta05TeTeVa2Hy/s2HkpE7Ddd74DCn/lkH3br/lnDkk7v6vC/wDTw7e233bJY4gNSep+AAjMw8cGRhCBsAZNRIyaRKHaVtobRSioL3LMbU6aDNVqNb0aacz4mwHEkCYto7UZHFKinaVyASpJCUkN7Va7DVRpoo7zEGwsCRPZ+yxTZqhY1Kziz1WFjl5JTXhTpj9VfWSx1hVansx6zLUxVu7qmGBzUqbcQ1U8K9UHn6K/VF+8dyg1vf3yPOMaNaFjg/lLwGUpiL91lGFZbaqSalam6nyZTwOoseR5jdnec4ag1PXWsX9qoP8ALO3+VGn/APxA9MVQPtzr/mnjtYnMfXEz7MtvY6Gycdtm/LvKm/h/kyo++jE6/GcZrDWdP5OT0PW17Yurr75ta4MpHfKobeM0OU/yIuxP8iS9RlXPLqOTf9W2q72VGHPjbjMX9PMTY38NZQGDMzLgm6H2THrZVJy81vms52m3WQbaDHnIjZ78xaTXZpP+4mbyZNetfmsDYwzG9cnnNrS3brN6KOfVTc/AS9T3ExRF+xfzUL/iImN2ueXNPnJzT1TbWe1bvYY08Hh0biuHS/gWu9vLNbynF7J+Tqq1Re3Bp0wQWBy5nAIJQAXtfhc9ec9HY3JPUk+2bx3715fW8szsku9IkRGMmRJm3wFCO8LybGzyzVYrHVKjmlhbXDWq1zZqdG3FVHCrW/Z4LxY8jnxuDq1mNO/Z0MozPTf89VuO8ikfQqOBb0jrbLxlzD4daSKiKqogsqqLKo6AQqOz8GlJcq8yWZmYs7seL1HOrMevkLDSWQIssfCAZYEaD2H8DGD8Y7/CxlVV27spMRRak/B19IAXRlIKOt+asAw9U85PyY12YlmoDXiHqWPiF7PT1X06z1Ku2glaZsl93Xj5c+P/ADXn1L5LG+tWpD1JVb/TLdL5L6Y9KsfUKNvi87cxGOyN3qeW/k5JPk3ww4vVPqFJf8pllNw8GPq1D66o99lE6FojGpGLy535aZN0cGP0N/tVKx92a0sU938MOGHo+aZv8RM2BEiTLqM3LK/KvSwFJfRpUl9VGkP8szBrcNPVp8I5EwzsZjzJ9pkCJIyMIgBFmkrQhlAiEZERMCIhCEsRtKfDzHxMyVuMIQ0S/wAZJvwhCRaZ/h8BCEIpCfhMZhCPlRImOE0INFCElCaQhCQIRGEIoRkYQhCaKEI+WSaQMISBQhCag//Z"/>
          <p:cNvSpPr>
            <a:spLocks noChangeAspect="1" noChangeArrowheads="1"/>
          </p:cNvSpPr>
          <p:nvPr/>
        </p:nvSpPr>
        <p:spPr bwMode="auto">
          <a:xfrm>
            <a:off x="307975" y="-2147888"/>
            <a:ext cx="3248025" cy="4800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ndara" pitchFamily="34" charset="0"/>
            </a:endParaRPr>
          </a:p>
        </p:txBody>
      </p:sp>
      <p:grpSp>
        <p:nvGrpSpPr>
          <p:cNvPr id="15" name="Skupina 14"/>
          <p:cNvGrpSpPr>
            <a:grpSpLocks/>
          </p:cNvGrpSpPr>
          <p:nvPr/>
        </p:nvGrpSpPr>
        <p:grpSpPr bwMode="auto">
          <a:xfrm>
            <a:off x="5424488" y="1844675"/>
            <a:ext cx="1430337" cy="2457450"/>
            <a:chOff x="5436096" y="1844824"/>
            <a:chExt cx="1429684" cy="2457564"/>
          </a:xfrm>
        </p:grpSpPr>
        <p:pic>
          <p:nvPicPr>
            <p:cNvPr id="22545" name="Picture 9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5436096" y="1844824"/>
              <a:ext cx="1429684" cy="21130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46" name="TextovéPole 16"/>
            <p:cNvSpPr txBox="1">
              <a:spLocks noChangeArrowheads="1"/>
            </p:cNvSpPr>
            <p:nvPr/>
          </p:nvSpPr>
          <p:spPr bwMode="auto">
            <a:xfrm>
              <a:off x="5868144" y="3933056"/>
              <a:ext cx="79208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8</a:t>
              </a:r>
            </a:p>
          </p:txBody>
        </p:sp>
      </p:grpSp>
      <p:grpSp>
        <p:nvGrpSpPr>
          <p:cNvPr id="18" name="Skupina 17"/>
          <p:cNvGrpSpPr>
            <a:grpSpLocks/>
          </p:cNvGrpSpPr>
          <p:nvPr/>
        </p:nvGrpSpPr>
        <p:grpSpPr bwMode="auto">
          <a:xfrm>
            <a:off x="2051050" y="3789363"/>
            <a:ext cx="2881313" cy="2808287"/>
            <a:chOff x="2051720" y="3789142"/>
            <a:chExt cx="2880320" cy="2808210"/>
          </a:xfrm>
        </p:grpSpPr>
        <p:pic>
          <p:nvPicPr>
            <p:cNvPr id="22543" name="Picture 11" descr="http://lucy.troja.mff.cuni.cz/%7Etichy/elektross/obrazky/el_pole25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2051720" y="3789142"/>
              <a:ext cx="2797044" cy="28082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44" name="TextovéPole 18"/>
            <p:cNvSpPr txBox="1">
              <a:spLocks noChangeArrowheads="1"/>
            </p:cNvSpPr>
            <p:nvPr/>
          </p:nvSpPr>
          <p:spPr bwMode="auto">
            <a:xfrm>
              <a:off x="4139952" y="6165304"/>
              <a:ext cx="79208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9</a:t>
              </a:r>
            </a:p>
          </p:txBody>
        </p:sp>
      </p:grpSp>
      <p:grpSp>
        <p:nvGrpSpPr>
          <p:cNvPr id="16" name="Skupina 15"/>
          <p:cNvGrpSpPr>
            <a:grpSpLocks/>
          </p:cNvGrpSpPr>
          <p:nvPr/>
        </p:nvGrpSpPr>
        <p:grpSpPr bwMode="auto">
          <a:xfrm>
            <a:off x="7153275" y="2562225"/>
            <a:ext cx="1581150" cy="1450975"/>
            <a:chOff x="7164288" y="2562844"/>
            <a:chExt cx="1581078" cy="1451120"/>
          </a:xfrm>
        </p:grpSpPr>
        <p:pic>
          <p:nvPicPr>
            <p:cNvPr id="22541" name="Picture 13" descr="http://elektronika.host22.com/test/images/articles/keramicky_kond.jp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7164288" y="2562844"/>
              <a:ext cx="1581078" cy="11541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42" name="TextovéPole 20"/>
            <p:cNvSpPr txBox="1">
              <a:spLocks noChangeArrowheads="1"/>
            </p:cNvSpPr>
            <p:nvPr/>
          </p:nvSpPr>
          <p:spPr bwMode="auto">
            <a:xfrm>
              <a:off x="7668344" y="3644632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10</a:t>
              </a:r>
            </a:p>
          </p:txBody>
        </p:sp>
      </p:grpSp>
      <p:grpSp>
        <p:nvGrpSpPr>
          <p:cNvPr id="20" name="Skupina 19"/>
          <p:cNvGrpSpPr>
            <a:grpSpLocks/>
          </p:cNvGrpSpPr>
          <p:nvPr/>
        </p:nvGrpSpPr>
        <p:grpSpPr bwMode="auto">
          <a:xfrm>
            <a:off x="5364163" y="4440238"/>
            <a:ext cx="3771900" cy="2228850"/>
            <a:chOff x="5364088" y="4440510"/>
            <a:chExt cx="3771258" cy="2228850"/>
          </a:xfrm>
        </p:grpSpPr>
        <p:pic>
          <p:nvPicPr>
            <p:cNvPr id="22539" name="Picture 14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5364088" y="4440510"/>
              <a:ext cx="2857500" cy="22288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2540" name="TextovéPole 22"/>
            <p:cNvSpPr txBox="1">
              <a:spLocks noChangeArrowheads="1"/>
            </p:cNvSpPr>
            <p:nvPr/>
          </p:nvSpPr>
          <p:spPr bwMode="auto">
            <a:xfrm>
              <a:off x="8199242" y="6300028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11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856662" cy="4241800"/>
          </a:xfrm>
        </p:spPr>
        <p:txBody>
          <a:bodyPr rtlCol="0"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Pokud </a:t>
            </a:r>
            <a:r>
              <a:rPr lang="cs-CZ" dirty="0"/>
              <a:t>se </a:t>
            </a:r>
            <a:r>
              <a:rPr lang="cs-CZ" dirty="0" smtClean="0"/>
              <a:t>kondenzátor zapojí do obvodu </a:t>
            </a:r>
            <a:r>
              <a:rPr lang="cs-CZ" b="1" dirty="0" smtClean="0"/>
              <a:t>stejnosměrného</a:t>
            </a:r>
            <a:r>
              <a:rPr lang="cs-CZ" dirty="0" smtClean="0"/>
              <a:t> proudu</a:t>
            </a:r>
            <a:r>
              <a:rPr lang="cs-CZ" dirty="0"/>
              <a:t>, proud obvodem </a:t>
            </a:r>
            <a:r>
              <a:rPr lang="cs-CZ" b="1" dirty="0" smtClean="0"/>
              <a:t>neprochází</a:t>
            </a:r>
            <a:r>
              <a:rPr lang="cs-CZ" dirty="0" smtClean="0"/>
              <a:t>.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Přesněji: obvodem prochází proud jen dokud se kondenzátor nabíjí, nebo když se vybíjí po odpojení zdroje.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Pokud se </a:t>
            </a:r>
            <a:r>
              <a:rPr lang="cs-CZ" dirty="0" smtClean="0"/>
              <a:t>kondenzátor </a:t>
            </a:r>
            <a:r>
              <a:rPr lang="cs-CZ" dirty="0"/>
              <a:t>zapojí do obvodu </a:t>
            </a:r>
            <a:r>
              <a:rPr lang="cs-CZ" b="1" dirty="0" smtClean="0"/>
              <a:t>střídavého </a:t>
            </a:r>
            <a:r>
              <a:rPr lang="cs-CZ" dirty="0" smtClean="0"/>
              <a:t>proudu</a:t>
            </a:r>
            <a:r>
              <a:rPr lang="cs-CZ" dirty="0"/>
              <a:t>, proud obvodem </a:t>
            </a:r>
            <a:r>
              <a:rPr lang="cs-CZ" b="1" dirty="0" smtClean="0"/>
              <a:t>prochází</a:t>
            </a:r>
            <a:r>
              <a:rPr lang="cs-CZ" dirty="0" smtClean="0"/>
              <a:t>.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Protože dochází k opakovanému nabíjení a vybíjení kondenzátoru.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355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6185885-76C3-4E20-94A8-EF00602A7D6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Kondenzátor v elektrickém obvodu</a:t>
            </a:r>
            <a:endParaRPr lang="cs-CZ" dirty="0"/>
          </a:p>
        </p:txBody>
      </p:sp>
      <p:pic>
        <p:nvPicPr>
          <p:cNvPr id="8" name="Picture 3" descr="http://www.youtube.com/watch?v=X5bzjs3ByBU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9588" y="3933825"/>
            <a:ext cx="1138237" cy="1138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3" descr="http://www.youtube.com/watch?v=1MwqA5YDuTM">
            <a:hlinkClick r:id="rId4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8175" y="3933825"/>
            <a:ext cx="1138238" cy="1138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856662" cy="4241800"/>
          </a:xfrm>
        </p:spPr>
        <p:txBody>
          <a:bodyPr/>
          <a:lstStyle/>
          <a:p>
            <a:pPr lvl="1">
              <a:buFont typeface="Arial" charset="0"/>
              <a:buChar char="•"/>
            </a:pPr>
            <a:r>
              <a:rPr lang="cs-CZ" sz="2400" smtClean="0"/>
              <a:t>Fotografický blesk </a:t>
            </a:r>
          </a:p>
          <a:p>
            <a:pPr lvl="1">
              <a:buFont typeface="Arial" charset="0"/>
              <a:buChar char="•"/>
            </a:pPr>
            <a:r>
              <a:rPr lang="cs-CZ" sz="2400" smtClean="0"/>
              <a:t>Rozběhov</a:t>
            </a:r>
            <a:r>
              <a:rPr lang="cs-CZ" sz="2400" smtClean="0">
                <a:latin typeface="Arial" charset="0"/>
              </a:rPr>
              <a:t>ý</a:t>
            </a:r>
            <a:r>
              <a:rPr lang="cs-CZ" sz="2400" smtClean="0"/>
              <a:t> kondenzátor (např. v pračce)</a:t>
            </a:r>
          </a:p>
          <a:p>
            <a:pPr lvl="1">
              <a:buFont typeface="Arial" charset="0"/>
              <a:buChar char="•"/>
            </a:pPr>
            <a:r>
              <a:rPr lang="cs-CZ" sz="2400" smtClean="0"/>
              <a:t>Stabilizační prvek v elektrických obvodech </a:t>
            </a:r>
          </a:p>
          <a:p>
            <a:pPr lvl="1">
              <a:buFont typeface="Arial" charset="0"/>
              <a:buChar char="•"/>
            </a:pPr>
            <a:r>
              <a:rPr lang="cs-CZ" sz="2400" smtClean="0"/>
              <a:t>Odrušovací kondenzátor </a:t>
            </a:r>
          </a:p>
          <a:p>
            <a:pPr lvl="1">
              <a:buFont typeface="Arial" charset="0"/>
              <a:buChar char="•"/>
            </a:pPr>
            <a:r>
              <a:rPr lang="cs-CZ" sz="2400" smtClean="0"/>
              <a:t>Ladící součástka v přijímači</a:t>
            </a:r>
          </a:p>
          <a:p>
            <a:pPr lvl="1">
              <a:buFont typeface="Arial" charset="0"/>
              <a:buChar char="•"/>
            </a:pPr>
            <a:r>
              <a:rPr lang="cs-CZ" sz="2400" smtClean="0"/>
              <a:t>Počítačová paměť </a:t>
            </a:r>
          </a:p>
          <a:p>
            <a:pPr lvl="1">
              <a:buFont typeface="Arial" charset="0"/>
              <a:buChar char="•"/>
            </a:pPr>
            <a:r>
              <a:rPr lang="cs-CZ" sz="2400" smtClean="0"/>
              <a:t>Defibrilátor</a:t>
            </a:r>
          </a:p>
          <a:p>
            <a:pPr lvl="1">
              <a:buFont typeface="Arial" charset="0"/>
              <a:buChar char="•"/>
            </a:pPr>
            <a:r>
              <a:rPr lang="cs-CZ" sz="2400" smtClean="0"/>
              <a:t>Časovače v generátorech střídavého signálu </a:t>
            </a:r>
          </a:p>
          <a:p>
            <a:pPr>
              <a:buFont typeface="Arial" charset="0"/>
              <a:buChar char="•"/>
            </a:pPr>
            <a:endParaRPr lang="cs-CZ" smtClean="0"/>
          </a:p>
        </p:txBody>
      </p:sp>
      <p:sp>
        <p:nvSpPr>
          <p:cNvPr id="2457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xfrm>
            <a:off x="3990975" y="6376988"/>
            <a:ext cx="1162050" cy="3651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BC44084-78EA-4174-AB72-BE1E2B8075C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2457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Použití kondenzátorů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5567363" y="2930525"/>
            <a:ext cx="2820987" cy="1866900"/>
            <a:chOff x="5567721" y="2950096"/>
            <a:chExt cx="2820703" cy="1866326"/>
          </a:xfrm>
        </p:grpSpPr>
        <p:pic>
          <p:nvPicPr>
            <p:cNvPr id="25623" name="Picture 6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567721" y="2950096"/>
              <a:ext cx="2028615" cy="1866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24" name="TextovéPole 14"/>
            <p:cNvSpPr txBox="1">
              <a:spLocks noChangeArrowheads="1"/>
            </p:cNvSpPr>
            <p:nvPr/>
          </p:nvSpPr>
          <p:spPr bwMode="auto">
            <a:xfrm>
              <a:off x="7452320" y="3582994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15</a:t>
              </a:r>
            </a:p>
          </p:txBody>
        </p:sp>
      </p:grp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856662" cy="4241800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Značka cívky bez jádra: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Značka </a:t>
            </a:r>
            <a:r>
              <a:rPr lang="cs-CZ" dirty="0"/>
              <a:t>cívky </a:t>
            </a:r>
            <a:r>
              <a:rPr lang="cs-CZ" dirty="0" smtClean="0"/>
              <a:t>s jádrem: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Cívky se vyrábí v různých provedeních: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560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xfrm>
            <a:off x="3990975" y="6519863"/>
            <a:ext cx="1162050" cy="3651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7FD99A8-03C0-4A0C-B520-97F7FC0DEF9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sp>
        <p:nvSpPr>
          <p:cNvPr id="2560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Cívka</a:t>
            </a:r>
          </a:p>
        </p:txBody>
      </p: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3957638" y="2492375"/>
            <a:ext cx="1749425" cy="457200"/>
            <a:chOff x="3957266" y="2492896"/>
            <a:chExt cx="1750491" cy="457200"/>
          </a:xfrm>
        </p:grpSpPr>
        <p:pic>
          <p:nvPicPr>
            <p:cNvPr id="25621" name="Picture 2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957266" y="2492896"/>
              <a:ext cx="781050" cy="457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22" name="TextovéPole 11"/>
            <p:cNvSpPr txBox="1">
              <a:spLocks noChangeArrowheads="1"/>
            </p:cNvSpPr>
            <p:nvPr/>
          </p:nvSpPr>
          <p:spPr bwMode="auto">
            <a:xfrm>
              <a:off x="4771653" y="2536830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12</a:t>
              </a:r>
            </a:p>
          </p:txBody>
        </p:sp>
      </p:grp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6015038" y="2133600"/>
            <a:ext cx="2373312" cy="1009650"/>
            <a:chOff x="6015292" y="2132856"/>
            <a:chExt cx="2373132" cy="1009650"/>
          </a:xfrm>
        </p:grpSpPr>
        <p:pic>
          <p:nvPicPr>
            <p:cNvPr id="25619" name="Picture 3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015292" y="2132856"/>
              <a:ext cx="1133475" cy="10096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20" name="TextovéPole 12"/>
            <p:cNvSpPr txBox="1">
              <a:spLocks noChangeArrowheads="1"/>
            </p:cNvSpPr>
            <p:nvPr/>
          </p:nvSpPr>
          <p:spPr bwMode="auto">
            <a:xfrm>
              <a:off x="7452320" y="2536830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13</a:t>
              </a:r>
            </a:p>
          </p:txBody>
        </p:sp>
      </p:grpSp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3924300" y="3429000"/>
            <a:ext cx="1782763" cy="457200"/>
            <a:chOff x="3923928" y="3429000"/>
            <a:chExt cx="1783829" cy="457200"/>
          </a:xfrm>
        </p:grpSpPr>
        <p:pic>
          <p:nvPicPr>
            <p:cNvPr id="25617" name="Picture 5" descr="civka-s-zeleznym-jadrem-tlumivka.pn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3923928" y="3429000"/>
              <a:ext cx="847725" cy="457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18" name="TextovéPole 13"/>
            <p:cNvSpPr txBox="1">
              <a:spLocks noChangeArrowheads="1"/>
            </p:cNvSpPr>
            <p:nvPr/>
          </p:nvSpPr>
          <p:spPr bwMode="auto">
            <a:xfrm>
              <a:off x="4771653" y="3472934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14</a:t>
              </a:r>
            </a:p>
          </p:txBody>
        </p:sp>
      </p:grpSp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323850" y="4652963"/>
            <a:ext cx="2160588" cy="1984375"/>
            <a:chOff x="611561" y="4653136"/>
            <a:chExt cx="2160240" cy="1984861"/>
          </a:xfrm>
        </p:grpSpPr>
        <p:pic>
          <p:nvPicPr>
            <p:cNvPr id="25615" name="Picture 7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611561" y="4653136"/>
              <a:ext cx="2016224" cy="198486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16" name="TextovéPole 20"/>
            <p:cNvSpPr txBox="1">
              <a:spLocks noChangeArrowheads="1"/>
            </p:cNvSpPr>
            <p:nvPr/>
          </p:nvSpPr>
          <p:spPr bwMode="auto">
            <a:xfrm>
              <a:off x="1835697" y="6268665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16</a:t>
              </a:r>
            </a:p>
          </p:txBody>
        </p:sp>
      </p:grpSp>
      <p:grpSp>
        <p:nvGrpSpPr>
          <p:cNvPr id="16" name="Skupina 15"/>
          <p:cNvGrpSpPr>
            <a:grpSpLocks/>
          </p:cNvGrpSpPr>
          <p:nvPr/>
        </p:nvGrpSpPr>
        <p:grpSpPr bwMode="auto">
          <a:xfrm>
            <a:off x="2916238" y="4652963"/>
            <a:ext cx="3095625" cy="1984375"/>
            <a:chOff x="3085281" y="4653136"/>
            <a:chExt cx="3096344" cy="1984861"/>
          </a:xfrm>
        </p:grpSpPr>
        <p:pic>
          <p:nvPicPr>
            <p:cNvPr id="25613" name="Picture 9" descr="Soubor:Electronic component inductors.jp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3085281" y="4653136"/>
              <a:ext cx="2236276" cy="198486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14" name="TextovéPole 22"/>
            <p:cNvSpPr txBox="1">
              <a:spLocks noChangeArrowheads="1"/>
            </p:cNvSpPr>
            <p:nvPr/>
          </p:nvSpPr>
          <p:spPr bwMode="auto">
            <a:xfrm>
              <a:off x="5245521" y="6268665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17</a:t>
              </a:r>
            </a:p>
          </p:txBody>
        </p:sp>
      </p:grp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6173788" y="4652963"/>
            <a:ext cx="2719387" cy="2016125"/>
            <a:chOff x="5957966" y="4653136"/>
            <a:chExt cx="2718490" cy="2016224"/>
          </a:xfrm>
        </p:grpSpPr>
        <p:pic>
          <p:nvPicPr>
            <p:cNvPr id="25611" name="Picture 11" descr="HR184360  E/W cívka 15mH AT4043/60  30002031, 30032668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5957966" y="4653136"/>
              <a:ext cx="2646482" cy="19848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5612" name="TextovéPole 26"/>
            <p:cNvSpPr txBox="1">
              <a:spLocks noChangeArrowheads="1"/>
            </p:cNvSpPr>
            <p:nvPr/>
          </p:nvSpPr>
          <p:spPr bwMode="auto">
            <a:xfrm>
              <a:off x="7740352" y="6300028"/>
              <a:ext cx="9361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18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856662" cy="4241800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Pokud </a:t>
            </a:r>
            <a:r>
              <a:rPr lang="cs-CZ" dirty="0"/>
              <a:t>se </a:t>
            </a:r>
            <a:r>
              <a:rPr lang="cs-CZ" dirty="0" smtClean="0"/>
              <a:t>cívka zapojí do obvodu </a:t>
            </a:r>
            <a:r>
              <a:rPr lang="cs-CZ" b="1" dirty="0" smtClean="0"/>
              <a:t>stejnosměrného</a:t>
            </a:r>
            <a:r>
              <a:rPr lang="cs-CZ" dirty="0" smtClean="0"/>
              <a:t> proudu</a:t>
            </a:r>
            <a:r>
              <a:rPr lang="cs-CZ" dirty="0"/>
              <a:t>, proud obvodem </a:t>
            </a:r>
            <a:r>
              <a:rPr lang="cs-CZ" b="1" dirty="0" smtClean="0"/>
              <a:t>prochází</a:t>
            </a:r>
            <a:r>
              <a:rPr lang="cs-CZ" dirty="0" smtClean="0"/>
              <a:t>.</a:t>
            </a:r>
            <a:endParaRPr lang="cs-CZ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Pokud se </a:t>
            </a:r>
            <a:r>
              <a:rPr lang="cs-CZ" dirty="0" smtClean="0"/>
              <a:t>cívka zapojí </a:t>
            </a:r>
            <a:r>
              <a:rPr lang="cs-CZ" dirty="0"/>
              <a:t>do obvodu </a:t>
            </a:r>
            <a:r>
              <a:rPr lang="cs-CZ" b="1" dirty="0" smtClean="0"/>
              <a:t>střídavého </a:t>
            </a:r>
            <a:r>
              <a:rPr lang="cs-CZ" dirty="0" smtClean="0"/>
              <a:t>proudu</a:t>
            </a:r>
            <a:r>
              <a:rPr lang="cs-CZ" dirty="0"/>
              <a:t>, proud obvodem </a:t>
            </a:r>
            <a:r>
              <a:rPr lang="cs-CZ" b="1" dirty="0" smtClean="0"/>
              <a:t>prochází jen částečně</a:t>
            </a:r>
            <a:r>
              <a:rPr lang="cs-CZ" dirty="0" smtClean="0"/>
              <a:t>.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Přesněji: proud se zmenší – o kolik se zmenší ovlivňuje: </a:t>
            </a:r>
            <a:b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a) indukčnost cívky (závisí na počtu závitů, délce, průřezu a na tom, jestli má cívka jádro) </a:t>
            </a:r>
            <a:b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b) frekvence střídavého proudu.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662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A8F30C2-07FF-4C32-94A3-4F2CCF24066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sp>
        <p:nvSpPr>
          <p:cNvPr id="2662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Cívka v elektrickém obvodu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856662" cy="4241800"/>
          </a:xfrm>
        </p:spPr>
        <p:txBody>
          <a:bodyPr/>
          <a:lstStyle/>
          <a:p>
            <a:pPr lvl="1">
              <a:buFont typeface="Arial" charset="0"/>
              <a:buChar char="•"/>
            </a:pPr>
            <a:r>
              <a:rPr lang="cs-CZ" sz="2400" smtClean="0"/>
              <a:t>elektromotor</a:t>
            </a:r>
          </a:p>
          <a:p>
            <a:pPr lvl="1">
              <a:buFont typeface="Arial" charset="0"/>
              <a:buChar char="•"/>
            </a:pPr>
            <a:r>
              <a:rPr lang="cs-CZ" sz="2400" smtClean="0"/>
              <a:t>zvonek</a:t>
            </a:r>
          </a:p>
          <a:p>
            <a:pPr lvl="1">
              <a:buFont typeface="Arial" charset="0"/>
              <a:buChar char="•"/>
            </a:pPr>
            <a:r>
              <a:rPr lang="cs-CZ" sz="2400" smtClean="0"/>
              <a:t>reproduktor</a:t>
            </a:r>
          </a:p>
          <a:p>
            <a:pPr lvl="1">
              <a:buFont typeface="Arial" charset="0"/>
              <a:buChar char="•"/>
            </a:pPr>
            <a:r>
              <a:rPr lang="cs-CZ" sz="2400" smtClean="0"/>
              <a:t>vychylovací cívky v monitorech</a:t>
            </a:r>
          </a:p>
          <a:p>
            <a:pPr lvl="1">
              <a:buFont typeface="Arial" charset="0"/>
              <a:buChar char="•"/>
            </a:pPr>
            <a:r>
              <a:rPr lang="cs-CZ" sz="2400" smtClean="0"/>
              <a:t>zapisovací a čtecí hlavičky v pevných discích</a:t>
            </a:r>
          </a:p>
          <a:p>
            <a:pPr lvl="1">
              <a:buFont typeface="Arial" charset="0"/>
              <a:buChar char="•"/>
            </a:pPr>
            <a:r>
              <a:rPr lang="cs-CZ" sz="2400" smtClean="0"/>
              <a:t>elektrické měřící přístroje (ampérmetr, voltmetr, atd.)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tlumivka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transformátor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v elektromagnetickych oscilačnich obvodech</a:t>
            </a:r>
          </a:p>
        </p:txBody>
      </p:sp>
      <p:sp>
        <p:nvSpPr>
          <p:cNvPr id="2765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xfrm>
            <a:off x="3990975" y="6376988"/>
            <a:ext cx="1162050" cy="3651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0CCC2EB-227D-4F0D-844F-A06165FBB05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  <p:sp>
        <p:nvSpPr>
          <p:cNvPr id="2765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Použití cívek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 rtlCol="0">
            <a:normAutofit fontScale="85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Co je kondenzátor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Na čem závisí kapacita kondenzátoru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Jak se převádí jednotky kapacity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Jaké typy kondenzátorů se vyrábí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Jak se chová kondenzátor v elektrickém obvodu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Kde se kondenzátory používají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Co je cívka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/>
              <a:t>Jak se chová </a:t>
            </a:r>
            <a:r>
              <a:rPr lang="cs-CZ" sz="3200" dirty="0" smtClean="0"/>
              <a:t>cívka v </a:t>
            </a:r>
            <a:r>
              <a:rPr lang="cs-CZ" sz="3200" dirty="0"/>
              <a:t>elektrickém obvodu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/>
              <a:t>Kde se </a:t>
            </a:r>
            <a:r>
              <a:rPr lang="cs-CZ" sz="3200" dirty="0" smtClean="0"/>
              <a:t>cívky používají</a:t>
            </a: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/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2867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8B06F4F-CA30-4749-92AB-0BEFB9D77DB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  <p:sp>
        <p:nvSpPr>
          <p:cNvPr id="2867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jsme se dozvěděli?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Jestli jste odpověděli správně</a:t>
            </a:r>
            <a:r>
              <a:rPr lang="cs-CZ" sz="3200" smtClean="0">
                <a:latin typeface="Arial" charset="0"/>
              </a:rPr>
              <a:t>,</a:t>
            </a:r>
            <a:r>
              <a:rPr lang="cs-CZ" sz="3200" smtClean="0">
                <a:latin typeface="Calibri" pitchFamily="34" charset="0"/>
              </a:rPr>
              <a:t> se dozvíte po kliknutí na odpověď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Hodně štěstí … </a:t>
            </a: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</p:txBody>
      </p:sp>
      <p:sp>
        <p:nvSpPr>
          <p:cNvPr id="2969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BB0764A-B274-48CA-AAE3-012AC5CFD21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  <p:sp>
        <p:nvSpPr>
          <p:cNvPr id="2969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Závěrečné opakování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1CE0880-3B5C-4869-9FD7-234E760A6C9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cs typeface="Arial" charset="0"/>
            </a:endParaRPr>
          </a:p>
        </p:txBody>
      </p:sp>
      <p:sp>
        <p:nvSpPr>
          <p:cNvPr id="3072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/>
            </a:pPr>
            <a:r>
              <a:rPr lang="cs-CZ" sz="3200" smtClean="0"/>
              <a:t>Když k sobě přiblížíme desky kondenzátoru, jeho kapacita se: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zmenší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nezmění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zvětší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B6E5D7B-5BB4-4258-A3E7-2DC9164F481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marL="514350" indent="-514350" algn="l" fontAlgn="auto">
              <a:spcAft>
                <a:spcPts val="0"/>
              </a:spcAft>
              <a:buFont typeface="+mj-lt"/>
              <a:buAutoNum type="arabicPeriod" startAt="2"/>
              <a:defRPr/>
            </a:pPr>
            <a:r>
              <a:rPr lang="cs-CZ" sz="3200" dirty="0" smtClean="0"/>
              <a:t>Kondenzátor, který má větší plochu desek, má kapacitu oproti kondenzátoru s menšími deskami: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menší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stejnou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větší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3D2EBD3-4D2D-4913-9AB5-F5D4FD22C5A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>
              <a:cs typeface="Arial" charset="0"/>
            </a:endParaRPr>
          </a:p>
        </p:txBody>
      </p:sp>
      <p:sp>
        <p:nvSpPr>
          <p:cNvPr id="3277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3"/>
            </a:pPr>
            <a:r>
              <a:rPr lang="cs-CZ" sz="3200" smtClean="0"/>
              <a:t>Kapacitu 0,000 000 025 F zapíšeme jako: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25 </a:t>
            </a:r>
            <a:r>
              <a:rPr lang="cs-CZ" sz="2800" dirty="0" err="1"/>
              <a:t>mF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25 </a:t>
            </a:r>
            <a:r>
              <a:rPr lang="cs-CZ" sz="2800" dirty="0" err="1"/>
              <a:t>pF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25 </a:t>
            </a:r>
            <a:r>
              <a:rPr lang="cs-CZ" sz="2800" dirty="0" err="1"/>
              <a:t>nF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45D7704-EE4D-4CEC-A59E-7A32D419CD0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cs-CZ">
              <a:cs typeface="Arial" charset="0"/>
            </a:endParaRPr>
          </a:p>
        </p:txBody>
      </p:sp>
      <p:sp>
        <p:nvSpPr>
          <p:cNvPr id="3379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4"/>
            </a:pPr>
            <a:r>
              <a:rPr lang="cs-CZ" sz="3200" smtClean="0"/>
              <a:t>Stejnosměrný proud kondenzátorem: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33825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2684463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39671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prochází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nelze říct, záleží na kapacitě kondenzátoru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neprochází</a:t>
            </a:r>
            <a:endParaRPr lang="cs-CZ" sz="2800" i="1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DEEA6DD-3CB3-416B-9EF7-F60B5741B78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cs-CZ">
              <a:cs typeface="Arial" charset="0"/>
            </a:endParaRPr>
          </a:p>
        </p:txBody>
      </p:sp>
      <p:sp>
        <p:nvSpPr>
          <p:cNvPr id="3481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5"/>
            </a:pPr>
            <a:r>
              <a:rPr lang="cs-CZ" sz="2800" smtClean="0"/>
              <a:t>Stejnosměrný proud cívkou:</a:t>
            </a:r>
            <a:endParaRPr lang="cs-CZ" sz="3200" smtClean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neprochází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nelze říct, záleží na </a:t>
            </a:r>
            <a:r>
              <a:rPr lang="cs-CZ" sz="2800" dirty="0"/>
              <a:t>indukčnosti cívky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prochází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13788" cy="4537075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1800" i="1" u="sng" smtClean="0"/>
              <a:t>Použitá literatura: </a:t>
            </a:r>
          </a:p>
          <a:p>
            <a:pPr lvl="1">
              <a:buFont typeface="Arial" charset="0"/>
              <a:buChar char="•"/>
            </a:pPr>
            <a:r>
              <a:rPr lang="cs-CZ" sz="1800" smtClean="0"/>
              <a:t>RAUNER, Karel; HAVEL, Václav; RANDA, Miroslav. </a:t>
            </a:r>
            <a:r>
              <a:rPr lang="cs-CZ" sz="1800" i="1" smtClean="0"/>
              <a:t>Fyzika 9 učebnice pro základní školy a víceletá gymnázia</a:t>
            </a:r>
            <a:r>
              <a:rPr lang="cs-CZ" sz="1800" smtClean="0"/>
              <a:t>. Plzeň: Fraus, 2007, ISBN 978-80-7238-617-8. </a:t>
            </a:r>
          </a:p>
          <a:p>
            <a:pPr lvl="1">
              <a:buFont typeface="Arial" charset="0"/>
              <a:buChar char="•"/>
            </a:pPr>
            <a:r>
              <a:rPr lang="cs-CZ" sz="1800" smtClean="0"/>
              <a:t>RAUNER, Karel; HAVEL, Václav; RANDA, Miroslav. </a:t>
            </a:r>
            <a:r>
              <a:rPr lang="cs-CZ" sz="1800" i="1" smtClean="0"/>
              <a:t>Fyzika 9 pracovní sešit pro základní školy a víceletá gymnázia</a:t>
            </a:r>
            <a:r>
              <a:rPr lang="cs-CZ" sz="1800" smtClean="0"/>
              <a:t>. Plzeň: Fraus, 2007, ISBN 978-80-7238-619-2. </a:t>
            </a:r>
          </a:p>
          <a:p>
            <a:pPr>
              <a:buClr>
                <a:srgbClr val="31B6FD"/>
              </a:buClr>
              <a:buFont typeface="Arial" charset="0"/>
              <a:buChar char="•"/>
            </a:pPr>
            <a:r>
              <a:rPr lang="cs-CZ" sz="1800" i="1" u="sng" smtClean="0">
                <a:solidFill>
                  <a:srgbClr val="073E87"/>
                </a:solidFill>
              </a:rPr>
              <a:t>Jiné zdroje:</a:t>
            </a:r>
          </a:p>
          <a:p>
            <a:pPr lvl="1">
              <a:buClr>
                <a:srgbClr val="31B6FD"/>
              </a:buClr>
              <a:buFont typeface="Arial" charset="0"/>
              <a:buChar char="•"/>
            </a:pPr>
            <a:r>
              <a:rPr lang="cs-CZ" sz="1800" smtClean="0"/>
              <a:t>Obr. 1 – </a:t>
            </a:r>
            <a:r>
              <a:rPr lang="cs-CZ" sz="1200" smtClean="0"/>
              <a:t>AUTOR NEUVEDEN. </a:t>
            </a:r>
            <a:r>
              <a:rPr lang="cs-CZ" sz="1200" i="1" smtClean="0"/>
              <a:t>filip2ms.wordpress.com</a:t>
            </a:r>
            <a:r>
              <a:rPr lang="cs-CZ" sz="1200" smtClean="0"/>
              <a:t> [online]. [cit. 17.11.2013]. Dostupný na WWW: </a:t>
            </a:r>
            <a:r>
              <a:rPr lang="cs-CZ" sz="1200" smtClean="0">
                <a:hlinkClick r:id="rId2"/>
              </a:rPr>
              <a:t>http://filip2ms.wordpress.com/elektrotechnika/kondenzatory/</a:t>
            </a:r>
            <a:endParaRPr lang="cs-CZ" sz="1200" smtClean="0"/>
          </a:p>
          <a:p>
            <a:pPr lvl="1">
              <a:buClr>
                <a:srgbClr val="31B6FD"/>
              </a:buClr>
              <a:buFont typeface="Arial" charset="0"/>
              <a:buChar char="•"/>
            </a:pPr>
            <a:r>
              <a:rPr lang="cs-CZ" sz="1800" smtClean="0"/>
              <a:t>Obr. 2 – </a:t>
            </a:r>
            <a:r>
              <a:rPr lang="cs-CZ" sz="1200" smtClean="0"/>
              <a:t>AUTOR NEUVEDEN. </a:t>
            </a:r>
            <a:r>
              <a:rPr lang="cs-CZ" sz="1200" i="1" smtClean="0"/>
              <a:t>helago-cz.cz</a:t>
            </a:r>
            <a:r>
              <a:rPr lang="cs-CZ" sz="1200" smtClean="0"/>
              <a:t> [online]. [cit. 17.11.2013]. Dostupný na WWW: </a:t>
            </a:r>
            <a:r>
              <a:rPr lang="cs-CZ" sz="1200" smtClean="0">
                <a:hlinkClick r:id="rId3"/>
              </a:rPr>
              <a:t>http://www.helago-cz.cz/product/deskovy-kondenzator-d/</a:t>
            </a:r>
            <a:endParaRPr lang="cs-CZ" sz="1800" smtClean="0"/>
          </a:p>
          <a:p>
            <a:pPr lvl="1">
              <a:buClr>
                <a:srgbClr val="31B6FD"/>
              </a:buClr>
              <a:buFont typeface="Arial" charset="0"/>
              <a:buChar char="•"/>
            </a:pPr>
            <a:r>
              <a:rPr lang="cs-CZ" sz="1800" smtClean="0"/>
              <a:t>Obr. 3 – </a:t>
            </a:r>
            <a:r>
              <a:rPr lang="cs-CZ" sz="1200" smtClean="0"/>
              <a:t>AUTOR NEUVEDEN. </a:t>
            </a:r>
            <a:r>
              <a:rPr lang="cs-CZ" sz="1200" i="1" smtClean="0"/>
              <a:t>helago-cz.cz</a:t>
            </a:r>
            <a:r>
              <a:rPr lang="cs-CZ" sz="1200" smtClean="0"/>
              <a:t> [online]. [cit. 17.11.2013]. Dostupný na WWW: </a:t>
            </a:r>
            <a:r>
              <a:rPr lang="cs-CZ" sz="1200" smtClean="0">
                <a:hlinkClick r:id="rId4"/>
              </a:rPr>
              <a:t>http://www.helago-cz.cz/product/deskovy-kondenzator-s/</a:t>
            </a:r>
            <a:endParaRPr lang="cs-CZ" sz="1800" smtClean="0"/>
          </a:p>
          <a:p>
            <a:pPr lvl="1">
              <a:buClr>
                <a:srgbClr val="31B6FD"/>
              </a:buClr>
              <a:buFont typeface="Arial" charset="0"/>
              <a:buChar char="•"/>
            </a:pPr>
            <a:r>
              <a:rPr lang="cs-CZ" sz="1800" smtClean="0"/>
              <a:t>Obr. 4 – </a:t>
            </a:r>
            <a:r>
              <a:rPr lang="cs-CZ" sz="1200" smtClean="0"/>
              <a:t>AUTOR NEUVEDEN. </a:t>
            </a:r>
            <a:r>
              <a:rPr lang="cs-CZ" sz="1200" i="1" smtClean="0"/>
              <a:t>ssjh.sk</a:t>
            </a:r>
            <a:r>
              <a:rPr lang="cs-CZ" sz="1200" smtClean="0"/>
              <a:t> [online]. [cit. 17.11.2013]. Dostupný na WWW: </a:t>
            </a:r>
            <a:r>
              <a:rPr lang="cs-CZ" sz="1200" smtClean="0">
                <a:hlinkClick r:id="rId5"/>
              </a:rPr>
              <a:t>http://ssjh.sk/dexorix/zae-32.html</a:t>
            </a:r>
            <a:endParaRPr lang="cs-CZ" sz="1800" smtClean="0"/>
          </a:p>
          <a:p>
            <a:pPr lvl="1">
              <a:buClr>
                <a:srgbClr val="31B6FD"/>
              </a:buClr>
              <a:buFont typeface="Arial" charset="0"/>
              <a:buChar char="•"/>
            </a:pPr>
            <a:r>
              <a:rPr lang="cs-CZ" sz="1800" smtClean="0"/>
              <a:t>Obr. 5 – </a:t>
            </a:r>
            <a:r>
              <a:rPr lang="cs-CZ" sz="1200" smtClean="0"/>
              <a:t>AUTOR NEUVEDEN. </a:t>
            </a:r>
            <a:r>
              <a:rPr lang="cs-CZ" sz="1200" i="1" smtClean="0"/>
              <a:t>bajty.info</a:t>
            </a:r>
            <a:r>
              <a:rPr lang="cs-CZ" sz="1200" smtClean="0"/>
              <a:t> [online]. [cit. 17.11.2013]. Dostupný na WWW: </a:t>
            </a:r>
            <a:r>
              <a:rPr lang="cs-CZ" sz="1200" smtClean="0">
                <a:hlinkClick r:id="rId6"/>
              </a:rPr>
              <a:t>http://www.bajty.info/2011/12/minielektrikar-3-kondenzatory.html</a:t>
            </a:r>
            <a:endParaRPr lang="cs-CZ" sz="1800" smtClean="0"/>
          </a:p>
        </p:txBody>
      </p:sp>
      <p:sp>
        <p:nvSpPr>
          <p:cNvPr id="3584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41ABBEF-B3B0-45E5-A903-B1468E2FD4C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cs-CZ">
              <a:cs typeface="Arial" charset="0"/>
            </a:endParaRPr>
          </a:p>
        </p:txBody>
      </p:sp>
      <p:sp>
        <p:nvSpPr>
          <p:cNvPr id="3584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 1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13788" cy="4537075"/>
          </a:xfrm>
        </p:spPr>
        <p:txBody>
          <a:bodyPr rtlCol="0">
            <a:normAutofit fontScale="92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800" i="1" u="sng" dirty="0" smtClean="0">
                <a:solidFill>
                  <a:srgbClr val="073E87"/>
                </a:solidFill>
              </a:rPr>
              <a:t>Jiné </a:t>
            </a:r>
            <a:r>
              <a:rPr lang="cs-CZ" sz="1800" i="1" u="sng" dirty="0">
                <a:solidFill>
                  <a:srgbClr val="073E87"/>
                </a:solidFill>
              </a:rPr>
              <a:t>zdroje</a:t>
            </a:r>
            <a:r>
              <a:rPr lang="cs-CZ" sz="1800" i="1" u="sng" dirty="0" smtClean="0">
                <a:solidFill>
                  <a:srgbClr val="073E87"/>
                </a:solidFill>
              </a:rPr>
              <a:t>:</a:t>
            </a:r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800" dirty="0" smtClean="0"/>
              <a:t>Obr</a:t>
            </a:r>
            <a:r>
              <a:rPr lang="cs-CZ" sz="1800" dirty="0"/>
              <a:t>. 6 </a:t>
            </a:r>
            <a:r>
              <a:rPr lang="cs-CZ" sz="1800" dirty="0" smtClean="0"/>
              <a:t>– </a:t>
            </a:r>
            <a:r>
              <a:rPr lang="cs-CZ" sz="1200" dirty="0"/>
              <a:t>AUTOR NEUVEDEN. </a:t>
            </a:r>
            <a:r>
              <a:rPr lang="cs-CZ" sz="1200" i="1" dirty="0"/>
              <a:t>fyzmatik.pise.cz</a:t>
            </a:r>
            <a:r>
              <a:rPr lang="cs-CZ" sz="1200" dirty="0"/>
              <a:t> [online]. [cit. 17.11.2013]. 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fyzmatik.pise.cz/41-vyrob-si-domaci-kondenzator.html</a:t>
            </a:r>
            <a:endParaRPr lang="cs-CZ" sz="18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800" dirty="0" smtClean="0"/>
              <a:t>Obr</a:t>
            </a:r>
            <a:r>
              <a:rPr lang="cs-CZ" sz="1800" dirty="0"/>
              <a:t>. </a:t>
            </a:r>
            <a:r>
              <a:rPr lang="cs-CZ" sz="1800" dirty="0" smtClean="0"/>
              <a:t>7 – </a:t>
            </a:r>
            <a:r>
              <a:rPr lang="cs-CZ" sz="1200" dirty="0"/>
              <a:t>AUTOR NEUVEDEN. </a:t>
            </a:r>
            <a:r>
              <a:rPr lang="cs-CZ" sz="1200" i="1" dirty="0"/>
              <a:t>diskuse.elektrika.cz</a:t>
            </a:r>
            <a:r>
              <a:rPr lang="cs-CZ" sz="1200" dirty="0"/>
              <a:t> [online]. [cit. 17.11.2013].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diskuse.elektrika.cz/index.php/topic,7596.0.html</a:t>
            </a:r>
            <a:endParaRPr lang="cs-CZ" sz="18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800" dirty="0" smtClean="0"/>
              <a:t>Obr</a:t>
            </a:r>
            <a:r>
              <a:rPr lang="cs-CZ" sz="1800" dirty="0"/>
              <a:t>. 8, 9 </a:t>
            </a:r>
            <a:r>
              <a:rPr lang="cs-CZ" sz="1800" dirty="0" smtClean="0"/>
              <a:t>– </a:t>
            </a:r>
            <a:r>
              <a:rPr lang="cs-CZ" sz="1200" dirty="0"/>
              <a:t>AUTOR NEUVEDEN. </a:t>
            </a:r>
            <a:r>
              <a:rPr lang="cs-CZ" sz="1200" i="1" dirty="0"/>
              <a:t>lucy.troja.mff.cuni.cz</a:t>
            </a:r>
            <a:r>
              <a:rPr lang="cs-CZ" sz="1200" dirty="0"/>
              <a:t> [online]. [cit. 17.11.2013]. Dostupný na WWW: </a:t>
            </a:r>
            <a:r>
              <a:rPr lang="cs-CZ" sz="1200" dirty="0">
                <a:hlinkClick r:id="rId4"/>
              </a:rPr>
              <a:t>http://lucy.troja.mff.cuni.cz/~</a:t>
            </a:r>
            <a:r>
              <a:rPr lang="cs-CZ" sz="1200" dirty="0" smtClean="0">
                <a:hlinkClick r:id="rId4"/>
              </a:rPr>
              <a:t>tichy/elektross/el_pole/elstat.html</a:t>
            </a:r>
            <a:endParaRPr lang="cs-CZ" sz="18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800" dirty="0" smtClean="0"/>
              <a:t>Obr</a:t>
            </a:r>
            <a:r>
              <a:rPr lang="cs-CZ" sz="1800" dirty="0"/>
              <a:t>. 10 </a:t>
            </a:r>
            <a:r>
              <a:rPr lang="cs-CZ" sz="1800" dirty="0" smtClean="0"/>
              <a:t>– </a:t>
            </a:r>
            <a:r>
              <a:rPr lang="cs-CZ" sz="1200" dirty="0"/>
              <a:t>AUTOR NEUVEDEN. </a:t>
            </a:r>
            <a:r>
              <a:rPr lang="cs-CZ" sz="1200" i="1" dirty="0"/>
              <a:t>elektronika.host22.com</a:t>
            </a:r>
            <a:r>
              <a:rPr lang="cs-CZ" sz="1200" dirty="0"/>
              <a:t> [online]. [cit. 17.11.2013]. Dostupný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elektronika.host22.com/test/articles.php?article_id=4</a:t>
            </a:r>
            <a:endParaRPr lang="cs-CZ" sz="12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800" dirty="0" smtClean="0"/>
              <a:t>Obr</a:t>
            </a:r>
            <a:r>
              <a:rPr lang="cs-CZ" sz="1800" dirty="0"/>
              <a:t>. 11 </a:t>
            </a:r>
            <a:r>
              <a:rPr lang="cs-CZ" sz="1800" dirty="0" smtClean="0"/>
              <a:t>– </a:t>
            </a:r>
            <a:r>
              <a:rPr lang="cs-CZ" sz="1200" dirty="0"/>
              <a:t>AUTOR NEUVEDEN. </a:t>
            </a:r>
            <a:r>
              <a:rPr lang="cs-CZ" sz="1200" i="1" dirty="0"/>
              <a:t>dpkelectrosales.com</a:t>
            </a:r>
            <a:r>
              <a:rPr lang="cs-CZ" sz="1200" dirty="0"/>
              <a:t> [online]. [cit. 17.11.2013].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www.dpkelectrosales.com/ctr_intro.htm</a:t>
            </a:r>
            <a:endParaRPr lang="cs-CZ" sz="12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800" dirty="0" smtClean="0"/>
              <a:t>Obr</a:t>
            </a:r>
            <a:r>
              <a:rPr lang="cs-CZ" sz="1800" dirty="0"/>
              <a:t>. </a:t>
            </a:r>
            <a:r>
              <a:rPr lang="cs-CZ" sz="1800" dirty="0" smtClean="0"/>
              <a:t>12, 13 </a:t>
            </a:r>
            <a:r>
              <a:rPr lang="cs-CZ" sz="1800" dirty="0"/>
              <a:t>– </a:t>
            </a:r>
            <a:r>
              <a:rPr lang="cs-CZ" sz="1200" dirty="0"/>
              <a:t>AUTOR NEUVEDEN. </a:t>
            </a:r>
            <a:r>
              <a:rPr lang="cs-CZ" sz="1200" i="1" dirty="0"/>
              <a:t>fyzika.okhelp.cz</a:t>
            </a:r>
            <a:r>
              <a:rPr lang="cs-CZ" sz="1200" dirty="0"/>
              <a:t> [online]. [cit. 17.11.2013].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fyzika.okhelp.cz/elektrotechnicke-znacky/civka-vinuti.php</a:t>
            </a:r>
            <a:endParaRPr lang="cs-CZ" sz="18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800" dirty="0"/>
              <a:t>Obr. </a:t>
            </a:r>
            <a:r>
              <a:rPr lang="cs-CZ" sz="1800" dirty="0" smtClean="0"/>
              <a:t>14, 15 – </a:t>
            </a:r>
            <a:r>
              <a:rPr lang="cs-CZ" sz="1200" dirty="0"/>
              <a:t>AUTOR NEUVEDEN. </a:t>
            </a:r>
            <a:r>
              <a:rPr lang="cs-CZ" sz="1200" i="1" dirty="0"/>
              <a:t>fyzika.okhelp.cz</a:t>
            </a:r>
            <a:r>
              <a:rPr lang="cs-CZ" sz="1200" dirty="0"/>
              <a:t> [online]. [cit. 17.11.2013]. Dostupný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fyzika.okhelp.cz/elektrotechnicke-znacky/civka-s-zeleznym-jadrem-tlumivka.php</a:t>
            </a:r>
            <a:endParaRPr lang="cs-CZ" sz="12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800" dirty="0" smtClean="0"/>
              <a:t>Obr</a:t>
            </a:r>
            <a:r>
              <a:rPr lang="cs-CZ" sz="1800" dirty="0"/>
              <a:t>. 16 </a:t>
            </a:r>
            <a:r>
              <a:rPr lang="cs-CZ" sz="1800" dirty="0" smtClean="0"/>
              <a:t>– </a:t>
            </a:r>
            <a:r>
              <a:rPr lang="cs-CZ" sz="1200" dirty="0"/>
              <a:t>AUTOR NEUVEDEN. </a:t>
            </a:r>
            <a:r>
              <a:rPr lang="cs-CZ" sz="1200" i="1" dirty="0"/>
              <a:t>ziby.euweb.cz</a:t>
            </a:r>
            <a:r>
              <a:rPr lang="cs-CZ" sz="1200" dirty="0"/>
              <a:t> [online]. [cit. 17.11.2013]. Dostupný na WWW: </a:t>
            </a:r>
            <a:r>
              <a:rPr lang="cs-CZ" sz="1200" dirty="0">
                <a:hlinkClick r:id="rId9"/>
              </a:rPr>
              <a:t>http://ziby.euweb.cz/elektronika/teorie/ucebice-elektro.htm#2.2.3._C%C3%ADvky_%</a:t>
            </a:r>
            <a:r>
              <a:rPr lang="cs-CZ" sz="1200" dirty="0" smtClean="0">
                <a:hlinkClick r:id="rId9"/>
              </a:rPr>
              <a:t>28Induktory%29</a:t>
            </a:r>
            <a:endParaRPr lang="cs-CZ" sz="12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800" dirty="0" smtClean="0"/>
              <a:t>Obr</a:t>
            </a:r>
            <a:r>
              <a:rPr lang="cs-CZ" sz="1800" dirty="0"/>
              <a:t>. 17 </a:t>
            </a:r>
            <a:r>
              <a:rPr lang="cs-CZ" sz="1800" dirty="0" smtClean="0"/>
              <a:t>– </a:t>
            </a:r>
            <a:r>
              <a:rPr lang="cs-CZ" sz="1200" dirty="0"/>
              <a:t>AUTOR NEUVEDEN. </a:t>
            </a:r>
            <a:r>
              <a:rPr lang="cs-CZ" sz="1200" i="1" dirty="0"/>
              <a:t>cs.wikibooks.org</a:t>
            </a:r>
            <a:r>
              <a:rPr lang="cs-CZ" sz="1200" dirty="0"/>
              <a:t> [online]. [cit. 17.11.2013]. Dostupný na WWW: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cs.wikibooks.org/wiki/Soubor:Electronic_component_inductors.jpg</a:t>
            </a:r>
            <a:endParaRPr lang="cs-CZ" sz="18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800" dirty="0" smtClean="0"/>
              <a:t>Obr</a:t>
            </a:r>
            <a:r>
              <a:rPr lang="cs-CZ" sz="1800" dirty="0"/>
              <a:t>. 18 – </a:t>
            </a:r>
            <a:r>
              <a:rPr lang="pt-BR" sz="1200" dirty="0"/>
              <a:t>AUTOR NEUVEDEN. </a:t>
            </a:r>
            <a:r>
              <a:rPr lang="pt-BR" sz="1200" i="1" dirty="0"/>
              <a:t>ame.cz</a:t>
            </a:r>
            <a:r>
              <a:rPr lang="pt-BR" sz="1200" dirty="0"/>
              <a:t> [online]. [cit. 17.11.2013]. Dostupný na WWW: </a:t>
            </a:r>
            <a:r>
              <a:rPr lang="pt-BR" sz="1200" dirty="0">
                <a:hlinkClick r:id="rId11"/>
              </a:rPr>
              <a:t>http://www.ame.cz/HR184360-E-W-civka-15mH-AT4043-60-30002031-30032668-_</a:t>
            </a:r>
            <a:r>
              <a:rPr lang="pt-BR" sz="1200" dirty="0" smtClean="0">
                <a:hlinkClick r:id="rId11"/>
              </a:rPr>
              <a:t>d164677_10699.aspx</a:t>
            </a:r>
            <a:endParaRPr lang="cs-CZ" sz="1200" dirty="0" smtClean="0"/>
          </a:p>
          <a:p>
            <a:pPr lvl="1" indent="-274320" fontAlgn="auto">
              <a:spcAft>
                <a:spcPts val="0"/>
              </a:spcAft>
              <a:buClr>
                <a:srgbClr val="31B6FD"/>
              </a:buClr>
              <a:buFont typeface="Arial" panose="020B0604020202020204" pitchFamily="34" charset="0"/>
              <a:buChar char="•"/>
              <a:defRPr/>
            </a:pPr>
            <a:r>
              <a:rPr lang="cs-CZ" sz="1800" dirty="0" smtClean="0">
                <a:hlinkClick r:id="rId12"/>
              </a:rPr>
              <a:t>www.office.microsoft.com</a:t>
            </a:r>
            <a:endParaRPr lang="cs-CZ" sz="1800" dirty="0" smtClean="0"/>
          </a:p>
        </p:txBody>
      </p:sp>
      <p:sp>
        <p:nvSpPr>
          <p:cNvPr id="3686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4EA9939-9CE1-4B0F-AFAB-31FFF4661C3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cs-CZ">
              <a:cs typeface="Arial" charset="0"/>
            </a:endParaRPr>
          </a:p>
        </p:txBody>
      </p:sp>
      <p:sp>
        <p:nvSpPr>
          <p:cNvPr id="3686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 2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2608</TotalTime>
  <Words>950</Words>
  <Application>Microsoft Office PowerPoint</Application>
  <PresentationFormat>On-screen Show (4:3)</PresentationFormat>
  <Paragraphs>194</Paragraphs>
  <Slides>23</Slides>
  <Notes>0</Notes>
  <HiddenSlides>2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23</vt:i4>
      </vt:variant>
    </vt:vector>
  </HeadingPairs>
  <TitlesOfParts>
    <vt:vector size="35" baseType="lpstr">
      <vt:lpstr>Candara</vt:lpstr>
      <vt:lpstr>Arial</vt:lpstr>
      <vt:lpstr>Symbol</vt:lpstr>
      <vt:lpstr>Calibri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Anotace</vt:lpstr>
      <vt:lpstr>Kondenzátor a cívka</vt:lpstr>
      <vt:lpstr>Deskový kondenzátor</vt:lpstr>
      <vt:lpstr>Kapacita deskového kondenzátoru</vt:lpstr>
      <vt:lpstr>Jednotky kapacity kondenzátor</vt:lpstr>
      <vt:lpstr>Druhy kondenzátorů</vt:lpstr>
      <vt:lpstr>Druhy kondenzátorů</vt:lpstr>
      <vt:lpstr>Kondenzátor v elektrickém obvodu</vt:lpstr>
      <vt:lpstr>Použití kondenzátorů</vt:lpstr>
      <vt:lpstr>Cívka</vt:lpstr>
      <vt:lpstr>Cívka v elektrickém obvodu</vt:lpstr>
      <vt:lpstr>Použití cívek</vt:lpstr>
      <vt:lpstr>Co jsme se dozvěděli?</vt:lpstr>
      <vt:lpstr>Závěrečné opakování</vt:lpstr>
      <vt:lpstr>Když k sobě přiblížíme desky kondenzátoru, jeho kapacita se:</vt:lpstr>
      <vt:lpstr>Kondenzátor, který má větší plochu desek, má kapacitu oproti kondenzátoru s menšími deskami:</vt:lpstr>
      <vt:lpstr>Kapacitu 0,000 000 025 F zapíšeme jako:</vt:lpstr>
      <vt:lpstr>Stejnosměrný proud kondenzátorem:</vt:lpstr>
      <vt:lpstr>Stejnosměrný proud cívkou:</vt:lpstr>
      <vt:lpstr>Použité zdroje 1</vt:lpstr>
      <vt:lpstr>Použité zdroje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211</cp:revision>
  <dcterms:created xsi:type="dcterms:W3CDTF">2013-05-10T12:01:16Z</dcterms:created>
  <dcterms:modified xsi:type="dcterms:W3CDTF">2013-11-17T18:52:14Z</dcterms:modified>
</cp:coreProperties>
</file>