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0" r:id="rId2"/>
    <p:sldMasterId id="2147483732" r:id="rId3"/>
  </p:sldMasterIdLst>
  <p:sldIdLst>
    <p:sldId id="257" r:id="rId4"/>
    <p:sldId id="256" r:id="rId5"/>
    <p:sldId id="258" r:id="rId6"/>
    <p:sldId id="267" r:id="rId7"/>
    <p:sldId id="259" r:id="rId8"/>
    <p:sldId id="261" r:id="rId9"/>
    <p:sldId id="262" r:id="rId10"/>
    <p:sldId id="263" r:id="rId11"/>
    <p:sldId id="264" r:id="rId12"/>
    <p:sldId id="265" r:id="rId13"/>
    <p:sldId id="266" r:id="rId14"/>
    <p:sldId id="269" r:id="rId15"/>
    <p:sldId id="260" r:id="rId16"/>
    <p:sldId id="268" r:id="rId17"/>
    <p:sldId id="270" r:id="rId1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9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A6B596-E528-4E4C-AAA0-A384F4C53AC5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5FF58-B72A-4EFA-8467-5D1811FBD3D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9BF934-77A2-4538-9BD9-A69C5B312D9B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1CBD91-E4CB-4BFE-A11B-09636CD6C0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C331DE-2CD4-4084-8CE1-F27728188E0B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054E59-861F-4B64-ABD3-5CBA97CC48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5F19E-53CD-4D13-8EBF-206D073A169C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29206-D3EC-4C38-8546-C31DDDBF51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B4698-A805-4B54-A77C-759952858559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8EB1FD-8FCE-4462-9386-5E55F16A21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BE698-0E10-4D98-85DE-3E92E2D1FDE7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3EB205-EEBC-45AA-BF3D-F6BFA85E31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CEE2E5-8223-40AB-8057-420304C528EF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A220E-9586-4315-BE1E-FC407A386A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DF2210-AE7F-406B-8DF6-64CC62F99116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F60C3C-F684-403B-9D93-A413EBEA2B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84A481-F73E-4054-BB03-1DFC034C5C41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D3836-496E-4F80-90FA-3EE6704314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79A2BC-BF79-4750-ADF3-52D5CF7E4CF0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8AC0C-6CB6-4F5B-9829-75E4A61B37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DC1DE2-01AC-4B74-AB68-98E50F4748A3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EE9070-1665-4E5F-BCE9-51559B9C35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římá spojovací čára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Přímá spojovací čára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Přímá spojovací čára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Přímá spojovací čára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Elipsa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Elipsa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Elipsa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Elipsa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22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025B66-3088-483E-961F-D8402FBCC369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23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3C02CC-4C2E-4208-8E46-114DC4DE1E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32F0BF7-2088-46A9-8293-1DA8E59054C7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5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4761CF9-75DD-42DC-936F-FAC5F16FDD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Přímá spojovací čára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Přímá spojovací čára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Přímá spojovací čára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Elipsa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Elipsa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Elipsa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Elipsa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Přímá spojovací čára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0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D2051F-185C-42A3-9B20-8A64CEF027CE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21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5C2828-352F-4591-808B-0FE36536C7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C872A-24E0-45F0-9B18-9C87CF91BA5E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D342BE-DC97-4EBA-B5BE-61C2498890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8BE21-D747-49A2-BF3B-53B6F98EE70D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4A97B-F0A2-4127-A8BB-0062A48F01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82601D4-5DEF-4D04-BA9A-CE00E1520A34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00785D7-38A1-4C64-8A06-24173EB7A5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59E625-2874-41C6-A4EB-097A8055B21C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4BE87D-CB75-4DAA-BC6B-97AA0B2587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Přímá spojovací čára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Elipsa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E01CB76-AD43-46DF-8F10-2BE9AD5E92F8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13" name="Zástupný symbol pro číslo snímku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0E3C020-748E-4FCF-B440-3D146DEBF9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Elipsa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Přímá spojovací čára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2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7B932A9-8302-46A1-B930-A7E4F8BD57DB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13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5A6C752-FB96-4A97-AFD4-2E90A4D5C4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3922AE-D1C3-4BD8-BAA4-208057F067CD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3AD2CE-60A7-4F96-949B-CA56AEED00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B3C753-E3BB-4735-BA49-5255C6D3D686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52A38A-529A-458D-BD67-3075CBA062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římá spojovací čára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Přímá spojovací čára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Přímá spojovací čára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Přímá spojovací čára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Elipsa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Elipsa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Elipsa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Elipsa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22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9A926A-E0AE-421E-8204-59E383AF991E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23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E0473A-86A1-4367-8D05-EA4B7C2E91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59F86D1-1B21-459C-829A-ECA0D095BF68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5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B4D8B53-8F5A-4CDD-AFCE-F71A1E72B2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Přímá spojovací čára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Přímá spojovací čára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Přímá spojovací čára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Elipsa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Elipsa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Elipsa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Elipsa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Přímá spojovací čára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0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1AF161-D991-4249-B135-74E7CF0F5E59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21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BD6E0C-102F-4342-B113-FAC244F643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D19BE-53CE-49A4-965B-7B889E3FB70B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935469-EFB8-4819-8487-2BC8A0A4E7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DD0B90-5547-4F8C-944B-518A8DD196CF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EE8D02-45EA-47E7-8204-8E7920E9E0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9580F3C-DD3F-4B68-B646-D73AA0E87682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0F19E67-E3C5-4A15-9DB5-8A33F542CC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B9E68-55D2-4C78-A7F6-DD4F87FBBEBE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17002-EA9E-4186-B32A-90506A876F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Přímá spojovací čára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Elipsa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843964D-44B5-4F13-ABDB-9D3992E6F1EC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13" name="Zástupný symbol pro číslo snímku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366CD30-4E21-4F1E-B734-F207775A07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Elipsa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Přímá spojovací čára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2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D1239A0-B4F4-4610-A867-F4D1D484072A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13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992E934-8E8F-48C1-87B2-37B3AE98DC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2AB20A-F196-460E-B4BF-01ED52301B93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075DC1-F52C-4880-BD27-469076920D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112F31-6B12-4D36-892E-F23CF0FC9E51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C1C4C5-B4B8-4536-B416-07CFB6B58A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155CFC6-F554-4610-BBD1-E3B99E1D1608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3165561-3B37-4973-AADD-3BFC69BD572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4" r:id="rId2"/>
    <p:sldLayoutId id="2147483753" r:id="rId3"/>
    <p:sldLayoutId id="2147483752" r:id="rId4"/>
    <p:sldLayoutId id="2147483751" r:id="rId5"/>
    <p:sldLayoutId id="2147483750" r:id="rId6"/>
    <p:sldLayoutId id="2147483749" r:id="rId7"/>
    <p:sldLayoutId id="2147483748" r:id="rId8"/>
    <p:sldLayoutId id="2147483747" r:id="rId9"/>
    <p:sldLayoutId id="2147483746" r:id="rId10"/>
    <p:sldLayoutId id="214748374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316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7E2DF48-E558-4F89-8F7D-D442A5E22AD3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EE237C8-FD40-4172-BD71-6291FCF936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0" r:id="rId4"/>
    <p:sldLayoutId id="2147483759" r:id="rId5"/>
    <p:sldLayoutId id="2147483769" r:id="rId6"/>
    <p:sldLayoutId id="2147483758" r:id="rId7"/>
    <p:sldLayoutId id="2147483770" r:id="rId8"/>
    <p:sldLayoutId id="2147483771" r:id="rId9"/>
    <p:sldLayoutId id="2147483757" r:id="rId10"/>
    <p:sldLayoutId id="2147483756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5604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1BA7D52-65D3-4591-B4AC-C06827ECBAFF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5C04F2-B710-4381-8CDE-A78F721C6E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65" r:id="rId4"/>
    <p:sldLayoutId id="2147483764" r:id="rId5"/>
    <p:sldLayoutId id="2147483775" r:id="rId6"/>
    <p:sldLayoutId id="2147483763" r:id="rId7"/>
    <p:sldLayoutId id="2147483776" r:id="rId8"/>
    <p:sldLayoutId id="2147483777" r:id="rId9"/>
    <p:sldLayoutId id="2147483762" r:id="rId10"/>
    <p:sldLayoutId id="214748376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ropast-macocha.cz/fotografie-macocha.html" TargetMode="External"/><Relationship Id="rId3" Type="http://schemas.openxmlformats.org/officeDocument/2006/relationships/hyperlink" Target="http://cs.wikipedia.org/wiki/Soubor:Brno,_Zeln%C3%BD_trh_01.jpg" TargetMode="External"/><Relationship Id="rId7" Type="http://schemas.openxmlformats.org/officeDocument/2006/relationships/hyperlink" Target="http://www.ahojbrno.cz/wss_images_html/pamatky/labyrint-zelny-trh5.jpg" TargetMode="External"/><Relationship Id="rId12" Type="http://schemas.openxmlformats.org/officeDocument/2006/relationships/hyperlink" Target="http://cs.wikipedia.org/wiki/Soubor:Hrad_%C5%A0pilberk_v_Brn%C4%9B.jpg" TargetMode="External"/><Relationship Id="rId2" Type="http://schemas.openxmlformats.org/officeDocument/2006/relationships/hyperlink" Target="http://www.puzzlepuzzles.com/imatjes/two-young-explorers-on-an_4dbed4558450f-p.jpg" TargetMode="External"/><Relationship Id="rId1" Type="http://schemas.openxmlformats.org/officeDocument/2006/relationships/slideLayout" Target="../slideLayouts/slideLayout24.xml"/><Relationship Id="rId6" Type="http://schemas.openxmlformats.org/officeDocument/2006/relationships/hyperlink" Target="http://www.ahojbrno.cz/wss_images_html/pamatky/labyrint-zelny-trh3.jpg" TargetMode="External"/><Relationship Id="rId11" Type="http://schemas.openxmlformats.org/officeDocument/2006/relationships/hyperlink" Target="http://cs.wikipedia.org/wiki/Soubor:Punkva_lodicky.JPG" TargetMode="External"/><Relationship Id="rId5" Type="http://schemas.openxmlformats.org/officeDocument/2006/relationships/hyperlink" Target="http://www.ahojbrno.cz/wss_images_html/pamatky/labyrint-zelny-trh2.jpg" TargetMode="External"/><Relationship Id="rId10" Type="http://schemas.openxmlformats.org/officeDocument/2006/relationships/hyperlink" Target="http://cs.wikipedia.org/wiki/Soubor:Punkevn%C3%AD_jeskyn%C4%9B3.jpg" TargetMode="External"/><Relationship Id="rId4" Type="http://schemas.openxmlformats.org/officeDocument/2006/relationships/hyperlink" Target="http://www.ahojbrno.cz/wss_images_html/pamatky/labyrint-zelny-trh6.jpg" TargetMode="External"/><Relationship Id="rId9" Type="http://schemas.openxmlformats.org/officeDocument/2006/relationships/hyperlink" Target="http://cs.wikipedia.org/wiki/Soubor:Punkevn%C3%AD_jeskyn%C4%9B39.jpg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Brno-Cathedral_of_St._Peter_and_Paul_2.jpg" TargetMode="External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5490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755650" y="692150"/>
            <a:ext cx="7772400" cy="14700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FF0000"/>
                </a:solidFill>
              </a:rPr>
              <a:t>Výlet 8.ročníku(Brno, Moravský kras)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sz="2800" dirty="0" smtClean="0"/>
              <a:t>VY_32_Inovace_19KR-7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403350" y="2636838"/>
            <a:ext cx="6400800" cy="1512887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err="1" smtClean="0">
                <a:solidFill>
                  <a:srgbClr val="002060"/>
                </a:solidFill>
              </a:rPr>
              <a:t>Mgr.Lenka</a:t>
            </a:r>
            <a:r>
              <a:rPr lang="cs-CZ" dirty="0" smtClean="0">
                <a:solidFill>
                  <a:srgbClr val="002060"/>
                </a:solidFill>
              </a:rPr>
              <a:t> Krčmářová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>
              <a:solidFill>
                <a:srgbClr val="00206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rgbClr val="002060"/>
                </a:solidFill>
              </a:rPr>
              <a:t>ZŠ a MŠ </a:t>
            </a:r>
            <a:r>
              <a:rPr lang="cs-CZ" dirty="0" err="1" smtClean="0">
                <a:solidFill>
                  <a:srgbClr val="002060"/>
                </a:solidFill>
              </a:rPr>
              <a:t>Nedašov</a:t>
            </a:r>
            <a:endParaRPr lang="cs-CZ" dirty="0" smtClean="0">
              <a:solidFill>
                <a:srgbClr val="002060"/>
              </a:solidFill>
            </a:endParaRPr>
          </a:p>
        </p:txBody>
      </p:sp>
      <p:pic>
        <p:nvPicPr>
          <p:cNvPr id="37892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4797425"/>
            <a:ext cx="6083300" cy="148748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19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457200" y="908050"/>
            <a:ext cx="7467600" cy="5565775"/>
          </a:xfrm>
        </p:spPr>
        <p:txBody>
          <a:bodyPr>
            <a:normAutofit fontScale="92500" lnSpcReduction="20000"/>
          </a:bodyPr>
          <a:lstStyle/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 typeface="Wingdings"/>
              <a:buNone/>
              <a:defRPr/>
            </a:pPr>
            <a:r>
              <a:rPr lang="cs-CZ" b="1" dirty="0" smtClean="0">
                <a:solidFill>
                  <a:srgbClr val="D0B804"/>
                </a:solidFill>
              </a:rPr>
              <a:t>Anotace:</a:t>
            </a:r>
            <a:r>
              <a:rPr lang="cs-CZ" dirty="0" smtClean="0"/>
              <a:t> Seznámení s místy, které žáci navštíví v rámci třídního výletu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 typeface="Wingdings"/>
              <a:buNone/>
              <a:defRPr/>
            </a:pPr>
            <a:r>
              <a:rPr lang="cs-CZ" b="1" dirty="0" smtClean="0">
                <a:solidFill>
                  <a:srgbClr val="D0B804"/>
                </a:solidFill>
              </a:rPr>
              <a:t>Autor:</a:t>
            </a:r>
            <a:r>
              <a:rPr lang="cs-CZ" b="1" dirty="0" smtClean="0"/>
              <a:t> </a:t>
            </a:r>
            <a:r>
              <a:rPr lang="cs-CZ" dirty="0" err="1" smtClean="0"/>
              <a:t>Mgr.Lenka</a:t>
            </a:r>
            <a:r>
              <a:rPr lang="cs-CZ" dirty="0" smtClean="0"/>
              <a:t> Krčmářová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 typeface="Wingdings"/>
              <a:buNone/>
              <a:defRPr/>
            </a:pPr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Datum zhotovení:  </a:t>
            </a:r>
            <a:r>
              <a:rPr lang="cs-CZ" dirty="0" smtClean="0"/>
              <a:t>květen 2013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 typeface="Wingdings"/>
              <a:buNone/>
              <a:defRPr/>
            </a:pPr>
            <a:r>
              <a:rPr lang="cs-CZ" b="1" dirty="0" smtClean="0">
                <a:solidFill>
                  <a:srgbClr val="D0B804"/>
                </a:solidFill>
              </a:rPr>
              <a:t>Jazyk:</a:t>
            </a:r>
            <a:r>
              <a:rPr lang="cs-CZ" b="1" dirty="0" smtClean="0"/>
              <a:t> </a:t>
            </a:r>
            <a:r>
              <a:rPr lang="cs-CZ" dirty="0" smtClean="0"/>
              <a:t>Čeština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 typeface="Wingdings"/>
              <a:buNone/>
              <a:defRPr/>
            </a:pPr>
            <a:r>
              <a:rPr lang="cs-CZ" b="1" dirty="0" smtClean="0">
                <a:solidFill>
                  <a:srgbClr val="D0B804"/>
                </a:solidFill>
              </a:rPr>
              <a:t>Očekávaný výstup: </a:t>
            </a:r>
            <a:r>
              <a:rPr lang="cs-CZ" dirty="0" smtClean="0"/>
              <a:t>lokalizace místa výletu, turisticky zajímavé objekty vyhledává jednoduché údaje o přírodních podmínkách v učebnici a na mapách České republiky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 typeface="Wingdings"/>
              <a:buNone/>
              <a:defRPr/>
            </a:pPr>
            <a:r>
              <a:rPr lang="cs-CZ" b="1" dirty="0" smtClean="0">
                <a:solidFill>
                  <a:srgbClr val="D0B804"/>
                </a:solidFill>
              </a:rPr>
              <a:t>Speciální vzdělávací potřeby:</a:t>
            </a:r>
            <a:r>
              <a:rPr lang="cs-CZ" dirty="0" smtClean="0"/>
              <a:t> žádné 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 typeface="Wingdings"/>
              <a:buNone/>
              <a:defRPr/>
            </a:pPr>
            <a:r>
              <a:rPr lang="cs-CZ" b="1" dirty="0" smtClean="0">
                <a:solidFill>
                  <a:srgbClr val="D0B804"/>
                </a:solidFill>
              </a:rPr>
              <a:t>Klíčová slova:</a:t>
            </a:r>
            <a:r>
              <a:rPr lang="cs-CZ" b="1" dirty="0" smtClean="0"/>
              <a:t> </a:t>
            </a:r>
            <a:r>
              <a:rPr lang="cs-CZ" dirty="0" smtClean="0"/>
              <a:t>Brno, Zelný trh, Moravský kras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 typeface="Wingdings"/>
              <a:buNone/>
              <a:defRPr/>
            </a:pPr>
            <a:r>
              <a:rPr lang="cs-CZ" b="1" dirty="0" smtClean="0">
                <a:solidFill>
                  <a:srgbClr val="D0B804"/>
                </a:solidFill>
              </a:rPr>
              <a:t>Druh učebního materiálu</a:t>
            </a:r>
            <a:r>
              <a:rPr lang="cs-CZ" b="1" dirty="0" smtClean="0"/>
              <a:t>: </a:t>
            </a:r>
            <a:r>
              <a:rPr lang="cs-CZ" dirty="0" smtClean="0"/>
              <a:t>Prezentace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 typeface="Wingdings"/>
              <a:buNone/>
              <a:defRPr/>
            </a:pPr>
            <a:r>
              <a:rPr lang="cs-CZ" b="1" dirty="0" smtClean="0">
                <a:solidFill>
                  <a:srgbClr val="D0B804"/>
                </a:solidFill>
              </a:rPr>
              <a:t>Druh </a:t>
            </a:r>
            <a:r>
              <a:rPr lang="cs-CZ" b="1" dirty="0" err="1" smtClean="0">
                <a:solidFill>
                  <a:srgbClr val="D0B804"/>
                </a:solidFill>
              </a:rPr>
              <a:t>interaktivity</a:t>
            </a:r>
            <a:r>
              <a:rPr lang="cs-CZ" b="1" dirty="0" smtClean="0">
                <a:solidFill>
                  <a:srgbClr val="D0B804"/>
                </a:solidFill>
              </a:rPr>
              <a:t>:</a:t>
            </a:r>
            <a:r>
              <a:rPr lang="cs-CZ" b="1" dirty="0" smtClean="0"/>
              <a:t> </a:t>
            </a:r>
            <a:r>
              <a:rPr lang="cs-CZ" dirty="0" smtClean="0"/>
              <a:t>Výklad, aktivita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 typeface="Wingdings"/>
              <a:buNone/>
              <a:defRPr/>
            </a:pPr>
            <a:r>
              <a:rPr lang="cs-CZ" b="1" dirty="0" smtClean="0">
                <a:solidFill>
                  <a:srgbClr val="D0B804"/>
                </a:solidFill>
              </a:rPr>
              <a:t>Cílová skupina:</a:t>
            </a:r>
            <a:r>
              <a:rPr lang="cs-CZ" b="1" dirty="0" smtClean="0"/>
              <a:t> </a:t>
            </a:r>
            <a:r>
              <a:rPr lang="cs-CZ" dirty="0" smtClean="0"/>
              <a:t>Žák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 typeface="Wingdings"/>
              <a:buNone/>
              <a:defRPr/>
            </a:pPr>
            <a:r>
              <a:rPr lang="cs-CZ" b="1" dirty="0" smtClean="0">
                <a:solidFill>
                  <a:srgbClr val="D0B804"/>
                </a:solidFill>
              </a:rPr>
              <a:t>Stupeň a typ vzdělávání:</a:t>
            </a:r>
            <a:r>
              <a:rPr lang="cs-CZ" b="1" dirty="0" smtClean="0"/>
              <a:t> </a:t>
            </a:r>
            <a:r>
              <a:rPr lang="cs-CZ" dirty="0" smtClean="0"/>
              <a:t>základní vzdělávání – 2.stupeň                                             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 typeface="Wingdings"/>
              <a:buNone/>
              <a:defRPr/>
            </a:pPr>
            <a:r>
              <a:rPr lang="cs-CZ" b="1" dirty="0" smtClean="0">
                <a:solidFill>
                  <a:srgbClr val="D0B804"/>
                </a:solidFill>
              </a:rPr>
              <a:t>Typická věková skupina:</a:t>
            </a:r>
            <a:r>
              <a:rPr lang="cs-CZ" b="1" dirty="0" smtClean="0"/>
              <a:t> </a:t>
            </a:r>
            <a:r>
              <a:rPr lang="cs-CZ" dirty="0" smtClean="0"/>
              <a:t>8.ročník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 typeface="Wingdings"/>
              <a:buNone/>
              <a:defRPr/>
            </a:pPr>
            <a:r>
              <a:rPr lang="cs-CZ" b="1" dirty="0" smtClean="0">
                <a:solidFill>
                  <a:srgbClr val="D0B804"/>
                </a:solidFill>
              </a:rPr>
              <a:t>Celková velikost:</a:t>
            </a:r>
            <a:r>
              <a:rPr lang="cs-CZ" dirty="0" smtClean="0"/>
              <a:t>  1,26 MB  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 typeface="Wingdings"/>
              <a:buNone/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5490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pPr algn="l"/>
            <a:r>
              <a:rPr lang="cs-CZ" smtClean="0">
                <a:solidFill>
                  <a:srgbClr val="00B050"/>
                </a:solidFill>
                <a:latin typeface="Algerian" pitchFamily="82" charset="0"/>
              </a:rPr>
              <a:t>Program výletu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388" y="1125538"/>
            <a:ext cx="8435975" cy="3167062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1.zastávka – Brno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Brněnské podzemí - Labyrint pod Zelným trhem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Brněnský drak, radnice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2.zastávka – Moravský kras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Punkevní jeskyně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Propast Macocha</a:t>
            </a:r>
            <a:endParaRPr lang="cs-CZ" dirty="0"/>
          </a:p>
        </p:txBody>
      </p:sp>
      <p:pic>
        <p:nvPicPr>
          <p:cNvPr id="39940" name="Picture 2" descr="http://www.puzzlepuzzles.com/imatjes/two-young-explorers-on-an_4dbed4558450f-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6100" y="3429000"/>
            <a:ext cx="38195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5490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864096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lgerian" pitchFamily="82" charset="0"/>
              </a:rPr>
              <a:t>Brno </a:t>
            </a:r>
            <a:endParaRPr lang="cs-CZ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40963" name="TextovéPole 4"/>
          <p:cNvSpPr txBox="1">
            <a:spLocks noChangeArrowheads="1"/>
          </p:cNvSpPr>
          <p:nvPr/>
        </p:nvSpPr>
        <p:spPr bwMode="auto">
          <a:xfrm>
            <a:off x="179388" y="981075"/>
            <a:ext cx="8786812" cy="258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Calibri" pitchFamily="34" charset="0"/>
              </a:rPr>
              <a:t>Brno je počtem obyvatel i rozlohou největší město Moravy,</a:t>
            </a:r>
          </a:p>
          <a:p>
            <a:r>
              <a:rPr lang="cs-CZ" sz="2400">
                <a:latin typeface="Calibri" pitchFamily="34" charset="0"/>
              </a:rPr>
              <a:t>druhé největší v ČR. Je krajským městem Jihomoravského kraje, </a:t>
            </a:r>
          </a:p>
          <a:p>
            <a:r>
              <a:rPr lang="cs-CZ" sz="2400">
                <a:latin typeface="Calibri" pitchFamily="34" charset="0"/>
              </a:rPr>
              <a:t>významné centrum průmyslu, obchodu, služeb, důležitým střediskem</a:t>
            </a:r>
          </a:p>
          <a:p>
            <a:r>
              <a:rPr lang="cs-CZ" sz="2400">
                <a:latin typeface="Calibri" pitchFamily="34" charset="0"/>
              </a:rPr>
              <a:t>vysokého školství.</a:t>
            </a:r>
          </a:p>
          <a:p>
            <a:r>
              <a:rPr lang="cs-CZ" sz="2400">
                <a:latin typeface="Calibri" pitchFamily="34" charset="0"/>
              </a:rPr>
              <a:t>K nejvýraznějším dominantám patří hrad 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Špilberk </a:t>
            </a:r>
          </a:p>
          <a:p>
            <a:r>
              <a:rPr lang="cs-CZ" sz="2400">
                <a:latin typeface="Calibri" pitchFamily="34" charset="0"/>
              </a:rPr>
              <a:t>a 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katedrála sv.Petra a Pavla </a:t>
            </a:r>
            <a:r>
              <a:rPr lang="cs-CZ" sz="2400">
                <a:latin typeface="Calibri" pitchFamily="34" charset="0"/>
              </a:rPr>
              <a:t>vršku Petrov</a:t>
            </a:r>
          </a:p>
          <a:p>
            <a:endParaRPr lang="cs-CZ">
              <a:latin typeface="Calibri" pitchFamily="34" charset="0"/>
            </a:endParaRPr>
          </a:p>
        </p:txBody>
      </p:sp>
      <p:pic>
        <p:nvPicPr>
          <p:cNvPr id="1028" name="Picture 4" descr="Soubor:Brno-Cathedral of St. Peter and Paul 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2924944"/>
            <a:ext cx="3168352" cy="3672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290" name="Picture 2" descr="Soubor:Hrad Špilberk v Brn&amp;ecaron;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429000"/>
            <a:ext cx="4799367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5490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2008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000" b="1" dirty="0" smtClean="0">
                <a:ln w="12700">
                  <a:solidFill>
                    <a:srgbClr val="00B05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lgerian" pitchFamily="82" charset="0"/>
              </a:rPr>
              <a:t>Zelný  trh</a:t>
            </a:r>
            <a:endParaRPr lang="cs-CZ" sz="4000" b="1" dirty="0">
              <a:ln w="12700">
                <a:solidFill>
                  <a:srgbClr val="00B050"/>
                </a:solidFill>
                <a:prstDash val="solid"/>
              </a:ln>
              <a:solidFill>
                <a:srgbClr val="92D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41987" name="TextovéPole 3"/>
          <p:cNvSpPr txBox="1">
            <a:spLocks noChangeArrowheads="1"/>
          </p:cNvSpPr>
          <p:nvPr/>
        </p:nvSpPr>
        <p:spPr bwMode="auto">
          <a:xfrm>
            <a:off x="323850" y="1196975"/>
            <a:ext cx="82931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Calibri" pitchFamily="34" charset="0"/>
              </a:rPr>
              <a:t>Zelný trh je náměstí v samém centru Brna. Již název napovídá jeho hlavní využití…..</a:t>
            </a:r>
          </a:p>
        </p:txBody>
      </p:sp>
      <p:pic>
        <p:nvPicPr>
          <p:cNvPr id="41988" name="Picture 4" descr="Soubor:Brno, Zelný trh 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2349500"/>
            <a:ext cx="7921625" cy="431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5490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3775"/>
          </a:xfrm>
        </p:spPr>
        <p:txBody>
          <a:bodyPr/>
          <a:lstStyle/>
          <a:p>
            <a:r>
              <a:rPr lang="cs-CZ" sz="3200" b="1" smtClean="0">
                <a:solidFill>
                  <a:srgbClr val="0070C0"/>
                </a:solidFill>
                <a:latin typeface="Algerian" pitchFamily="82" charset="0"/>
              </a:rPr>
              <a:t>Labyrint pod Zelným trhem</a:t>
            </a:r>
            <a:endParaRPr lang="cs-CZ" sz="3200" smtClean="0"/>
          </a:p>
        </p:txBody>
      </p:sp>
      <p:sp>
        <p:nvSpPr>
          <p:cNvPr id="43011" name="Obdélník 2"/>
          <p:cNvSpPr>
            <a:spLocks noChangeArrowheads="1"/>
          </p:cNvSpPr>
          <p:nvPr/>
        </p:nvSpPr>
        <p:spPr bwMode="auto">
          <a:xfrm>
            <a:off x="250825" y="1125538"/>
            <a:ext cx="8569325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Calibri" pitchFamily="34" charset="0"/>
              </a:rPr>
              <a:t>Od 15. století, s přibývajícím množstvím skladovaného zboží, vznikaly pod domy a dvory sklepy. Tyto rozsáhlé sklepní prostory  se budovaly hornickou metodou, a to i v několika patrech nad sebou. Sloužily jako lednice k uskladnění potravin a nápojů. Dosahovaly značných rozměrů a různých hloubek . </a:t>
            </a:r>
          </a:p>
          <a:p>
            <a:r>
              <a:rPr lang="cs-CZ" sz="2400">
                <a:latin typeface="Calibri" pitchFamily="34" charset="0"/>
              </a:rPr>
              <a:t>Některá sklepení byla tak rozsáhlá, že bylo možné do nich vjíždět s celým povozem</a:t>
            </a:r>
            <a:r>
              <a:rPr lang="cs-CZ">
                <a:latin typeface="Calibri" pitchFamily="34" charset="0"/>
              </a:rPr>
              <a:t>.</a:t>
            </a:r>
          </a:p>
        </p:txBody>
      </p:sp>
      <p:pic>
        <p:nvPicPr>
          <p:cNvPr id="43012" name="Picture 2" descr="http://www.ahojbrno.cz/wss_images/pamatky/labyrint-zelny-trh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00" y="3500438"/>
            <a:ext cx="5040313" cy="314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5490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http://www.ahojbrno.cz/wss_images/pamatky/labyrint-zelny-trh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333375"/>
            <a:ext cx="3816350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5" name="Picture 6" descr="http://www.ahojbrno.cz/wss_images/pamatky/labyrint-zelny-trh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404813"/>
            <a:ext cx="3919537" cy="554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5490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www.ahojbrno.cz/wss_images/pamatky/labyrint-zelny-trh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260350"/>
            <a:ext cx="6265862" cy="635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5490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lgerian" pitchFamily="82" charset="0"/>
              </a:rPr>
              <a:t>Moravský  kras</a:t>
            </a:r>
            <a:endParaRPr lang="cs-CZ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59394" name="Picture 2" descr="Propast Macoch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132856"/>
            <a:ext cx="3926836" cy="4320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396" name="Picture 4" descr="Propast Macoch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052736"/>
            <a:ext cx="3766086" cy="4153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6085" name="TextovéPole 4"/>
          <p:cNvSpPr txBox="1">
            <a:spLocks noChangeArrowheads="1"/>
          </p:cNvSpPr>
          <p:nvPr/>
        </p:nvSpPr>
        <p:spPr bwMode="auto">
          <a:xfrm>
            <a:off x="323850" y="1341438"/>
            <a:ext cx="30702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Calibri" pitchFamily="34" charset="0"/>
              </a:rPr>
              <a:t>Propast Macocha</a:t>
            </a:r>
          </a:p>
        </p:txBody>
      </p:sp>
      <p:sp>
        <p:nvSpPr>
          <p:cNvPr id="46086" name="TextovéPole 5"/>
          <p:cNvSpPr txBox="1">
            <a:spLocks noChangeArrowheads="1"/>
          </p:cNvSpPr>
          <p:nvPr/>
        </p:nvSpPr>
        <p:spPr bwMode="auto">
          <a:xfrm>
            <a:off x="4932363" y="5516563"/>
            <a:ext cx="389731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FF0000"/>
                </a:solidFill>
                <a:latin typeface="Calibri" pitchFamily="34" charset="0"/>
              </a:rPr>
              <a:t>Vyhledej pověst, která se </a:t>
            </a:r>
          </a:p>
          <a:p>
            <a:r>
              <a:rPr lang="cs-CZ" sz="2800">
                <a:solidFill>
                  <a:srgbClr val="FF0000"/>
                </a:solidFill>
                <a:latin typeface="Calibri" pitchFamily="34" charset="0"/>
              </a:rPr>
              <a:t>k této propasti váže.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5490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ln w="18000">
                  <a:solidFill>
                    <a:schemeClr val="accent6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lgerian" pitchFamily="82" charset="0"/>
              </a:rPr>
              <a:t>Punkevní  jeskyně</a:t>
            </a:r>
            <a:endParaRPr lang="cs-CZ" b="1" dirty="0">
              <a:ln w="18000">
                <a:solidFill>
                  <a:schemeClr val="accent6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388" y="1268413"/>
            <a:ext cx="9088437" cy="22828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cs-CZ" sz="2400" b="1">
                <a:latin typeface="Calibri" pitchFamily="34" charset="0"/>
              </a:rPr>
              <a:t>Jsou součástí nejdelšího jeskynního systému u nás. </a:t>
            </a:r>
          </a:p>
          <a:p>
            <a:r>
              <a:rPr lang="cs-CZ" sz="2400" b="1">
                <a:latin typeface="Calibri" pitchFamily="34" charset="0"/>
              </a:rPr>
              <a:t>I pro svou nádhernou krápníkovou výzdobu patří </a:t>
            </a:r>
          </a:p>
          <a:p>
            <a:r>
              <a:rPr lang="cs-CZ" sz="2400" b="1">
                <a:latin typeface="Calibri" pitchFamily="34" charset="0"/>
              </a:rPr>
              <a:t>k nejnavštěvovanějším jeskyním Moravského krasu.</a:t>
            </a:r>
          </a:p>
          <a:p>
            <a:endParaRPr lang="cs-CZ" sz="2400" b="1">
              <a:latin typeface="Calibri" pitchFamily="34" charset="0"/>
            </a:endParaRPr>
          </a:p>
          <a:p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DÚ: Zjisti</a:t>
            </a:r>
            <a:r>
              <a:rPr lang="cs-CZ" sz="2400" b="1">
                <a:solidFill>
                  <a:srgbClr val="FF0000"/>
                </a:solidFill>
              </a:rPr>
              <a:t>,</a:t>
            </a:r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 jak vznikají krápníky, co je to </a:t>
            </a:r>
            <a:r>
              <a:rPr lang="cs-CZ" sz="2400" b="1">
                <a:solidFill>
                  <a:srgbClr val="00B050"/>
                </a:solidFill>
                <a:latin typeface="Calibri" pitchFamily="34" charset="0"/>
              </a:rPr>
              <a:t>stalaktit</a:t>
            </a:r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, </a:t>
            </a:r>
            <a:r>
              <a:rPr lang="cs-CZ" sz="2400" b="1">
                <a:solidFill>
                  <a:srgbClr val="632523"/>
                </a:solidFill>
                <a:latin typeface="Calibri" pitchFamily="34" charset="0"/>
              </a:rPr>
              <a:t>stalagmit</a:t>
            </a:r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 a </a:t>
            </a:r>
            <a:r>
              <a:rPr lang="cs-CZ" sz="2400" b="1">
                <a:solidFill>
                  <a:srgbClr val="0070C0"/>
                </a:solidFill>
                <a:latin typeface="Calibri" pitchFamily="34" charset="0"/>
              </a:rPr>
              <a:t>stalagnát.</a:t>
            </a:r>
          </a:p>
          <a:p>
            <a:r>
              <a:rPr lang="cs-CZ" sz="2400" b="1">
                <a:latin typeface="Calibri" pitchFamily="34" charset="0"/>
              </a:rPr>
              <a:t> </a:t>
            </a:r>
          </a:p>
        </p:txBody>
      </p:sp>
      <p:pic>
        <p:nvPicPr>
          <p:cNvPr id="47108" name="Picture 2" descr="Soubor:Punkevní jeskyn&amp;ecaron;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3405188"/>
            <a:ext cx="6696075" cy="320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5490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Soubor:Punkevní jeskyn&amp;ecaron;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8913"/>
            <a:ext cx="381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1" name="Picture 4" descr="Soubor:Punkva lodick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4663" y="3284538"/>
            <a:ext cx="4451350" cy="333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4427538" y="981075"/>
            <a:ext cx="43846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002060"/>
                </a:solidFill>
                <a:latin typeface="Calibri" pitchFamily="34" charset="0"/>
              </a:rPr>
              <a:t>Punkva</a:t>
            </a:r>
            <a:r>
              <a:rPr lang="cs-CZ" sz="2800">
                <a:solidFill>
                  <a:srgbClr val="0070C0"/>
                </a:solidFill>
                <a:latin typeface="Calibri" pitchFamily="34" charset="0"/>
              </a:rPr>
              <a:t> je ponorná řeka </a:t>
            </a:r>
          </a:p>
          <a:p>
            <a:r>
              <a:rPr lang="cs-CZ" sz="2800">
                <a:solidFill>
                  <a:srgbClr val="0070C0"/>
                </a:solidFill>
                <a:latin typeface="Calibri" pitchFamily="34" charset="0"/>
              </a:rPr>
              <a:t>a zároveň nejdelší </a:t>
            </a:r>
            <a:r>
              <a:rPr lang="cs-CZ" sz="2800" b="1" u="sng">
                <a:solidFill>
                  <a:srgbClr val="0070C0"/>
                </a:solidFill>
                <a:latin typeface="Calibri" pitchFamily="34" charset="0"/>
              </a:rPr>
              <a:t>podzemní</a:t>
            </a:r>
          </a:p>
          <a:p>
            <a:r>
              <a:rPr lang="cs-CZ" sz="2800">
                <a:solidFill>
                  <a:srgbClr val="0070C0"/>
                </a:solidFill>
                <a:latin typeface="Calibri" pitchFamily="34" charset="0"/>
              </a:rPr>
              <a:t>vodní tok u nás.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5490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755650" y="1397000"/>
          <a:ext cx="7632700" cy="51276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</a:tblGrid>
              <a:tr h="394488">
                <a:tc>
                  <a:txBody>
                    <a:bodyPr/>
                    <a:lstStyle/>
                    <a:p>
                      <a:r>
                        <a:rPr lang="cs-CZ" dirty="0" smtClean="0"/>
                        <a:t>Q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W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</a:tr>
              <a:tr h="394488"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Q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W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</a:tr>
              <a:tr h="394488"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</a:tr>
              <a:tr h="394488"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Q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W</a:t>
                      </a:r>
                      <a:endParaRPr lang="cs-CZ" dirty="0"/>
                    </a:p>
                  </a:txBody>
                  <a:tcPr/>
                </a:tc>
              </a:tr>
              <a:tr h="394488"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W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</a:tr>
              <a:tr h="394488"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</a:tr>
              <a:tr h="394488"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</a:tr>
              <a:tr h="394488"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Q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</a:tr>
              <a:tr h="394488"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Q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W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</a:tr>
              <a:tr h="394488"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</a:tr>
              <a:tr h="394488"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Q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W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</a:tr>
              <a:tr h="394488"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394488"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9450" name="TextovéPole 3"/>
          <p:cNvSpPr txBox="1">
            <a:spLocks noChangeArrowheads="1"/>
          </p:cNvSpPr>
          <p:nvPr/>
        </p:nvSpPr>
        <p:spPr bwMode="auto">
          <a:xfrm>
            <a:off x="239713" y="188913"/>
            <a:ext cx="890428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 u="sng">
                <a:latin typeface="Calibri" pitchFamily="34" charset="0"/>
              </a:rPr>
              <a:t>ČTYŘSMĚRKA: </a:t>
            </a:r>
            <a:r>
              <a:rPr lang="cs-CZ" sz="2000">
                <a:solidFill>
                  <a:srgbClr val="FF0000"/>
                </a:solidFill>
                <a:latin typeface="Calibri" pitchFamily="34" charset="0"/>
              </a:rPr>
              <a:t>vyškrtej</a:t>
            </a:r>
            <a:r>
              <a:rPr lang="cs-CZ" sz="2000">
                <a:latin typeface="Calibri" pitchFamily="34" charset="0"/>
              </a:rPr>
              <a:t>: 1.výzdoba krasových jeskyní, 2.ponorná řeka Morav.krasu, 3.symbol Brna, 4.místo, kde stojí kostel sv.Petra a Pavla, 5. brněnský hrad, 6. nejdelší jeskynní systém ČR, 7.naměstí v Brně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2771775" y="3573463"/>
            <a:ext cx="2376488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flipV="1">
            <a:off x="7812088" y="3141663"/>
            <a:ext cx="0" cy="194310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1619250" y="5157788"/>
            <a:ext cx="1296988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1331913" y="1916113"/>
            <a:ext cx="0" cy="2017712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 flipH="1">
            <a:off x="3924300" y="1989138"/>
            <a:ext cx="2735263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 flipH="1">
            <a:off x="2411413" y="5949950"/>
            <a:ext cx="5400675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7019925" y="1628775"/>
            <a:ext cx="0" cy="273685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19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908050"/>
            <a:ext cx="8147050" cy="5565775"/>
          </a:xfrm>
        </p:spPr>
        <p:txBody>
          <a:bodyPr>
            <a:normAutofit fontScale="92500" lnSpcReduction="10000"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sz="1400" dirty="0" smtClean="0"/>
              <a:t>NEUVEDEN. </a:t>
            </a:r>
            <a:r>
              <a:rPr lang="cs-CZ" sz="1400" i="1" dirty="0" smtClean="0"/>
              <a:t>http://www.</a:t>
            </a:r>
            <a:r>
              <a:rPr lang="cs-CZ" sz="1400" i="1" dirty="0" err="1" smtClean="0"/>
              <a:t>puzzlepuzzles.com</a:t>
            </a:r>
            <a:r>
              <a:rPr lang="cs-CZ" sz="1400" dirty="0" smtClean="0"/>
              <a:t> [online]. [cit. 9.5.2013]. Dostupný na WWW: </a:t>
            </a:r>
            <a:r>
              <a:rPr lang="cs-CZ" sz="1400" dirty="0" smtClean="0">
                <a:hlinkClick r:id="rId2"/>
              </a:rPr>
              <a:t>http://www.</a:t>
            </a:r>
            <a:r>
              <a:rPr lang="cs-CZ" sz="1400" dirty="0" err="1" smtClean="0">
                <a:hlinkClick r:id="rId2"/>
              </a:rPr>
              <a:t>puzzlepuzzles.com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imatjes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two</a:t>
            </a:r>
            <a:r>
              <a:rPr lang="cs-CZ" sz="1400" dirty="0" smtClean="0">
                <a:hlinkClick r:id="rId2"/>
              </a:rPr>
              <a:t>-</a:t>
            </a:r>
            <a:r>
              <a:rPr lang="cs-CZ" sz="1400" dirty="0" err="1" smtClean="0">
                <a:hlinkClick r:id="rId2"/>
              </a:rPr>
              <a:t>young</a:t>
            </a:r>
            <a:r>
              <a:rPr lang="cs-CZ" sz="1400" dirty="0" smtClean="0">
                <a:hlinkClick r:id="rId2"/>
              </a:rPr>
              <a:t>-</a:t>
            </a:r>
            <a:r>
              <a:rPr lang="cs-CZ" sz="1400" dirty="0" err="1" smtClean="0">
                <a:hlinkClick r:id="rId2"/>
              </a:rPr>
              <a:t>explorers</a:t>
            </a:r>
            <a:r>
              <a:rPr lang="cs-CZ" sz="1400" dirty="0" smtClean="0">
                <a:hlinkClick r:id="rId2"/>
              </a:rPr>
              <a:t>-on-</a:t>
            </a:r>
            <a:r>
              <a:rPr lang="cs-CZ" sz="1400" dirty="0" err="1" smtClean="0">
                <a:hlinkClick r:id="rId2"/>
              </a:rPr>
              <a:t>an</a:t>
            </a:r>
            <a:r>
              <a:rPr lang="cs-CZ" sz="1400" dirty="0" smtClean="0">
                <a:hlinkClick r:id="rId2"/>
              </a:rPr>
              <a:t>_4dbed4558450f-</a:t>
            </a:r>
            <a:r>
              <a:rPr lang="cs-CZ" sz="1400" dirty="0" err="1" smtClean="0">
                <a:hlinkClick r:id="rId2"/>
              </a:rPr>
              <a:t>p.jpg</a:t>
            </a:r>
            <a:endParaRPr lang="cs-CZ" sz="1400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l-PL" sz="1400" dirty="0" smtClean="0"/>
              <a:t>BARÁNEK, Daniel. </a:t>
            </a:r>
            <a:r>
              <a:rPr lang="pl-PL" sz="1400" i="1" dirty="0" smtClean="0"/>
              <a:t>http://cs.wikipedia.org</a:t>
            </a:r>
            <a:r>
              <a:rPr lang="pl-PL" sz="1400" dirty="0" smtClean="0"/>
              <a:t> [online]. [cit. 9.5.2013]. Dostupný na WWW: </a:t>
            </a:r>
            <a:r>
              <a:rPr lang="pl-PL" sz="1400" dirty="0" smtClean="0">
                <a:hlinkClick r:id="rId3"/>
              </a:rPr>
              <a:t>http://cs.wikipedia.org/wiki/Soubor:Brno,_Zeln%C3%BD_trh_01.jpg</a:t>
            </a:r>
            <a:endParaRPr lang="pl-PL" sz="1400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sz="1400" dirty="0" smtClean="0"/>
              <a:t>POLÁŠKOVÁ, Markéta. </a:t>
            </a:r>
            <a:r>
              <a:rPr lang="cs-CZ" sz="1400" i="1" dirty="0" smtClean="0"/>
              <a:t>http://www.</a:t>
            </a:r>
            <a:r>
              <a:rPr lang="cs-CZ" sz="1400" i="1" dirty="0" err="1" smtClean="0"/>
              <a:t>ahojbrno.cz</a:t>
            </a:r>
            <a:r>
              <a:rPr lang="cs-CZ" sz="1400" dirty="0" smtClean="0"/>
              <a:t> [online]. [cit. 9.5.2013]. Dostupný na WWW: </a:t>
            </a:r>
            <a:r>
              <a:rPr lang="cs-CZ" sz="1400" dirty="0" smtClean="0">
                <a:hlinkClick r:id="rId4"/>
              </a:rPr>
              <a:t>http://www.</a:t>
            </a:r>
            <a:r>
              <a:rPr lang="cs-CZ" sz="1400" dirty="0" err="1" smtClean="0">
                <a:hlinkClick r:id="rId4"/>
              </a:rPr>
              <a:t>ahojbrno.cz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wss</a:t>
            </a:r>
            <a:r>
              <a:rPr lang="cs-CZ" sz="1400" dirty="0" smtClean="0">
                <a:hlinkClick r:id="rId4"/>
              </a:rPr>
              <a:t>_</a:t>
            </a:r>
            <a:r>
              <a:rPr lang="cs-CZ" sz="1400" dirty="0" err="1" smtClean="0">
                <a:hlinkClick r:id="rId4"/>
              </a:rPr>
              <a:t>images</a:t>
            </a:r>
            <a:r>
              <a:rPr lang="cs-CZ" sz="1400" dirty="0" smtClean="0">
                <a:hlinkClick r:id="rId4"/>
              </a:rPr>
              <a:t>_</a:t>
            </a:r>
            <a:r>
              <a:rPr lang="cs-CZ" sz="1400" dirty="0" err="1" smtClean="0">
                <a:hlinkClick r:id="rId4"/>
              </a:rPr>
              <a:t>html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pamatky</a:t>
            </a:r>
            <a:r>
              <a:rPr lang="cs-CZ" sz="1400" dirty="0" smtClean="0">
                <a:hlinkClick r:id="rId4"/>
              </a:rPr>
              <a:t>/labyrint-</a:t>
            </a:r>
            <a:r>
              <a:rPr lang="cs-CZ" sz="1400" dirty="0" err="1" smtClean="0">
                <a:hlinkClick r:id="rId4"/>
              </a:rPr>
              <a:t>zelny</a:t>
            </a:r>
            <a:r>
              <a:rPr lang="cs-CZ" sz="1400" dirty="0" smtClean="0">
                <a:hlinkClick r:id="rId4"/>
              </a:rPr>
              <a:t>-trh6.jpg</a:t>
            </a:r>
            <a:endParaRPr lang="cs-CZ" sz="1400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sz="1400" dirty="0" smtClean="0"/>
              <a:t>POLÁŠKOVÁ, Markéta. </a:t>
            </a:r>
            <a:r>
              <a:rPr lang="cs-CZ" sz="1400" i="1" dirty="0" smtClean="0"/>
              <a:t>http://www.</a:t>
            </a:r>
            <a:r>
              <a:rPr lang="cs-CZ" sz="1400" i="1" dirty="0" err="1" smtClean="0"/>
              <a:t>ahojbrno.cz</a:t>
            </a:r>
            <a:r>
              <a:rPr lang="cs-CZ" sz="1400" dirty="0" smtClean="0"/>
              <a:t> [online]. [cit. 9.5.2013]. Dostupný na WWW: </a:t>
            </a:r>
            <a:r>
              <a:rPr lang="cs-CZ" sz="1400" dirty="0" smtClean="0">
                <a:hlinkClick r:id="rId5"/>
              </a:rPr>
              <a:t>http://www.</a:t>
            </a:r>
            <a:r>
              <a:rPr lang="cs-CZ" sz="1400" dirty="0" err="1" smtClean="0">
                <a:hlinkClick r:id="rId5"/>
              </a:rPr>
              <a:t>ahojbrno.cz</a:t>
            </a:r>
            <a:r>
              <a:rPr lang="cs-CZ" sz="1400" dirty="0" smtClean="0">
                <a:hlinkClick r:id="rId5"/>
              </a:rPr>
              <a:t>/</a:t>
            </a:r>
            <a:r>
              <a:rPr lang="cs-CZ" sz="1400" dirty="0" err="1" smtClean="0">
                <a:hlinkClick r:id="rId5"/>
              </a:rPr>
              <a:t>wss</a:t>
            </a:r>
            <a:r>
              <a:rPr lang="cs-CZ" sz="1400" dirty="0" smtClean="0">
                <a:hlinkClick r:id="rId5"/>
              </a:rPr>
              <a:t>_</a:t>
            </a:r>
            <a:r>
              <a:rPr lang="cs-CZ" sz="1400" dirty="0" err="1" smtClean="0">
                <a:hlinkClick r:id="rId5"/>
              </a:rPr>
              <a:t>images</a:t>
            </a:r>
            <a:r>
              <a:rPr lang="cs-CZ" sz="1400" dirty="0" smtClean="0">
                <a:hlinkClick r:id="rId5"/>
              </a:rPr>
              <a:t>_</a:t>
            </a:r>
            <a:r>
              <a:rPr lang="cs-CZ" sz="1400" dirty="0" err="1" smtClean="0">
                <a:hlinkClick r:id="rId5"/>
              </a:rPr>
              <a:t>html</a:t>
            </a:r>
            <a:r>
              <a:rPr lang="cs-CZ" sz="1400" dirty="0" smtClean="0">
                <a:hlinkClick r:id="rId5"/>
              </a:rPr>
              <a:t>/</a:t>
            </a:r>
            <a:r>
              <a:rPr lang="cs-CZ" sz="1400" dirty="0" err="1" smtClean="0">
                <a:hlinkClick r:id="rId5"/>
              </a:rPr>
              <a:t>pamatky</a:t>
            </a:r>
            <a:r>
              <a:rPr lang="cs-CZ" sz="1400" dirty="0" smtClean="0">
                <a:hlinkClick r:id="rId5"/>
              </a:rPr>
              <a:t>/labyrint-</a:t>
            </a:r>
            <a:r>
              <a:rPr lang="cs-CZ" sz="1400" dirty="0" err="1" smtClean="0">
                <a:hlinkClick r:id="rId5"/>
              </a:rPr>
              <a:t>zelny</a:t>
            </a:r>
            <a:r>
              <a:rPr lang="cs-CZ" sz="1400" dirty="0" smtClean="0">
                <a:hlinkClick r:id="rId5"/>
              </a:rPr>
              <a:t>-trh2.jpg</a:t>
            </a:r>
            <a:endParaRPr lang="cs-CZ" sz="1400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sz="1400" dirty="0" smtClean="0"/>
              <a:t>POLÁŠKOVÁ, Markéta. </a:t>
            </a:r>
            <a:r>
              <a:rPr lang="cs-CZ" sz="1400" i="1" dirty="0" smtClean="0"/>
              <a:t>http://www.</a:t>
            </a:r>
            <a:r>
              <a:rPr lang="cs-CZ" sz="1400" i="1" dirty="0" err="1" smtClean="0"/>
              <a:t>ahojbrno.cz</a:t>
            </a:r>
            <a:r>
              <a:rPr lang="cs-CZ" sz="1400" dirty="0" smtClean="0"/>
              <a:t> [online]. [cit. 9.5.2013]. Dostupný na WWW: </a:t>
            </a:r>
            <a:r>
              <a:rPr lang="cs-CZ" sz="1400" dirty="0" smtClean="0">
                <a:hlinkClick r:id="rId6"/>
              </a:rPr>
              <a:t>http://www.</a:t>
            </a:r>
            <a:r>
              <a:rPr lang="cs-CZ" sz="1400" dirty="0" err="1" smtClean="0">
                <a:hlinkClick r:id="rId6"/>
              </a:rPr>
              <a:t>ahojbrno.cz</a:t>
            </a:r>
            <a:r>
              <a:rPr lang="cs-CZ" sz="1400" dirty="0" smtClean="0">
                <a:hlinkClick r:id="rId6"/>
              </a:rPr>
              <a:t>/</a:t>
            </a:r>
            <a:r>
              <a:rPr lang="cs-CZ" sz="1400" dirty="0" err="1" smtClean="0">
                <a:hlinkClick r:id="rId6"/>
              </a:rPr>
              <a:t>wss</a:t>
            </a:r>
            <a:r>
              <a:rPr lang="cs-CZ" sz="1400" dirty="0" smtClean="0">
                <a:hlinkClick r:id="rId6"/>
              </a:rPr>
              <a:t>_</a:t>
            </a:r>
            <a:r>
              <a:rPr lang="cs-CZ" sz="1400" dirty="0" err="1" smtClean="0">
                <a:hlinkClick r:id="rId6"/>
              </a:rPr>
              <a:t>images</a:t>
            </a:r>
            <a:r>
              <a:rPr lang="cs-CZ" sz="1400" dirty="0" smtClean="0">
                <a:hlinkClick r:id="rId6"/>
              </a:rPr>
              <a:t>_</a:t>
            </a:r>
            <a:r>
              <a:rPr lang="cs-CZ" sz="1400" dirty="0" err="1" smtClean="0">
                <a:hlinkClick r:id="rId6"/>
              </a:rPr>
              <a:t>html</a:t>
            </a:r>
            <a:r>
              <a:rPr lang="cs-CZ" sz="1400" dirty="0" smtClean="0">
                <a:hlinkClick r:id="rId6"/>
              </a:rPr>
              <a:t>/</a:t>
            </a:r>
            <a:r>
              <a:rPr lang="cs-CZ" sz="1400" dirty="0" err="1" smtClean="0">
                <a:hlinkClick r:id="rId6"/>
              </a:rPr>
              <a:t>pamatky</a:t>
            </a:r>
            <a:r>
              <a:rPr lang="cs-CZ" sz="1400" dirty="0" smtClean="0">
                <a:hlinkClick r:id="rId6"/>
              </a:rPr>
              <a:t>/labyrint-</a:t>
            </a:r>
            <a:r>
              <a:rPr lang="cs-CZ" sz="1400" dirty="0" err="1" smtClean="0">
                <a:hlinkClick r:id="rId6"/>
              </a:rPr>
              <a:t>zelny</a:t>
            </a:r>
            <a:r>
              <a:rPr lang="cs-CZ" sz="1400" dirty="0" smtClean="0">
                <a:hlinkClick r:id="rId6"/>
              </a:rPr>
              <a:t>-trh3.jpg</a:t>
            </a:r>
            <a:endParaRPr lang="cs-CZ" sz="1400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sz="1400" dirty="0" smtClean="0"/>
              <a:t>POLÁŠKOVÁ, Markéta. </a:t>
            </a:r>
            <a:r>
              <a:rPr lang="cs-CZ" sz="1400" i="1" dirty="0" smtClean="0"/>
              <a:t>http://www.</a:t>
            </a:r>
            <a:r>
              <a:rPr lang="cs-CZ" sz="1400" i="1" dirty="0" err="1" smtClean="0"/>
              <a:t>ahojbrno.cz</a:t>
            </a:r>
            <a:r>
              <a:rPr lang="cs-CZ" sz="1400" dirty="0" smtClean="0"/>
              <a:t> [online]. [cit. 9.5.2013]. Dostupný na WWW: </a:t>
            </a:r>
            <a:r>
              <a:rPr lang="cs-CZ" sz="1400" dirty="0" smtClean="0">
                <a:hlinkClick r:id="rId7"/>
              </a:rPr>
              <a:t>http://www.</a:t>
            </a:r>
            <a:r>
              <a:rPr lang="cs-CZ" sz="1400" dirty="0" err="1" smtClean="0">
                <a:hlinkClick r:id="rId7"/>
              </a:rPr>
              <a:t>ahojbrno.cz</a:t>
            </a:r>
            <a:r>
              <a:rPr lang="cs-CZ" sz="1400" dirty="0" smtClean="0">
                <a:hlinkClick r:id="rId7"/>
              </a:rPr>
              <a:t>/</a:t>
            </a:r>
            <a:r>
              <a:rPr lang="cs-CZ" sz="1400" dirty="0" err="1" smtClean="0">
                <a:hlinkClick r:id="rId7"/>
              </a:rPr>
              <a:t>wss</a:t>
            </a:r>
            <a:r>
              <a:rPr lang="cs-CZ" sz="1400" dirty="0" smtClean="0">
                <a:hlinkClick r:id="rId7"/>
              </a:rPr>
              <a:t>_</a:t>
            </a:r>
            <a:r>
              <a:rPr lang="cs-CZ" sz="1400" dirty="0" err="1" smtClean="0">
                <a:hlinkClick r:id="rId7"/>
              </a:rPr>
              <a:t>images</a:t>
            </a:r>
            <a:r>
              <a:rPr lang="cs-CZ" sz="1400" dirty="0" smtClean="0">
                <a:hlinkClick r:id="rId7"/>
              </a:rPr>
              <a:t>_</a:t>
            </a:r>
            <a:r>
              <a:rPr lang="cs-CZ" sz="1400" dirty="0" err="1" smtClean="0">
                <a:hlinkClick r:id="rId7"/>
              </a:rPr>
              <a:t>html</a:t>
            </a:r>
            <a:r>
              <a:rPr lang="cs-CZ" sz="1400" dirty="0" smtClean="0">
                <a:hlinkClick r:id="rId7"/>
              </a:rPr>
              <a:t>/</a:t>
            </a:r>
            <a:r>
              <a:rPr lang="cs-CZ" sz="1400" dirty="0" err="1" smtClean="0">
                <a:hlinkClick r:id="rId7"/>
              </a:rPr>
              <a:t>pamatky</a:t>
            </a:r>
            <a:r>
              <a:rPr lang="cs-CZ" sz="1400" dirty="0" smtClean="0">
                <a:hlinkClick r:id="rId7"/>
              </a:rPr>
              <a:t>/labyrint-</a:t>
            </a:r>
            <a:r>
              <a:rPr lang="cs-CZ" sz="1400" dirty="0" err="1" smtClean="0">
                <a:hlinkClick r:id="rId7"/>
              </a:rPr>
              <a:t>zelny</a:t>
            </a:r>
            <a:r>
              <a:rPr lang="cs-CZ" sz="1400" dirty="0" smtClean="0">
                <a:hlinkClick r:id="rId7"/>
              </a:rPr>
              <a:t>-trh5.jpg</a:t>
            </a:r>
            <a:endParaRPr lang="cs-CZ" sz="1400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sz="1400" dirty="0" smtClean="0"/>
              <a:t>NEUVEDEN. </a:t>
            </a:r>
            <a:r>
              <a:rPr lang="cs-CZ" sz="1400" i="1" dirty="0" smtClean="0"/>
              <a:t>http://www.propast-</a:t>
            </a:r>
            <a:r>
              <a:rPr lang="cs-CZ" sz="1400" i="1" dirty="0" err="1" smtClean="0"/>
              <a:t>macocha.cz</a:t>
            </a:r>
            <a:r>
              <a:rPr lang="cs-CZ" sz="1400" dirty="0" smtClean="0"/>
              <a:t> [online]. [cit. 9.5.2013]. Dostupný na WWW: </a:t>
            </a:r>
            <a:r>
              <a:rPr lang="cs-CZ" sz="1400" dirty="0" smtClean="0">
                <a:hlinkClick r:id="rId8"/>
              </a:rPr>
              <a:t>http://www.propast-</a:t>
            </a:r>
            <a:r>
              <a:rPr lang="cs-CZ" sz="1400" dirty="0" err="1" smtClean="0">
                <a:hlinkClick r:id="rId8"/>
              </a:rPr>
              <a:t>macocha.cz</a:t>
            </a:r>
            <a:r>
              <a:rPr lang="cs-CZ" sz="1400" dirty="0" smtClean="0">
                <a:hlinkClick r:id="rId8"/>
              </a:rPr>
              <a:t>/fotografie-</a:t>
            </a:r>
            <a:r>
              <a:rPr lang="cs-CZ" sz="1400" dirty="0" err="1" smtClean="0">
                <a:hlinkClick r:id="rId8"/>
              </a:rPr>
              <a:t>macocha.html</a:t>
            </a:r>
            <a:endParaRPr lang="cs-CZ" sz="1400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sz="1400" dirty="0" smtClean="0"/>
              <a:t>Punkevní jeskyně. In: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San </a:t>
            </a:r>
            <a:r>
              <a:rPr lang="cs-CZ" sz="1400" dirty="0" err="1" smtClean="0"/>
              <a:t>Francisco</a:t>
            </a:r>
            <a:r>
              <a:rPr lang="cs-CZ" sz="1400" dirty="0" smtClean="0"/>
              <a:t> (CA):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2001- [cit. 2013-05-10]. Dostupné z: </a:t>
            </a:r>
            <a:r>
              <a:rPr lang="cs-CZ" sz="1400" dirty="0" smtClean="0">
                <a:hlinkClick r:id="rId9"/>
              </a:rPr>
              <a:t>http://cs.wikipedia.org/wiki/Soubor:Punkevn%C3%AD_jeskyn%C4%9B39.jpg</a:t>
            </a:r>
            <a:endParaRPr lang="cs-CZ" sz="1400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sz="1400" dirty="0" smtClean="0"/>
              <a:t>Punkevní jeskyně. In: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San </a:t>
            </a:r>
            <a:r>
              <a:rPr lang="cs-CZ" sz="1400" dirty="0" err="1" smtClean="0"/>
              <a:t>Francisco</a:t>
            </a:r>
            <a:r>
              <a:rPr lang="cs-CZ" sz="1400" dirty="0" smtClean="0"/>
              <a:t> (CA):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2001- [cit. 2013-05-10]. Dostupné z: </a:t>
            </a:r>
            <a:r>
              <a:rPr lang="cs-CZ" sz="1400" dirty="0" smtClean="0">
                <a:hlinkClick r:id="rId10"/>
              </a:rPr>
              <a:t>http://cs.wikipedia.org/wiki/Soubor:Punkevn%C3%AD_jeskyn%C4%9B3.jpg</a:t>
            </a:r>
            <a:endParaRPr lang="cs-CZ" sz="1400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sz="1400" dirty="0" smtClean="0"/>
              <a:t>Punkva lodičky. In: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San </a:t>
            </a:r>
            <a:r>
              <a:rPr lang="cs-CZ" sz="1400" dirty="0" err="1" smtClean="0"/>
              <a:t>Francisco</a:t>
            </a:r>
            <a:r>
              <a:rPr lang="cs-CZ" sz="1400" dirty="0" smtClean="0"/>
              <a:t> (CA):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2001- [cit. 2013-05-10]. Dostupné z: </a:t>
            </a:r>
            <a:r>
              <a:rPr lang="cs-CZ" sz="1400" dirty="0" smtClean="0">
                <a:hlinkClick r:id="rId11"/>
              </a:rPr>
              <a:t>http://cs.wikipedia.org/wiki/Soubor:Punkva_lodicky.JPG</a:t>
            </a:r>
            <a:endParaRPr lang="cs-CZ" sz="1400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sz="1400" dirty="0" smtClean="0"/>
              <a:t>Hrad </a:t>
            </a:r>
            <a:r>
              <a:rPr lang="cs-CZ" sz="1400" dirty="0" err="1" smtClean="0"/>
              <a:t>Špilberk</a:t>
            </a:r>
            <a:r>
              <a:rPr lang="cs-CZ" sz="1400" dirty="0" smtClean="0"/>
              <a:t> v Brně. In: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San </a:t>
            </a:r>
            <a:r>
              <a:rPr lang="cs-CZ" sz="1400" dirty="0" err="1" smtClean="0"/>
              <a:t>Francisco</a:t>
            </a:r>
            <a:r>
              <a:rPr lang="cs-CZ" sz="1400" dirty="0" smtClean="0"/>
              <a:t> (CA):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2001- [cit. 2013-11-17]. Dostupné z: </a:t>
            </a:r>
            <a:r>
              <a:rPr lang="cs-CZ" sz="1400" dirty="0" smtClean="0">
                <a:hlinkClick r:id="rId12"/>
              </a:rPr>
              <a:t>http://cs.wikipedia.org/wiki/Soubor:Hrad_%C5%A0pilberk_v_Brn%C4%9B.jpg</a:t>
            </a:r>
            <a:endParaRPr lang="cs-CZ" sz="1400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sz="1400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sz="1400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sz="1400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sz="1400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sz="1400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341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51202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052513"/>
            <a:ext cx="7467600" cy="5421312"/>
          </a:xfrm>
        </p:spPr>
        <p:txBody>
          <a:bodyPr/>
          <a:lstStyle/>
          <a:p>
            <a:r>
              <a:rPr lang="en-US" sz="1400" smtClean="0"/>
              <a:t>Brno-Cathedral of St. Peter and Paul. In: </a:t>
            </a:r>
            <a:r>
              <a:rPr lang="en-US" sz="1400" i="1" smtClean="0"/>
              <a:t>Wikipedia: the free encyclopedia</a:t>
            </a:r>
            <a:r>
              <a:rPr lang="en-US" sz="1400" smtClean="0"/>
              <a:t> [online]. San Francisco (CA): Wikimedia Foundation, 2001- [cit. 2013-05-10]. Dostupné z: </a:t>
            </a:r>
            <a:r>
              <a:rPr lang="en-US" sz="1400" smtClean="0">
                <a:hlinkClick r:id="rId2"/>
              </a:rPr>
              <a:t>http://cs.wikipedia.org/wiki/Soubor:Brno-Cathedral_of_St._Peter_and_Paul_2.jpg</a:t>
            </a:r>
            <a:endParaRPr lang="cs-CZ" sz="1400" smtClean="0"/>
          </a:p>
          <a:p>
            <a:pPr>
              <a:buFont typeface="Wingdings" pitchFamily="2" charset="2"/>
              <a:buNone/>
            </a:pPr>
            <a:r>
              <a:rPr lang="en-US" sz="1400" smtClean="0"/>
              <a:t> </a:t>
            </a:r>
            <a:endParaRPr lang="cs-CZ" sz="1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509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METODICKÝ LIST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52226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908050"/>
            <a:ext cx="7467600" cy="5565775"/>
          </a:xfrm>
        </p:spPr>
        <p:txBody>
          <a:bodyPr/>
          <a:lstStyle/>
          <a:p>
            <a:r>
              <a:rPr lang="cs-CZ" smtClean="0"/>
              <a:t>Prezentace seznamuje s objekty, které žáci navštíví během školního výletu. Poskytuje doplňující informace a zároveň motivuje. Žáci pracují s atlasem, internetem a hledají doplňující informace.</a:t>
            </a:r>
          </a:p>
        </p:txBody>
      </p:sp>
    </p:spTree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rkýř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2.xml><?xml version="1.0" encoding="utf-8"?>
<a:themeOverride xmlns:a="http://schemas.openxmlformats.org/drawingml/2006/main">
  <a:clrScheme name="Arkýř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288</TotalTime>
  <Words>789</Words>
  <Application>Microsoft Office PowerPoint</Application>
  <PresentationFormat>On-screen Show (4:3)</PresentationFormat>
  <Paragraphs>329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15</vt:i4>
      </vt:variant>
      <vt:variant>
        <vt:lpstr>Nadpisy snímků</vt:lpstr>
      </vt:variant>
      <vt:variant>
        <vt:i4>15</vt:i4>
      </vt:variant>
    </vt:vector>
  </HeadingPairs>
  <TitlesOfParts>
    <vt:vector size="36" baseType="lpstr">
      <vt:lpstr>Calibri</vt:lpstr>
      <vt:lpstr>Arial</vt:lpstr>
      <vt:lpstr>Century Schoolbook</vt:lpstr>
      <vt:lpstr>Wingdings</vt:lpstr>
      <vt:lpstr>Wingdings 2</vt:lpstr>
      <vt:lpstr>Algerian</vt:lpstr>
      <vt:lpstr>Motiv sady Office</vt:lpstr>
      <vt:lpstr>Arkýř</vt:lpstr>
      <vt:lpstr>1_Arkýř</vt:lpstr>
      <vt:lpstr>Arkýř</vt:lpstr>
      <vt:lpstr>Arkýř</vt:lpstr>
      <vt:lpstr>Arkýř</vt:lpstr>
      <vt:lpstr>Arkýř</vt:lpstr>
      <vt:lpstr>Arkýř</vt:lpstr>
      <vt:lpstr>Arkýř</vt:lpstr>
      <vt:lpstr>1_Arkýř</vt:lpstr>
      <vt:lpstr>1_Arkýř</vt:lpstr>
      <vt:lpstr>1_Arkýř</vt:lpstr>
      <vt:lpstr>1_Arkýř</vt:lpstr>
      <vt:lpstr>1_Arkýř</vt:lpstr>
      <vt:lpstr>1_Arkýř</vt:lpstr>
      <vt:lpstr>Výlet 8.ročníku(Brno, Moravský kras) VY_32_Inovace_19KR-7</vt:lpstr>
      <vt:lpstr>ANOTACE</vt:lpstr>
      <vt:lpstr>Program výletu</vt:lpstr>
      <vt:lpstr>Snímek 4</vt:lpstr>
      <vt:lpstr>Snímek 5</vt:lpstr>
      <vt:lpstr>Labyrint pod Zelným trhem</vt:lpstr>
      <vt:lpstr>Snímek 7</vt:lpstr>
      <vt:lpstr>Snímek 8</vt:lpstr>
      <vt:lpstr>Snímek 9</vt:lpstr>
      <vt:lpstr>Snímek 10</vt:lpstr>
      <vt:lpstr>Snímek 11</vt:lpstr>
      <vt:lpstr>Snímek 12</vt:lpstr>
      <vt:lpstr>POUŽITÉ ZDROJE</vt:lpstr>
      <vt:lpstr>POUŽITÉ ZDROJE</vt:lpstr>
      <vt:lpstr>METODICKÝ LIST 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Výlet 8.ročníku VY_32_Inovace_20KR-7</dc:title>
  <dc:creator>Krcmarova-NB</dc:creator>
  <cp:lastModifiedBy>DUM</cp:lastModifiedBy>
  <cp:revision>38</cp:revision>
  <dcterms:created xsi:type="dcterms:W3CDTF">2013-05-09T07:43:47Z</dcterms:created>
  <dcterms:modified xsi:type="dcterms:W3CDTF">2013-11-17T19:52:05Z</dcterms:modified>
</cp:coreProperties>
</file>