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4" r:id="rId2"/>
    <p:sldId id="265" r:id="rId3"/>
    <p:sldId id="257" r:id="rId4"/>
    <p:sldId id="268" r:id="rId5"/>
    <p:sldId id="258" r:id="rId6"/>
    <p:sldId id="259" r:id="rId7"/>
    <p:sldId id="260" r:id="rId8"/>
    <p:sldId id="261" r:id="rId9"/>
    <p:sldId id="262" r:id="rId10"/>
    <p:sldId id="263" r:id="rId11"/>
    <p:sldId id="267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49" y="-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4E805C-014C-4BA1-AFCC-8B37248531A1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A601F78-FEC1-4737-B7EC-85EDEA0ABED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A1320B-D1B0-4C04-8189-451D86D42F48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A601F78-FEC1-4737-B7EC-85EDEA0ABED8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F44E3-B6EE-430C-BEFF-E61BB0C3F4AA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ED74D-A407-44CC-A287-57E27BCBEB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F44E3-B6EE-430C-BEFF-E61BB0C3F4AA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ED74D-A407-44CC-A287-57E27BCBEB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F44E3-B6EE-430C-BEFF-E61BB0C3F4AA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ED74D-A407-44CC-A287-57E27BCBEB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F44E3-B6EE-430C-BEFF-E61BB0C3F4AA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ED74D-A407-44CC-A287-57E27BCBEB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F44E3-B6EE-430C-BEFF-E61BB0C3F4AA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ED74D-A407-44CC-A287-57E27BCBEB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F44E3-B6EE-430C-BEFF-E61BB0C3F4AA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ED74D-A407-44CC-A287-57E27BCBEB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F44E3-B6EE-430C-BEFF-E61BB0C3F4AA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ED74D-A407-44CC-A287-57E27BCBEB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F44E3-B6EE-430C-BEFF-E61BB0C3F4AA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ED74D-A407-44CC-A287-57E27BCBEB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F44E3-B6EE-430C-BEFF-E61BB0C3F4AA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ED74D-A407-44CC-A287-57E27BCBEB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F44E3-B6EE-430C-BEFF-E61BB0C3F4AA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ED74D-A407-44CC-A287-57E27BCBEB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F44E3-B6EE-430C-BEFF-E61BB0C3F4AA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ED74D-A407-44CC-A287-57E27BCBEB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8F44E3-B6EE-430C-BEFF-E61BB0C3F4AA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DED74D-A407-44CC-A287-57E27BCBEB5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404664"/>
            <a:ext cx="3294915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1979712" y="1268760"/>
            <a:ext cx="5211491" cy="584775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32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Digitální učební materiál</a:t>
            </a:r>
            <a:endParaRPr lang="cs-CZ" sz="32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34762201"/>
              </p:ext>
            </p:extLst>
          </p:nvPr>
        </p:nvGraphicFramePr>
        <p:xfrm>
          <a:off x="539552" y="1844824"/>
          <a:ext cx="8064896" cy="268304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CZ.1.07/1.5.00/34.0891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VYS_32_INOVACE_</a:t>
                      </a:r>
                      <a:r>
                        <a:rPr lang="cs-CZ" sz="1400" baseline="0" dirty="0" smtClean="0"/>
                        <a:t> 351  Přednášející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Vyšší odborná škola, Střední průmyslová škola a Střední odborná</a:t>
                      </a:r>
                      <a:r>
                        <a:rPr lang="cs-CZ" sz="1200" baseline="0" dirty="0" smtClean="0"/>
                        <a:t> škola řemesel a služeb, Strakonice, Zvolenská 934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</a:t>
                      </a:r>
                      <a:r>
                        <a:rPr lang="cs-CZ" baseline="0" dirty="0" smtClean="0"/>
                        <a:t> Hana </a:t>
                      </a:r>
                      <a:r>
                        <a:rPr lang="cs-CZ" baseline="0" dirty="0" err="1" smtClean="0"/>
                        <a:t>Pítrová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37164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Písemná</a:t>
                      </a:r>
                      <a:r>
                        <a:rPr lang="cs-CZ" baseline="0" dirty="0" smtClean="0"/>
                        <a:t> a ústní komunikace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 Podnikání-denní studium, 3. Podnikání</a:t>
                      </a:r>
                      <a:r>
                        <a:rPr lang="cs-CZ" baseline="0" dirty="0" smtClean="0"/>
                        <a:t>-večerní studium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17.</a:t>
                      </a:r>
                      <a:r>
                        <a:rPr lang="cs-CZ" baseline="0" smtClean="0"/>
                        <a:t> </a:t>
                      </a:r>
                      <a:r>
                        <a:rPr lang="cs-CZ" baseline="0" dirty="0" smtClean="0"/>
                        <a:t>11. 2013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6" name="Obrázek 5" descr="logo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644008" y="332656"/>
            <a:ext cx="3800475" cy="781050"/>
          </a:xfrm>
          <a:prstGeom prst="rect">
            <a:avLst/>
          </a:prstGeom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738782781"/>
              </p:ext>
            </p:extLst>
          </p:nvPr>
        </p:nvGraphicFramePr>
        <p:xfrm>
          <a:off x="571472" y="4526280"/>
          <a:ext cx="8001056" cy="23393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968861"/>
                <a:gridCol w="4032195"/>
              </a:tblGrid>
              <a:tr h="250357">
                <a:tc>
                  <a:txBody>
                    <a:bodyPr/>
                    <a:lstStyle/>
                    <a:p>
                      <a:pPr algn="l"/>
                      <a:r>
                        <a:rPr lang="cs-CZ" sz="1100" dirty="0" smtClean="0"/>
                        <a:t>Anotace</a:t>
                      </a:r>
                      <a:endParaRPr lang="cs-CZ" sz="11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100" dirty="0" smtClean="0"/>
                        <a:t>Metodický pokyn</a:t>
                      </a:r>
                      <a:endParaRPr lang="cs-CZ" sz="11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035635">
                <a:tc>
                  <a:txBody>
                    <a:bodyPr/>
                    <a:lstStyle/>
                    <a:p>
                      <a:pPr algn="l"/>
                      <a:r>
                        <a:rPr lang="cs-CZ" sz="105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</a:t>
                      </a:r>
                      <a:r>
                        <a:rPr lang="cs-CZ" sz="105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obsahuje celkem 12 snímků. Po jejím spuštění (F5) najdete na 2. snímku postup při práci s ní, na 3. pak shrnuté požadavky na přednášejícího týkající se řeči jeho těla. 4. – 9. snímek</a:t>
                      </a:r>
                    </a:p>
                    <a:p>
                      <a:pPr algn="l"/>
                      <a:r>
                        <a:rPr lang="cs-CZ" sz="105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popisuje velmi časté situace, do kterých se přednášející při </a:t>
                      </a:r>
                      <a:r>
                        <a:rPr lang="cs-CZ" sz="1050" b="0" i="0" kern="1200" baseline="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</a:t>
                      </a:r>
                      <a:r>
                        <a:rPr lang="cs-CZ" sz="105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- </a:t>
                      </a:r>
                      <a:r>
                        <a:rPr lang="cs-CZ" sz="1050" b="0" i="0" kern="1200" baseline="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ci</a:t>
                      </a:r>
                      <a:r>
                        <a:rPr lang="cs-CZ" sz="105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dostává. Popisy jsou pro ilustraci doplněny jejich fotografiemi.</a:t>
                      </a:r>
                    </a:p>
                    <a:p>
                      <a:pPr algn="l"/>
                      <a:r>
                        <a:rPr lang="cs-CZ" sz="105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Studenti se k nim mohou vyjadřovat, zapisovat si je.</a:t>
                      </a:r>
                    </a:p>
                    <a:p>
                      <a:pPr algn="l"/>
                      <a:r>
                        <a:rPr lang="cs-CZ" sz="105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10. snímek znázorňuje v literatuře často doporučovanou metodu </a:t>
                      </a:r>
                      <a:r>
                        <a:rPr lang="cs-CZ" sz="1050" b="0" i="0" kern="1200" baseline="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</a:t>
                      </a:r>
                      <a:r>
                        <a:rPr lang="cs-CZ" sz="105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-</a:t>
                      </a:r>
                    </a:p>
                    <a:p>
                      <a:pPr algn="l"/>
                      <a:r>
                        <a:rPr lang="cs-CZ" sz="1050" b="0" i="0" kern="1200" baseline="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jáku</a:t>
                      </a:r>
                      <a:r>
                        <a:rPr lang="cs-CZ" sz="105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, 11. snímek ji pak popisuje. Studenti jsou s ní seznámeni a disku-</a:t>
                      </a:r>
                    </a:p>
                    <a:p>
                      <a:pPr algn="l"/>
                      <a:r>
                        <a:rPr lang="cs-CZ" sz="105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tují o ní.</a:t>
                      </a:r>
                    </a:p>
                    <a:p>
                      <a:pPr algn="l"/>
                      <a:r>
                        <a:rPr lang="cs-CZ" sz="105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</a:t>
                      </a:r>
                      <a:r>
                        <a:rPr lang="cs-CZ" sz="105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tudentům práce zabere</a:t>
                      </a:r>
                      <a:r>
                        <a:rPr lang="cs-CZ" sz="105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30 minut.</a:t>
                      </a:r>
                    </a:p>
                    <a:p>
                      <a:pPr algn="l"/>
                      <a:endParaRPr lang="cs-CZ" sz="1050" b="0" i="0" kern="1200" baseline="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8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/>
                      <a:endParaRPr lang="cs-CZ" sz="7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000" baseline="0" dirty="0" smtClean="0"/>
                        <a:t>Materiál je určen  studentům nástavbového studia Podnikání , kteří </a:t>
                      </a:r>
                      <a:r>
                        <a:rPr lang="cs-CZ" sz="1000" baseline="0" dirty="0" err="1" smtClean="0"/>
                        <a:t>absol</a:t>
                      </a:r>
                      <a:r>
                        <a:rPr lang="cs-CZ" sz="1000" baseline="0" dirty="0" smtClean="0"/>
                        <a:t>-</a:t>
                      </a:r>
                      <a:r>
                        <a:rPr lang="cs-CZ" sz="1000" baseline="0" dirty="0" err="1" smtClean="0"/>
                        <a:t>vovali</a:t>
                      </a:r>
                      <a:r>
                        <a:rPr lang="cs-CZ" sz="1000" baseline="0" dirty="0" smtClean="0"/>
                        <a:t>  různé učební obory. Často nebyli vystaveni potřebě něco přednášet</a:t>
                      </a:r>
                    </a:p>
                    <a:p>
                      <a:pPr algn="l"/>
                      <a:r>
                        <a:rPr lang="cs-CZ" sz="1000" baseline="0" dirty="0" smtClean="0"/>
                        <a:t>nebo prezentovat před posluchači. V  probíraném  tématu ústní </a:t>
                      </a:r>
                      <a:r>
                        <a:rPr lang="cs-CZ" sz="1000" baseline="0" dirty="0" err="1" smtClean="0"/>
                        <a:t>komunika</a:t>
                      </a:r>
                      <a:r>
                        <a:rPr lang="cs-CZ" sz="1000" baseline="0" dirty="0" smtClean="0"/>
                        <a:t>- </a:t>
                      </a:r>
                      <a:r>
                        <a:rPr lang="cs-CZ" sz="1000" baseline="0" dirty="0" err="1" smtClean="0"/>
                        <a:t>ce</a:t>
                      </a:r>
                      <a:r>
                        <a:rPr lang="cs-CZ" sz="1000" baseline="0" dirty="0" smtClean="0"/>
                        <a:t>  „Příprava souvislého veřejného projevu“ na sebe navazují materiály</a:t>
                      </a:r>
                    </a:p>
                    <a:p>
                      <a:pPr algn="l"/>
                      <a:r>
                        <a:rPr lang="cs-CZ" sz="1000" baseline="0" dirty="0" smtClean="0"/>
                        <a:t>č. 349 Příprava veřejného projevu, 350 Rozmístění sedadel na přednášce,</a:t>
                      </a:r>
                    </a:p>
                    <a:p>
                      <a:pPr algn="l"/>
                      <a:r>
                        <a:rPr lang="cs-CZ" sz="1000" baseline="0" dirty="0" smtClean="0"/>
                        <a:t>jednání a tento 351 Přednášející. Vlastní samostatné projevy pak studenti</a:t>
                      </a:r>
                    </a:p>
                    <a:p>
                      <a:pPr algn="l"/>
                      <a:r>
                        <a:rPr lang="cs-CZ" sz="1000" baseline="0" dirty="0" smtClean="0"/>
                        <a:t>prezentují v následujících vyučovacích hodinách.</a:t>
                      </a:r>
                    </a:p>
                    <a:p>
                      <a:pPr algn="l"/>
                      <a:r>
                        <a:rPr lang="cs-CZ" sz="1000" baseline="0" dirty="0" err="1" smtClean="0"/>
                        <a:t>Interaktivita</a:t>
                      </a:r>
                      <a:r>
                        <a:rPr lang="cs-CZ" sz="1000" baseline="0" dirty="0" smtClean="0"/>
                        <a:t> je především v propojení teoretických a praktických znalostí  s  informacemi o důležitosti řeči těla. Vysvětlení chyb a dotazů ve vlastním projevu studentů  pak vede ke zlepšení </a:t>
                      </a:r>
                      <a:r>
                        <a:rPr lang="cs-CZ" sz="1000" baseline="0" smtClean="0"/>
                        <a:t>jejich vlastního </a:t>
                      </a:r>
                      <a:r>
                        <a:rPr lang="cs-CZ" sz="1000" baseline="0" dirty="0" smtClean="0"/>
                        <a:t>veřejného projevu,</a:t>
                      </a:r>
                    </a:p>
                    <a:p>
                      <a:pPr algn="l"/>
                      <a:r>
                        <a:rPr lang="cs-CZ" sz="1000" baseline="0" dirty="0" smtClean="0"/>
                        <a:t>ke zvládnutí prezentace z pozice přednášejícího.</a:t>
                      </a:r>
                    </a:p>
                  </a:txBody>
                  <a:tcPr anchor="ctr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274638"/>
            <a:ext cx="8715436" cy="939784"/>
          </a:xfrm>
          <a:solidFill>
            <a:srgbClr val="FFFF00"/>
          </a:solidFill>
        </p:spPr>
        <p:txBody>
          <a:bodyPr/>
          <a:lstStyle/>
          <a:p>
            <a:r>
              <a:rPr lang="cs-CZ" b="1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Postup při práci s prezentací</a:t>
            </a:r>
            <a:endParaRPr lang="cs-CZ" b="1" spc="3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14282" y="1428736"/>
            <a:ext cx="8786874" cy="5072098"/>
          </a:xfrm>
        </p:spPr>
        <p:txBody>
          <a:bodyPr>
            <a:normAutofit lnSpcReduction="10000"/>
          </a:bodyPr>
          <a:lstStyle/>
          <a:p>
            <a:pPr>
              <a:buFontTx/>
              <a:buChar char="-"/>
            </a:pPr>
            <a:r>
              <a:rPr lang="cs-CZ" dirty="0" smtClean="0"/>
              <a:t>Na 3. snímku jsou shrnuty požadavky na řeč těla</a:t>
            </a:r>
          </a:p>
          <a:p>
            <a:pPr>
              <a:buNone/>
            </a:pPr>
            <a:r>
              <a:rPr lang="cs-CZ" dirty="0" smtClean="0"/>
              <a:t>    přednášejícího.</a:t>
            </a:r>
          </a:p>
          <a:p>
            <a:pPr>
              <a:buFontTx/>
              <a:buChar char="-"/>
            </a:pPr>
            <a:r>
              <a:rPr lang="cs-CZ" dirty="0" smtClean="0"/>
              <a:t>Na dalších pak fotografie nejčastějších postojů</a:t>
            </a:r>
          </a:p>
          <a:p>
            <a:pPr>
              <a:buNone/>
            </a:pPr>
            <a:r>
              <a:rPr lang="cs-CZ" dirty="0" smtClean="0"/>
              <a:t>    přednášejícího při přednášce a jejich hodnocení</a:t>
            </a:r>
          </a:p>
          <a:p>
            <a:pPr>
              <a:buNone/>
            </a:pPr>
            <a:r>
              <a:rPr lang="cs-CZ" dirty="0" smtClean="0"/>
              <a:t>    dle řeči těla.</a:t>
            </a:r>
          </a:p>
          <a:p>
            <a:pPr>
              <a:buFontTx/>
              <a:buChar char="-"/>
            </a:pPr>
            <a:r>
              <a:rPr lang="cs-CZ" dirty="0" smtClean="0"/>
              <a:t>10. snímek znázorňuje a 11 popisuje v literatuře</a:t>
            </a:r>
          </a:p>
          <a:p>
            <a:pPr>
              <a:buNone/>
            </a:pPr>
            <a:r>
              <a:rPr lang="cs-CZ" dirty="0" smtClean="0"/>
              <a:t>    často doporučovanou metodu majáku.</a:t>
            </a:r>
          </a:p>
          <a:p>
            <a:pPr>
              <a:buNone/>
            </a:pPr>
            <a:r>
              <a:rPr lang="cs-CZ" dirty="0" smtClean="0"/>
              <a:t>    Studenti jsou s ní seznámeni a diskutují o ní.</a:t>
            </a:r>
          </a:p>
          <a:p>
            <a:pPr>
              <a:buNone/>
            </a:pPr>
            <a:r>
              <a:rPr lang="cs-CZ" dirty="0" smtClean="0"/>
              <a:t>  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285720" y="274638"/>
            <a:ext cx="8572560" cy="1143000"/>
          </a:xfrm>
          <a:solidFill>
            <a:srgbClr val="FFFF00"/>
          </a:solidFill>
        </p:spPr>
        <p:txBody>
          <a:bodyPr/>
          <a:lstStyle/>
          <a:p>
            <a:r>
              <a:rPr lang="cs-CZ" b="1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Požadavky  na  přednášejícího:</a:t>
            </a:r>
            <a:endParaRPr lang="cs-CZ" b="1" spc="3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Řeč těla se musí trvale držet na standardní úrovni.</a:t>
            </a:r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Rozdíl mezi proslovem k 1 osobě a projevem  k vět-</a:t>
            </a:r>
          </a:p>
          <a:p>
            <a:pPr>
              <a:buNone/>
            </a:pPr>
            <a:r>
              <a:rPr lang="cs-CZ" dirty="0" smtClean="0"/>
              <a:t>     </a:t>
            </a:r>
            <a:r>
              <a:rPr lang="cs-CZ" dirty="0" err="1" smtClean="0"/>
              <a:t>šímu</a:t>
            </a:r>
            <a:r>
              <a:rPr lang="cs-CZ" dirty="0" smtClean="0"/>
              <a:t> publiku je třeba respektovat, proto:</a:t>
            </a:r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Následujících 6 fotografií s popisem obsahuje </a:t>
            </a:r>
            <a:r>
              <a:rPr lang="cs-CZ" dirty="0" err="1" smtClean="0"/>
              <a:t>zá</a:t>
            </a:r>
            <a:r>
              <a:rPr lang="cs-CZ" dirty="0" smtClean="0"/>
              <a:t>-</a:t>
            </a:r>
          </a:p>
          <a:p>
            <a:pPr>
              <a:buNone/>
            </a:pPr>
            <a:r>
              <a:rPr lang="cs-CZ" dirty="0" smtClean="0"/>
              <a:t>     kladní rady, jak si počínat v případě, že stojíte před</a:t>
            </a:r>
          </a:p>
          <a:p>
            <a:pPr>
              <a:buNone/>
            </a:pPr>
            <a:r>
              <a:rPr lang="cs-CZ" dirty="0" smtClean="0"/>
              <a:t>     publikem a chcete ho oslovit.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57158" y="285728"/>
            <a:ext cx="8329642" cy="928694"/>
          </a:xfrm>
          <a:solidFill>
            <a:srgbClr val="FFFF00"/>
          </a:solidFill>
        </p:spPr>
        <p:txBody>
          <a:bodyPr/>
          <a:lstStyle/>
          <a:p>
            <a:r>
              <a:rPr lang="cs-CZ" b="1" spc="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DOBŘE</a:t>
            </a:r>
            <a:endParaRPr lang="cs-CZ" b="1" spc="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3643306" y="1357298"/>
            <a:ext cx="5357850" cy="5500702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 Vhodný začátek přednášky</a:t>
            </a:r>
          </a:p>
          <a:p>
            <a:pPr>
              <a:buNone/>
            </a:pPr>
            <a:r>
              <a:rPr lang="cs-CZ" dirty="0" smtClean="0"/>
              <a:t>     (prezentace).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Hlavu držet vzhůru, paže ven,</a:t>
            </a:r>
          </a:p>
          <a:p>
            <a:pPr>
              <a:buNone/>
            </a:pPr>
            <a:r>
              <a:rPr lang="cs-CZ" dirty="0" smtClean="0"/>
              <a:t>     tím žádáme publikum, aby za-</a:t>
            </a:r>
          </a:p>
          <a:p>
            <a:pPr>
              <a:buNone/>
            </a:pPr>
            <a:r>
              <a:rPr lang="cs-CZ" dirty="0" smtClean="0"/>
              <a:t>     </a:t>
            </a:r>
            <a:r>
              <a:rPr lang="cs-CZ" dirty="0" err="1" smtClean="0"/>
              <a:t>čalo</a:t>
            </a:r>
            <a:r>
              <a:rPr lang="cs-CZ" dirty="0" smtClean="0"/>
              <a:t> naslouchat. Přebíráme</a:t>
            </a:r>
          </a:p>
          <a:p>
            <a:pPr>
              <a:buNone/>
            </a:pPr>
            <a:r>
              <a:rPr lang="cs-CZ" dirty="0" smtClean="0"/>
              <a:t>     kontrolu nad situací, vše začíná.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Tělo je středem pozornosti od</a:t>
            </a:r>
          </a:p>
          <a:p>
            <a:pPr>
              <a:buNone/>
            </a:pPr>
            <a:r>
              <a:rPr lang="cs-CZ" dirty="0" smtClean="0"/>
              <a:t>      samého začátku se obracejte</a:t>
            </a:r>
          </a:p>
          <a:p>
            <a:pPr>
              <a:buNone/>
            </a:pPr>
            <a:r>
              <a:rPr lang="cs-CZ" dirty="0" smtClean="0"/>
              <a:t>      na posluchače celým tělem.</a:t>
            </a:r>
          </a:p>
          <a:p>
            <a:pPr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</a:t>
            </a:r>
            <a:r>
              <a:rPr lang="cs-CZ" b="1" u="sng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JINAK !!! </a:t>
            </a:r>
          </a:p>
          <a:p>
            <a:pPr>
              <a:buNone/>
            </a:pPr>
            <a:endParaRPr lang="cs-CZ" dirty="0" smtClean="0"/>
          </a:p>
        </p:txBody>
      </p:sp>
      <p:pic>
        <p:nvPicPr>
          <p:cNvPr id="7" name="Picture 2" descr="C:\Users\leno\Downloads\Desktop\Digitální učební materiál\foto23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7158" y="1357298"/>
            <a:ext cx="3214710" cy="521497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b="1" spc="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KATASTROFA</a:t>
            </a:r>
            <a:endParaRPr lang="cs-CZ" b="1" spc="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4000496" y="1357298"/>
            <a:ext cx="4786346" cy="5214974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 Malá odezva u publika.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Přednášející hledá inspiraci,</a:t>
            </a:r>
          </a:p>
          <a:p>
            <a:pPr>
              <a:buNone/>
            </a:pPr>
            <a:r>
              <a:rPr lang="cs-CZ" dirty="0" smtClean="0"/>
              <a:t>      proto upře pohled do země,</a:t>
            </a:r>
          </a:p>
          <a:p>
            <a:pPr>
              <a:buNone/>
            </a:pPr>
            <a:r>
              <a:rPr lang="cs-CZ" dirty="0" smtClean="0"/>
              <a:t>      případně na tabuli.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Hlas zní mdle, jako by svou </a:t>
            </a:r>
          </a:p>
          <a:p>
            <a:pPr>
              <a:buNone/>
            </a:pPr>
            <a:r>
              <a:rPr lang="cs-CZ" dirty="0" smtClean="0"/>
              <a:t>      řeč četla.</a:t>
            </a:r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</a:t>
            </a:r>
            <a:endParaRPr lang="cs-CZ" dirty="0"/>
          </a:p>
        </p:txBody>
      </p:sp>
      <p:pic>
        <p:nvPicPr>
          <p:cNvPr id="1026" name="Picture 2" descr="C:\Users\leno\Downloads\Desktop\Digitální učební materiál\foto19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214422"/>
            <a:ext cx="3143272" cy="53578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39784"/>
          </a:xfrm>
          <a:solidFill>
            <a:srgbClr val="FFFF00"/>
          </a:solidFill>
        </p:spPr>
        <p:txBody>
          <a:bodyPr/>
          <a:lstStyle/>
          <a:p>
            <a:r>
              <a:rPr lang="cs-CZ" b="1" spc="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UŽ  JE   TO   ZTRACENO</a:t>
            </a:r>
            <a:endParaRPr lang="cs-CZ" b="1" spc="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786182" y="1500174"/>
            <a:ext cx="4900618" cy="5357826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 Řečník je v nesnázích.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Proto se dotýká obličeje, </a:t>
            </a:r>
          </a:p>
          <a:p>
            <a:pPr>
              <a:buNone/>
            </a:pPr>
            <a:r>
              <a:rPr lang="cs-CZ" dirty="0" smtClean="0"/>
              <a:t>     ucha, brýlí…</a:t>
            </a:r>
          </a:p>
          <a:p>
            <a:pPr>
              <a:buNone/>
            </a:pPr>
            <a:r>
              <a:rPr lang="cs-CZ" dirty="0" smtClean="0"/>
              <a:t>     (Gesta  se mohou střídat.)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Úporně přemýšlí, co chce vy-</a:t>
            </a:r>
          </a:p>
          <a:p>
            <a:pPr>
              <a:buNone/>
            </a:pPr>
            <a:r>
              <a:rPr lang="cs-CZ" dirty="0" smtClean="0"/>
              <a:t>      </a:t>
            </a:r>
            <a:r>
              <a:rPr lang="cs-CZ" dirty="0" err="1" smtClean="0"/>
              <a:t>jádřit</a:t>
            </a:r>
            <a:r>
              <a:rPr lang="cs-CZ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Pochybuje o tom, co říká. </a:t>
            </a:r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</a:t>
            </a:r>
            <a:r>
              <a:rPr lang="cs-CZ" b="1" u="sng" dirty="0" smtClean="0"/>
              <a:t>Tato gesta často zastírají</a:t>
            </a:r>
          </a:p>
          <a:p>
            <a:pPr>
              <a:buNone/>
            </a:pPr>
            <a:r>
              <a:rPr lang="cs-CZ" b="1" dirty="0" smtClean="0"/>
              <a:t>      </a:t>
            </a:r>
            <a:r>
              <a:rPr lang="cs-CZ" b="1" u="sng" dirty="0" smtClean="0"/>
              <a:t>skutečnost!</a:t>
            </a:r>
            <a:r>
              <a:rPr lang="cs-CZ" b="1" dirty="0" smtClean="0"/>
              <a:t>    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Pozor na ně!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2050" name="Picture 2" descr="C:\Users\leno\Downloads\Desktop\Digitální učební materiál\foto20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20" y="1357298"/>
            <a:ext cx="3214710" cy="521497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14290"/>
            <a:ext cx="8472518" cy="1011222"/>
          </a:xfrm>
          <a:solidFill>
            <a:srgbClr val="FFFF00"/>
          </a:solidFill>
        </p:spPr>
        <p:txBody>
          <a:bodyPr/>
          <a:lstStyle/>
          <a:p>
            <a:r>
              <a:rPr lang="cs-CZ" b="1" spc="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FÍKOVÝ   LIST</a:t>
            </a:r>
            <a:endParaRPr lang="cs-CZ" b="1" spc="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786182" y="1357298"/>
            <a:ext cx="5143536" cy="578647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 Skutečná bitva o udržení    kontroly nad situací.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Často jde o obranné gesto.</a:t>
            </a:r>
          </a:p>
          <a:p>
            <a:pPr>
              <a:buNone/>
            </a:pPr>
            <a:r>
              <a:rPr lang="cs-CZ" dirty="0" smtClean="0"/>
              <a:t>    (Stejnou chybou jsou ruce za </a:t>
            </a:r>
            <a:r>
              <a:rPr lang="cs-CZ" dirty="0" err="1" smtClean="0"/>
              <a:t>zá</a:t>
            </a:r>
            <a:r>
              <a:rPr lang="cs-CZ" dirty="0" smtClean="0"/>
              <a:t>-</a:t>
            </a:r>
            <a:r>
              <a:rPr lang="cs-CZ" dirty="0" err="1" smtClean="0"/>
              <a:t>dy</a:t>
            </a:r>
            <a:r>
              <a:rPr lang="cs-CZ" dirty="0" smtClean="0"/>
              <a:t> = nedostatek sebedůvěry.)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Lepší je nechat ruce volně viset podél boků a příležitostně s ni-mi pohybovat, abyste zdůraznili jednotlivé body přednášky.</a:t>
            </a:r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b="1" u="sng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VŠE NAPRAVIT???</a:t>
            </a:r>
          </a:p>
          <a:p>
            <a:pPr>
              <a:buNone/>
            </a:pPr>
            <a:r>
              <a:rPr lang="cs-CZ" dirty="0" smtClean="0"/>
              <a:t>    </a:t>
            </a:r>
            <a:endParaRPr lang="cs-CZ" dirty="0"/>
          </a:p>
        </p:txBody>
      </p:sp>
      <p:pic>
        <p:nvPicPr>
          <p:cNvPr id="3074" name="Picture 2" descr="C:\Users\leno\Downloads\Desktop\Digitální učební materiál\foto21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20" y="1357298"/>
            <a:ext cx="3429024" cy="53578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274638"/>
            <a:ext cx="8329642" cy="1143000"/>
          </a:xfrm>
          <a:solidFill>
            <a:srgbClr val="FFFF00"/>
          </a:solidFill>
        </p:spPr>
        <p:txBody>
          <a:bodyPr/>
          <a:lstStyle/>
          <a:p>
            <a:r>
              <a:rPr lang="cs-CZ" b="1" spc="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DOBŘE</a:t>
            </a:r>
            <a:endParaRPr lang="cs-CZ" b="1" spc="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857620" y="1600200"/>
            <a:ext cx="5000660" cy="5257800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 Pohyb paže zdůrazňuje slova</a:t>
            </a:r>
          </a:p>
          <a:p>
            <a:pPr>
              <a:buNone/>
            </a:pPr>
            <a:r>
              <a:rPr lang="cs-CZ" dirty="0" smtClean="0"/>
              <a:t>     na zahájení, v průběhu před-</a:t>
            </a:r>
          </a:p>
          <a:p>
            <a:pPr>
              <a:buNone/>
            </a:pPr>
            <a:r>
              <a:rPr lang="cs-CZ" dirty="0" smtClean="0"/>
              <a:t>     </a:t>
            </a:r>
            <a:r>
              <a:rPr lang="cs-CZ" dirty="0" err="1" smtClean="0"/>
              <a:t>nášky</a:t>
            </a:r>
            <a:r>
              <a:rPr lang="cs-CZ" dirty="0" smtClean="0"/>
              <a:t> i na jejím konci.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Věříte tomu, co říkáte, živě se</a:t>
            </a:r>
          </a:p>
          <a:p>
            <a:pPr>
              <a:buNone/>
            </a:pPr>
            <a:r>
              <a:rPr lang="cs-CZ" dirty="0" smtClean="0"/>
              <a:t>      o přednášené zajímáte.</a:t>
            </a:r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Uděláte silný dojem ještě než</a:t>
            </a:r>
          </a:p>
          <a:p>
            <a:pPr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řeknete jediné slovo.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8" name="Picture 2" descr="C:\Users\leno\Downloads\Desktop\Digitální učební materiál\foto22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500174"/>
            <a:ext cx="3214710" cy="51435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74638"/>
            <a:ext cx="8643998" cy="1143000"/>
          </a:xfrm>
          <a:solidFill>
            <a:srgbClr val="FFFF00"/>
          </a:solidFill>
        </p:spPr>
        <p:txBody>
          <a:bodyPr/>
          <a:lstStyle/>
          <a:p>
            <a:r>
              <a:rPr lang="cs-CZ" b="1" spc="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ZMRTVÝCHVSTÁNÍ</a:t>
            </a:r>
            <a:endParaRPr lang="cs-CZ" b="1" spc="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929058" y="1600200"/>
            <a:ext cx="5072098" cy="5257800"/>
          </a:xfrm>
        </p:spPr>
        <p:txBody>
          <a:bodyPr>
            <a:normAutofit fontScale="925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 Najděte v publiku toho, kdo</a:t>
            </a:r>
          </a:p>
          <a:p>
            <a:pPr>
              <a:buNone/>
            </a:pPr>
            <a:r>
              <a:rPr lang="cs-CZ" dirty="0" smtClean="0"/>
              <a:t>     Vám přikývne, setkají-li se </a:t>
            </a:r>
            <a:r>
              <a:rPr lang="cs-CZ" dirty="0" err="1" smtClean="0"/>
              <a:t>Va</a:t>
            </a:r>
            <a:r>
              <a:rPr lang="cs-CZ" dirty="0" smtClean="0"/>
              <a:t>-</a:t>
            </a:r>
          </a:p>
          <a:p>
            <a:pPr>
              <a:buNone/>
            </a:pPr>
            <a:r>
              <a:rPr lang="cs-CZ" dirty="0" smtClean="0"/>
              <a:t>     </a:t>
            </a:r>
            <a:r>
              <a:rPr lang="cs-CZ" dirty="0" err="1" smtClean="0"/>
              <a:t>še</a:t>
            </a:r>
            <a:r>
              <a:rPr lang="cs-CZ" dirty="0" smtClean="0"/>
              <a:t> pohledy, bude souhlasit</a:t>
            </a:r>
          </a:p>
          <a:p>
            <a:pPr>
              <a:buNone/>
            </a:pPr>
            <a:r>
              <a:rPr lang="cs-CZ" dirty="0" smtClean="0"/>
              <a:t>     s obsahem Vaší řeči, přát Vám   úspěch.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Nutno zapomenout na zbytek</a:t>
            </a:r>
          </a:p>
          <a:p>
            <a:pPr>
              <a:buNone/>
            </a:pPr>
            <a:r>
              <a:rPr lang="cs-CZ" dirty="0" smtClean="0"/>
              <a:t>     posluchačů, ty nic nezajímá.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Gesto působí jako „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kouzelný</a:t>
            </a:r>
          </a:p>
          <a:p>
            <a:pPr>
              <a:buNone/>
            </a:pPr>
            <a:r>
              <a:rPr lang="cs-CZ" dirty="0" smtClean="0"/>
              <a:t>     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proutek</a:t>
            </a:r>
            <a:r>
              <a:rPr lang="cs-CZ" dirty="0" smtClean="0"/>
              <a:t>“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 opětovnému zájmu</a:t>
            </a:r>
          </a:p>
          <a:p>
            <a:pPr>
              <a:buNone/>
            </a:pPr>
            <a:r>
              <a:rPr lang="cs-CZ" dirty="0" smtClean="0"/>
              <a:t>     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všech posluchačů.</a:t>
            </a:r>
          </a:p>
          <a:p>
            <a:pPr>
              <a:buNone/>
            </a:pPr>
            <a:r>
              <a:rPr lang="cs-CZ" dirty="0" smtClean="0"/>
              <a:t>    </a:t>
            </a:r>
            <a:endParaRPr lang="cs-CZ" dirty="0"/>
          </a:p>
        </p:txBody>
      </p:sp>
      <p:pic>
        <p:nvPicPr>
          <p:cNvPr id="5122" name="Picture 2" descr="C:\Users\leno\Downloads\Desktop\Digitální učební materiál\foto23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20" y="1500174"/>
            <a:ext cx="3500462" cy="51435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  <a:solidFill>
            <a:srgbClr val="FFFF00"/>
          </a:solidFill>
        </p:spPr>
        <p:txBody>
          <a:bodyPr/>
          <a:lstStyle/>
          <a:p>
            <a:r>
              <a:rPr lang="cs-CZ" b="1" spc="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Metoda majáku</a:t>
            </a:r>
            <a:endParaRPr lang="cs-CZ" b="1" spc="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Elipsa 7"/>
          <p:cNvSpPr/>
          <p:nvPr/>
        </p:nvSpPr>
        <p:spPr>
          <a:xfrm>
            <a:off x="2786050" y="1928802"/>
            <a:ext cx="3500462" cy="307183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spojka 8"/>
          <p:cNvSpPr/>
          <p:nvPr/>
        </p:nvSpPr>
        <p:spPr>
          <a:xfrm>
            <a:off x="2000232" y="2500306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spojka 9"/>
          <p:cNvSpPr/>
          <p:nvPr/>
        </p:nvSpPr>
        <p:spPr>
          <a:xfrm>
            <a:off x="2714612" y="1643050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ývojový diagram: spojka 10"/>
          <p:cNvSpPr/>
          <p:nvPr/>
        </p:nvSpPr>
        <p:spPr>
          <a:xfrm>
            <a:off x="4071934" y="1214422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ývojový diagram: spojka 11"/>
          <p:cNvSpPr/>
          <p:nvPr/>
        </p:nvSpPr>
        <p:spPr>
          <a:xfrm>
            <a:off x="5429256" y="1500174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vojový diagram: spojka 12"/>
          <p:cNvSpPr/>
          <p:nvPr/>
        </p:nvSpPr>
        <p:spPr>
          <a:xfrm>
            <a:off x="6500826" y="2357430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vojový diagram: spojka 13"/>
          <p:cNvSpPr/>
          <p:nvPr/>
        </p:nvSpPr>
        <p:spPr>
          <a:xfrm>
            <a:off x="2071670" y="3643314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vojový diagram: spojka 14"/>
          <p:cNvSpPr/>
          <p:nvPr/>
        </p:nvSpPr>
        <p:spPr>
          <a:xfrm>
            <a:off x="6858016" y="3500438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ývojový diagram: spojka 16"/>
          <p:cNvSpPr/>
          <p:nvPr/>
        </p:nvSpPr>
        <p:spPr>
          <a:xfrm>
            <a:off x="4143372" y="5572140"/>
            <a:ext cx="1214446" cy="1143008"/>
          </a:xfrm>
          <a:prstGeom prst="flowChartConnector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1050" b="1" dirty="0" smtClean="0">
                <a:solidFill>
                  <a:schemeClr val="tx1"/>
                </a:solidFill>
              </a:rPr>
              <a:t>přednášející</a:t>
            </a:r>
            <a:endParaRPr lang="cs-CZ" sz="1050" b="1" dirty="0">
              <a:solidFill>
                <a:schemeClr val="tx1"/>
              </a:solidFill>
            </a:endParaRPr>
          </a:p>
        </p:txBody>
      </p:sp>
      <p:sp>
        <p:nvSpPr>
          <p:cNvPr id="18" name="Vývojový diagram: spojka 17"/>
          <p:cNvSpPr/>
          <p:nvPr/>
        </p:nvSpPr>
        <p:spPr>
          <a:xfrm>
            <a:off x="2786050" y="5214950"/>
            <a:ext cx="1000132" cy="857256"/>
          </a:xfrm>
          <a:prstGeom prst="flowChartConnector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" b="1" dirty="0" smtClean="0">
                <a:solidFill>
                  <a:schemeClr val="tx1"/>
                </a:solidFill>
              </a:rPr>
              <a:t>přednášející</a:t>
            </a:r>
            <a:endParaRPr lang="cs-CZ" sz="800" b="1" dirty="0">
              <a:solidFill>
                <a:schemeClr val="tx1"/>
              </a:solidFill>
            </a:endParaRPr>
          </a:p>
        </p:txBody>
      </p:sp>
      <p:sp>
        <p:nvSpPr>
          <p:cNvPr id="19" name="Vývojový diagram: spojka 18"/>
          <p:cNvSpPr/>
          <p:nvPr/>
        </p:nvSpPr>
        <p:spPr>
          <a:xfrm>
            <a:off x="5857884" y="5214950"/>
            <a:ext cx="1071570" cy="857256"/>
          </a:xfrm>
          <a:prstGeom prst="flowChartConnector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800" b="1" dirty="0" smtClean="0">
                <a:solidFill>
                  <a:schemeClr val="tx1"/>
                </a:solidFill>
              </a:rPr>
              <a:t>přednášející</a:t>
            </a:r>
            <a:endParaRPr lang="cs-CZ" sz="800" b="1" dirty="0">
              <a:solidFill>
                <a:schemeClr val="tx1"/>
              </a:solidFill>
            </a:endParaRPr>
          </a:p>
        </p:txBody>
      </p:sp>
      <p:cxnSp>
        <p:nvCxnSpPr>
          <p:cNvPr id="23" name="Přímá spojovací šipka 22"/>
          <p:cNvCxnSpPr>
            <a:endCxn id="18" idx="5"/>
          </p:cNvCxnSpPr>
          <p:nvPr/>
        </p:nvCxnSpPr>
        <p:spPr>
          <a:xfrm rot="10800000">
            <a:off x="3639716" y="5946664"/>
            <a:ext cx="613480" cy="23537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>
            <a:stCxn id="17" idx="6"/>
            <a:endCxn id="19" idx="3"/>
          </p:cNvCxnSpPr>
          <p:nvPr/>
        </p:nvCxnSpPr>
        <p:spPr>
          <a:xfrm flipV="1">
            <a:off x="5357818" y="5946664"/>
            <a:ext cx="656994" cy="19698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>
            <a:endCxn id="15" idx="3"/>
          </p:cNvCxnSpPr>
          <p:nvPr/>
        </p:nvCxnSpPr>
        <p:spPr>
          <a:xfrm flipV="1">
            <a:off x="4714876" y="3890683"/>
            <a:ext cx="2210095" cy="182433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šipka 28"/>
          <p:cNvCxnSpPr>
            <a:endCxn id="14" idx="5"/>
          </p:cNvCxnSpPr>
          <p:nvPr/>
        </p:nvCxnSpPr>
        <p:spPr>
          <a:xfrm rot="10800000">
            <a:off x="2461916" y="4033560"/>
            <a:ext cx="2252961" cy="175289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šipka 33"/>
          <p:cNvCxnSpPr/>
          <p:nvPr/>
        </p:nvCxnSpPr>
        <p:spPr>
          <a:xfrm>
            <a:off x="2928926" y="4429132"/>
            <a:ext cx="3357586" cy="158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Popis  doporučované  metody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114948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Základem je natáčet tělo hned doprava, hned do-</a:t>
            </a:r>
          </a:p>
          <a:p>
            <a:pPr>
              <a:buNone/>
            </a:pPr>
            <a:r>
              <a:rPr lang="cs-CZ" dirty="0" smtClean="0"/>
              <a:t>    leva a zase zpátky.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Přitom se kontaktovat očima s co největším počtem</a:t>
            </a:r>
          </a:p>
          <a:p>
            <a:pPr>
              <a:buNone/>
            </a:pPr>
            <a:r>
              <a:rPr lang="cs-CZ" dirty="0" smtClean="0"/>
              <a:t>     posluchačů.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Nejlepší je kontakt s každým z nich.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Zároveň přecházejte z místa na místo.</a:t>
            </a:r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Je dle Vašeho názoru tato metoda vždy vhodná?</a:t>
            </a:r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b="1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Diskutujte!</a:t>
            </a:r>
            <a:endParaRPr lang="cs-CZ" b="1" spc="3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CLAYTON</a:t>
            </a:r>
            <a:r>
              <a:rPr lang="cs-CZ" dirty="0" smtClean="0"/>
              <a:t>, Peter. </a:t>
            </a:r>
            <a:r>
              <a:rPr lang="cs-CZ" i="1" dirty="0" smtClean="0"/>
              <a:t>Řeč těla čtěte gesta, mluvte svými pohyby</a:t>
            </a:r>
            <a:r>
              <a:rPr lang="cs-CZ" dirty="0" smtClean="0"/>
              <a:t>. Praha: Ottovo nakladatelství, 2003, ISBN 80-7181-117-3.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smtClean="0"/>
              <a:t>archiv </a:t>
            </a:r>
            <a:r>
              <a:rPr lang="cs-CZ" smtClean="0"/>
              <a:t>autorky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Foto: ALBRECHT Jiří: Student 2 PO VOŠ SPŠ SOŠŘS Strakonice.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173</TotalTime>
  <Words>833</Words>
  <Application>Microsoft Office PowerPoint</Application>
  <PresentationFormat>Předvádění na obrazovce (4:3)</PresentationFormat>
  <Paragraphs>134</Paragraphs>
  <Slides>12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Postup při práci s prezentací</vt:lpstr>
      <vt:lpstr>Požadavky  na  přednášejícího:</vt:lpstr>
      <vt:lpstr>DOBŘE</vt:lpstr>
      <vt:lpstr>KATASTROFA</vt:lpstr>
      <vt:lpstr>UŽ  JE   TO   ZTRACENO</vt:lpstr>
      <vt:lpstr>FÍKOVÝ   LIST</vt:lpstr>
      <vt:lpstr>DOBŘE</vt:lpstr>
      <vt:lpstr>ZMRTVÝCHVSTÁNÍ</vt:lpstr>
      <vt:lpstr>Metoda majáku</vt:lpstr>
      <vt:lpstr>Popis  doporučované  metody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přednášející</dc:title>
  <dc:creator>leno</dc:creator>
  <cp:lastModifiedBy>leno</cp:lastModifiedBy>
  <cp:revision>24</cp:revision>
  <dcterms:created xsi:type="dcterms:W3CDTF">2013-11-13T12:36:40Z</dcterms:created>
  <dcterms:modified xsi:type="dcterms:W3CDTF">2013-11-17T15:17:40Z</dcterms:modified>
</cp:coreProperties>
</file>