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63" r:id="rId4"/>
    <p:sldId id="261" r:id="rId5"/>
    <p:sldId id="262" r:id="rId6"/>
    <p:sldId id="264" r:id="rId7"/>
    <p:sldId id="265" r:id="rId8"/>
    <p:sldId id="270" r:id="rId9"/>
    <p:sldId id="271" r:id="rId10"/>
    <p:sldId id="272" r:id="rId11"/>
    <p:sldId id="274" r:id="rId12"/>
    <p:sldId id="273" r:id="rId13"/>
    <p:sldId id="275" r:id="rId14"/>
    <p:sldId id="27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34588" autoAdjust="0"/>
    <p:restoredTop sz="86420" autoAdjust="0"/>
  </p:normalViewPr>
  <p:slideViewPr>
    <p:cSldViewPr>
      <p:cViewPr varScale="1">
        <p:scale>
          <a:sx n="74" d="100"/>
          <a:sy n="74" d="100"/>
        </p:scale>
        <p:origin x="-970" y="-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06" y="13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25434-356B-4893-BC39-6C2AA0539FC9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964DD8-7A68-4FD4-BDE6-E698BF5BD1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A1320B-D1B0-4C04-8189-451D86D42F4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6BDF8-DAA6-450F-979B-6B38992C580B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6F84C-CE58-499C-8A25-65069D5B11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34762201"/>
              </p:ext>
            </p:extLst>
          </p:nvPr>
        </p:nvGraphicFramePr>
        <p:xfrm>
          <a:off x="539552" y="1844824"/>
          <a:ext cx="8064896" cy="268304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350  </a:t>
                      </a:r>
                      <a:r>
                        <a:rPr lang="cs-CZ" sz="1400" baseline="0" dirty="0" smtClean="0"/>
                        <a:t>Rozmístění sedadel </a:t>
                      </a:r>
                      <a:r>
                        <a:rPr lang="cs-CZ" sz="1400" baseline="0" dirty="0" smtClean="0"/>
                        <a:t>na </a:t>
                      </a:r>
                      <a:r>
                        <a:rPr lang="cs-CZ" sz="1400" baseline="0" dirty="0" smtClean="0"/>
                        <a:t>přednášce, </a:t>
                      </a:r>
                      <a:r>
                        <a:rPr lang="cs-CZ" sz="1400" baseline="0" dirty="0" smtClean="0"/>
                        <a:t>jednání.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164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Podnikání-denní studium, 3. Podnikání</a:t>
                      </a:r>
                      <a:r>
                        <a:rPr lang="cs-CZ" baseline="0" dirty="0" smtClean="0"/>
                        <a:t>-večerní studium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r>
                        <a:rPr lang="cs-CZ" baseline="0" dirty="0" smtClean="0"/>
                        <a:t> 11. 2013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8782781"/>
              </p:ext>
            </p:extLst>
          </p:nvPr>
        </p:nvGraphicFramePr>
        <p:xfrm>
          <a:off x="571472" y="4526280"/>
          <a:ext cx="8001056" cy="2339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68861"/>
                <a:gridCol w="4032195"/>
              </a:tblGrid>
              <a:tr h="250357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5635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15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snímků. Po jejím spuštění (F5)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projde-</a:t>
                      </a:r>
                    </a:p>
                    <a:p>
                      <a:pPr algn="l"/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5 možností rozmístění sedadel na přednášce, nebo při obchodním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jednání. Každá možnost je graficky znázorněna,  jsou u ní otázky.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Hy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pertextovými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odkazy  ?  a zpět  se dostanete na jejich zodpovězení a doplnění.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 zopakování můžete prezentaci zadat  formou testu tak, že  ji pro-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jdete od snímku 3 do snímku 7.  Řešení testu najdete na snímku 13,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jeho klasifikaci na následujícím. 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Test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 zpracovat i písemně formou samostatné práce studentů.)</a:t>
                      </a: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práce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zabere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1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vyučovací 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hodinu.</a:t>
                      </a:r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studentům </a:t>
                      </a:r>
                      <a:r>
                        <a:rPr lang="cs-CZ" sz="1000" baseline="0" dirty="0" smtClean="0"/>
                        <a:t>nástavbového studia </a:t>
                      </a:r>
                      <a:r>
                        <a:rPr lang="cs-CZ" sz="1000" baseline="0" dirty="0" smtClean="0"/>
                        <a:t>Podnikání k tomu, aby si </a:t>
                      </a:r>
                      <a:r>
                        <a:rPr lang="cs-CZ" sz="1000" baseline="0" dirty="0" smtClean="0"/>
                        <a:t>uvědomili důležitost rozmístění sedadel na přednášce, na obchodním jednání, protože i na tomto aspektu záleží  jejich úspěch přednášejícího, nebo obchod. zástupce. </a:t>
                      </a:r>
                      <a:r>
                        <a:rPr lang="cs-CZ" sz="1000" baseline="0" dirty="0" smtClean="0"/>
                        <a:t>Studenti pracují  s interaktivním perem – střídají se  na interaktivní tabuli. Správnost práce  si ověří pomocí hypertextových odkazů – tlačítka </a:t>
                      </a:r>
                      <a:r>
                        <a:rPr lang="cs-CZ" sz="1000" baseline="0" dirty="0" smtClean="0"/>
                        <a:t>?,  </a:t>
                      </a:r>
                      <a:r>
                        <a:rPr lang="cs-CZ" sz="1000" baseline="0" dirty="0" smtClean="0"/>
                        <a:t>zpět. </a:t>
                      </a:r>
                    </a:p>
                    <a:p>
                      <a:pPr algn="l"/>
                      <a:r>
                        <a:rPr lang="cs-CZ" sz="1000" baseline="0" dirty="0" smtClean="0"/>
                        <a:t>S prezentací také může student pracovat samostatně, je-li mu dána do </a:t>
                      </a:r>
                      <a:r>
                        <a:rPr lang="cs-CZ" sz="1000" baseline="0" dirty="0" smtClean="0"/>
                        <a:t>PC,</a:t>
                      </a:r>
                      <a:endParaRPr lang="cs-CZ" sz="1000" baseline="0" dirty="0" smtClean="0"/>
                    </a:p>
                    <a:p>
                      <a:pPr algn="l"/>
                      <a:r>
                        <a:rPr lang="cs-CZ" sz="1000" baseline="0" dirty="0" smtClean="0"/>
                        <a:t>nebo </a:t>
                      </a:r>
                      <a:r>
                        <a:rPr lang="cs-CZ" sz="1000" baseline="0" dirty="0" smtClean="0"/>
                        <a:t>si  jednotlivé odpovědi může  poznamenat na volný </a:t>
                      </a:r>
                      <a:r>
                        <a:rPr lang="cs-CZ" sz="1000" baseline="0" dirty="0" smtClean="0"/>
                        <a:t>papír. </a:t>
                      </a:r>
                      <a:r>
                        <a:rPr lang="cs-CZ" sz="1000" baseline="0" dirty="0" smtClean="0"/>
                        <a:t>Materiál je určen pro absolventy 3 letých učebních </a:t>
                      </a:r>
                      <a:r>
                        <a:rPr lang="cs-CZ" sz="1000" baseline="0" dirty="0" smtClean="0"/>
                        <a:t>oborů. </a:t>
                      </a:r>
                      <a:r>
                        <a:rPr lang="cs-CZ" sz="1000" baseline="0" dirty="0" err="1" smtClean="0"/>
                        <a:t>Interaktivita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baseline="0" dirty="0" smtClean="0"/>
                        <a:t>je především v propojení teoretických a praktických znalostí  s  názornou opravou a vysvětlením chyb a dotazů, v kombinaci samostatné a kolektivní práce. 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rgbClr val="DDDDDD"/>
          </a:solidFill>
        </p:spPr>
        <p:txBody>
          <a:bodyPr/>
          <a:lstStyle/>
          <a:p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práci s prezentací</a:t>
            </a:r>
            <a:endParaRPr lang="cs-CZ" b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564357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P</a:t>
            </a:r>
            <a:r>
              <a:rPr lang="cs-CZ" dirty="0" smtClean="0"/>
              <a:t>rezentace obsahuje 5 možností rozmístění sedadel</a:t>
            </a:r>
          </a:p>
          <a:p>
            <a:pPr>
              <a:buNone/>
            </a:pPr>
            <a:r>
              <a:rPr lang="cs-CZ" dirty="0" smtClean="0"/>
              <a:t>    na přednášce, nebo při obchodním jednání. Každá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je znázorněna, je u ní test. Na správné řešení a </a:t>
            </a:r>
            <a:r>
              <a:rPr lang="cs-CZ" dirty="0" smtClean="0"/>
              <a:t>do-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plňkové</a:t>
            </a:r>
            <a:r>
              <a:rPr lang="cs-CZ" dirty="0" smtClean="0"/>
              <a:t> informace se dostanete hypertext. odkazy-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- tlačítka ? a zpět. Klávesou Enter(myší) pak </a:t>
            </a:r>
            <a:r>
              <a:rPr lang="cs-CZ" dirty="0" err="1" smtClean="0"/>
              <a:t>pokra</a:t>
            </a:r>
            <a:r>
              <a:rPr lang="cs-CZ" dirty="0" smtClean="0"/>
              <a:t>-  </a:t>
            </a:r>
            <a:r>
              <a:rPr lang="cs-CZ" dirty="0" err="1" smtClean="0"/>
              <a:t>čujete</a:t>
            </a:r>
            <a:r>
              <a:rPr lang="cs-CZ" dirty="0" smtClean="0"/>
              <a:t> dále.</a:t>
            </a:r>
          </a:p>
          <a:p>
            <a:pPr>
              <a:buFontTx/>
              <a:buChar char="-"/>
            </a:pPr>
            <a:r>
              <a:rPr lang="cs-CZ" dirty="0" smtClean="0"/>
              <a:t>Chcete-li</a:t>
            </a:r>
            <a:r>
              <a:rPr lang="cs-CZ" dirty="0" smtClean="0"/>
              <a:t> studentům zadat test, projdete prez</a:t>
            </a:r>
            <a:r>
              <a:rPr lang="cs-CZ" dirty="0" smtClean="0"/>
              <a:t>entaci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klávesou Enter (myší) od 3. do 7. snímku.</a:t>
            </a:r>
          </a:p>
          <a:p>
            <a:pPr>
              <a:buNone/>
            </a:pPr>
            <a:r>
              <a:rPr lang="cs-CZ" dirty="0" smtClean="0"/>
              <a:t>-  Řešení</a:t>
            </a:r>
            <a:r>
              <a:rPr lang="cs-CZ" dirty="0" smtClean="0"/>
              <a:t> testu je na snímku 13, jeho klasifikace na 14.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0" y="274638"/>
            <a:ext cx="3143240" cy="6540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podkovy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214282" y="1071546"/>
            <a:ext cx="8929718" cy="578645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1. Je </a:t>
            </a:r>
            <a:r>
              <a:rPr lang="cs-CZ" dirty="0" smtClean="0"/>
              <a:t>vhodný u menšího počtu </a:t>
            </a:r>
            <a:r>
              <a:rPr lang="cs-CZ" dirty="0" smtClean="0"/>
              <a:t>posluchačů.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Je </a:t>
            </a:r>
            <a:r>
              <a:rPr lang="cs-CZ" dirty="0" smtClean="0"/>
              <a:t>vhodný u většího počtu </a:t>
            </a:r>
            <a:r>
              <a:rPr lang="cs-CZ" dirty="0" smtClean="0"/>
              <a:t>posluchačů.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Řečník  </a:t>
            </a:r>
            <a:r>
              <a:rPr lang="cs-CZ" dirty="0" smtClean="0"/>
              <a:t>vstoupí do podkovy, naruší osobní prostor</a:t>
            </a:r>
          </a:p>
          <a:p>
            <a:pPr>
              <a:buNone/>
            </a:pPr>
            <a:r>
              <a:rPr lang="cs-CZ" dirty="0" smtClean="0"/>
              <a:t>    posluchačů.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Řečník  </a:t>
            </a:r>
            <a:r>
              <a:rPr lang="cs-CZ" dirty="0" smtClean="0"/>
              <a:t>vstoupí do podkovy, nenaruší osobní </a:t>
            </a:r>
            <a:r>
              <a:rPr lang="cs-CZ" dirty="0" smtClean="0"/>
              <a:t>prostor posluchačů.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71868" y="1142984"/>
            <a:ext cx="576263" cy="165735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58082" y="1142984"/>
            <a:ext cx="639763" cy="165735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43372" y="1142984"/>
            <a:ext cx="3240087" cy="504825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857488" y="135729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928926" y="2285992"/>
            <a:ext cx="457200" cy="50006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143372" y="571480"/>
            <a:ext cx="431800" cy="3889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8215338" y="214311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8215338" y="12858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643570" y="571480"/>
            <a:ext cx="457200" cy="3937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7143768" y="571480"/>
            <a:ext cx="457200" cy="39211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5000628" y="2428868"/>
            <a:ext cx="1214446" cy="928694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200" dirty="0" smtClean="0"/>
              <a:t>řečník</a:t>
            </a:r>
          </a:p>
          <a:p>
            <a:pPr algn="ctr">
              <a:defRPr/>
            </a:pPr>
            <a:r>
              <a:rPr lang="cs-CZ" sz="1200" dirty="0" smtClean="0"/>
              <a:t>(prodejce)</a:t>
            </a:r>
            <a:endParaRPr lang="cs-CZ" sz="1200" dirty="0"/>
          </a:p>
        </p:txBody>
      </p:sp>
      <p:sp>
        <p:nvSpPr>
          <p:cNvPr id="19" name="Tlačítko akce: Nápověda 18">
            <a:hlinkClick r:id="rId2" action="ppaction://hlinksldjump" highlightClick="1"/>
          </p:cNvPr>
          <p:cNvSpPr/>
          <p:nvPr/>
        </p:nvSpPr>
        <p:spPr>
          <a:xfrm>
            <a:off x="7786710" y="6286520"/>
            <a:ext cx="857256" cy="35719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2857488" cy="7969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v bistru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9001156" cy="5214974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1. Posluchači </a:t>
            </a:r>
            <a:r>
              <a:rPr lang="cs-CZ" dirty="0" smtClean="0"/>
              <a:t>se cítí upjatěji než v rovných </a:t>
            </a:r>
            <a:r>
              <a:rPr lang="cs-CZ" dirty="0" smtClean="0"/>
              <a:t>řadách.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Posluchači </a:t>
            </a:r>
            <a:r>
              <a:rPr lang="cs-CZ" dirty="0" smtClean="0"/>
              <a:t>se cítí volněji než v rovných </a:t>
            </a:r>
            <a:r>
              <a:rPr lang="cs-CZ" dirty="0" smtClean="0"/>
              <a:t>řadách.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Může </a:t>
            </a:r>
            <a:r>
              <a:rPr lang="cs-CZ" dirty="0" smtClean="0"/>
              <a:t>u nich vzbudit teritoriální </a:t>
            </a:r>
            <a:r>
              <a:rPr lang="cs-CZ" dirty="0" smtClean="0"/>
              <a:t>pocity.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Nemůže </a:t>
            </a:r>
            <a:r>
              <a:rPr lang="cs-CZ" dirty="0" smtClean="0"/>
              <a:t>u nich vzbudit teritoriální </a:t>
            </a:r>
            <a:r>
              <a:rPr lang="cs-CZ" dirty="0" smtClean="0"/>
              <a:t>pocity.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286116" y="1071546"/>
            <a:ext cx="1785950" cy="1571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500826" y="1071546"/>
            <a:ext cx="1857388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428992" y="5000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143372" y="4286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4786314" y="7143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714612" y="164305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786050" y="100010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214942" y="14287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7572396" y="4286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6715140" y="4286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8501090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6143636" y="8572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8215338" y="78579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5857884" y="157161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Nápověda 21">
            <a:hlinkClick r:id="rId2" action="ppaction://hlinksldjump" highlightClick="1"/>
          </p:cNvPr>
          <p:cNvSpPr/>
          <p:nvPr/>
        </p:nvSpPr>
        <p:spPr>
          <a:xfrm>
            <a:off x="8001024" y="6215082"/>
            <a:ext cx="857256" cy="42862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92869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Rozhovor u stolu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prodejce,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zákazníků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428868"/>
            <a:ext cx="9001156" cy="4429132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1. Prodejce </a:t>
            </a:r>
            <a:r>
              <a:rPr lang="cs-CZ" dirty="0" smtClean="0"/>
              <a:t>prodává z pozice </a:t>
            </a:r>
            <a:r>
              <a:rPr lang="cs-CZ" dirty="0" smtClean="0"/>
              <a:t>síly.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Prodejce </a:t>
            </a:r>
            <a:r>
              <a:rPr lang="cs-CZ" dirty="0" smtClean="0"/>
              <a:t>neprodává z pozice </a:t>
            </a:r>
            <a:r>
              <a:rPr lang="cs-CZ" dirty="0" smtClean="0"/>
              <a:t>síly.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Je </a:t>
            </a:r>
            <a:r>
              <a:rPr lang="cs-CZ" dirty="0" smtClean="0"/>
              <a:t>vhodné položit papír (materiály) na </a:t>
            </a:r>
            <a:r>
              <a:rPr lang="cs-CZ" dirty="0" smtClean="0"/>
              <a:t>stůl.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Není </a:t>
            </a:r>
            <a:r>
              <a:rPr lang="cs-CZ" dirty="0" smtClean="0"/>
              <a:t>vhodné položit papír (materiály) na </a:t>
            </a:r>
            <a:r>
              <a:rPr lang="cs-CZ" dirty="0" smtClean="0"/>
              <a:t>stůl.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2066" y="1857364"/>
            <a:ext cx="3857652" cy="1571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5143504" y="12858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6715140" y="12858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8215338" y="12858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6500826" y="3571876"/>
            <a:ext cx="928694" cy="785818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86578" y="2643182"/>
            <a:ext cx="500066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papír</a:t>
            </a:r>
            <a:endParaRPr lang="cs-CZ" sz="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43702" y="3000372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1" name="Tlačítko akce: Nápověda 10">
            <a:hlinkClick r:id="rId2" action="ppaction://hlinksldjump" highlightClick="1"/>
          </p:cNvPr>
          <p:cNvSpPr/>
          <p:nvPr/>
        </p:nvSpPr>
        <p:spPr>
          <a:xfrm>
            <a:off x="8143900" y="6215082"/>
            <a:ext cx="785818" cy="42862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3857628"/>
            <a:ext cx="68479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solidFill>
                  <a:schemeClr val="bg1"/>
                </a:solidFill>
              </a:rPr>
              <a:t>prodejce</a:t>
            </a:r>
            <a:endParaRPr lang="cs-CZ" sz="105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7969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Rozhovor u stolu – 1 prodejce, 1 zákazník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786874" cy="511494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1. Zákazník se cítí lépe v </a:t>
            </a:r>
            <a:r>
              <a:rPr lang="cs-CZ" dirty="0" err="1" smtClean="0"/>
              <a:t>rozesazení</a:t>
            </a:r>
            <a:r>
              <a:rPr lang="cs-CZ" dirty="0" smtClean="0"/>
              <a:t> A nebo B?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</a:t>
            </a:r>
            <a:r>
              <a:rPr lang="cs-CZ" dirty="0" err="1" smtClean="0"/>
              <a:t>Rozesazení</a:t>
            </a:r>
            <a:r>
              <a:rPr lang="cs-CZ" dirty="0" smtClean="0"/>
              <a:t> A nebo B účelně </a:t>
            </a:r>
            <a:r>
              <a:rPr lang="cs-CZ" dirty="0" smtClean="0"/>
              <a:t>vyplňuje </a:t>
            </a:r>
            <a:r>
              <a:rPr lang="cs-CZ" dirty="0" smtClean="0"/>
              <a:t>prostor?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Zákazník </a:t>
            </a:r>
            <a:r>
              <a:rPr lang="cs-CZ" dirty="0" smtClean="0"/>
              <a:t>se cítí lépe zády ke </a:t>
            </a:r>
            <a:r>
              <a:rPr lang="cs-CZ" dirty="0" smtClean="0"/>
              <a:t>stěně.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Zákazník </a:t>
            </a:r>
            <a:r>
              <a:rPr lang="cs-CZ" dirty="0" smtClean="0"/>
              <a:t>se cítí lépe v </a:t>
            </a:r>
            <a:r>
              <a:rPr lang="cs-CZ" dirty="0" smtClean="0"/>
              <a:t>prostoru.</a:t>
            </a:r>
          </a:p>
          <a:p>
            <a:pPr>
              <a:buNone/>
            </a:pPr>
            <a:r>
              <a:rPr lang="cs-CZ" dirty="0" smtClean="0"/>
              <a:t>5. Roh stolu je částečnou bariérou.</a:t>
            </a:r>
          </a:p>
          <a:p>
            <a:pPr>
              <a:buNone/>
            </a:pPr>
            <a:r>
              <a:rPr lang="cs-CZ" dirty="0" smtClean="0"/>
              <a:t>6. Zákazník roh stolu nepovažuje za problém.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00034" y="1714488"/>
            <a:ext cx="335758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situace A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2000232" y="928670"/>
            <a:ext cx="785818" cy="6715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3929058" y="2143116"/>
            <a:ext cx="785818" cy="71438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prodejce</a:t>
            </a:r>
            <a:endParaRPr lang="cs-CZ" sz="800" dirty="0"/>
          </a:p>
        </p:txBody>
      </p:sp>
      <p:sp>
        <p:nvSpPr>
          <p:cNvPr id="9" name="Elipsa 8"/>
          <p:cNvSpPr/>
          <p:nvPr/>
        </p:nvSpPr>
        <p:spPr>
          <a:xfrm>
            <a:off x="6215074" y="1643050"/>
            <a:ext cx="1643074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situace B</a:t>
            </a:r>
            <a:endParaRPr lang="cs-CZ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6715140" y="1000108"/>
            <a:ext cx="785818" cy="57150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7929586" y="2214554"/>
            <a:ext cx="785818" cy="71438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prodejce</a:t>
            </a:r>
            <a:endParaRPr lang="cs-CZ" sz="800" dirty="0"/>
          </a:p>
        </p:txBody>
      </p:sp>
      <p:sp>
        <p:nvSpPr>
          <p:cNvPr id="10" name="Tlačítko akce: Nápověda 9">
            <a:hlinkClick r:id="rId2" action="ppaction://hlinksldjump" highlightClick="1"/>
          </p:cNvPr>
          <p:cNvSpPr/>
          <p:nvPr/>
        </p:nvSpPr>
        <p:spPr>
          <a:xfrm>
            <a:off x="7929586" y="6215082"/>
            <a:ext cx="714380" cy="35719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5429256" cy="214314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Rozhovor zákazníka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ně- kolika obchod. zástupci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71612"/>
            <a:ext cx="8586790" cy="497207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1. Oranžový </a:t>
            </a:r>
            <a:r>
              <a:rPr lang="cs-CZ" dirty="0" smtClean="0"/>
              <a:t>obchodní zástupce  je </a:t>
            </a:r>
            <a:r>
              <a:rPr lang="cs-CZ" dirty="0" smtClean="0"/>
              <a:t>hlavní.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Žlutý </a:t>
            </a:r>
            <a:r>
              <a:rPr lang="cs-CZ" dirty="0" smtClean="0"/>
              <a:t>obchodní zástupce  je </a:t>
            </a:r>
            <a:r>
              <a:rPr lang="cs-CZ" dirty="0" smtClean="0"/>
              <a:t>hlavní.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Oranžový </a:t>
            </a:r>
            <a:r>
              <a:rPr lang="cs-CZ" dirty="0" smtClean="0"/>
              <a:t>obchodní zástupce  je téměř </a:t>
            </a:r>
            <a:r>
              <a:rPr lang="cs-CZ" dirty="0" smtClean="0"/>
              <a:t>zákazník.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Žlutý </a:t>
            </a:r>
            <a:r>
              <a:rPr lang="cs-CZ" dirty="0" smtClean="0"/>
              <a:t>obchodní zástupce  je téměř </a:t>
            </a:r>
            <a:r>
              <a:rPr lang="cs-CZ" dirty="0" smtClean="0"/>
              <a:t>zákazník.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500694" y="785794"/>
            <a:ext cx="2714644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6643702" y="21429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6643702" y="2357430"/>
            <a:ext cx="457200" cy="4572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8358214" y="1142984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lačítko akce: Nápověda 8">
            <a:hlinkClick r:id="rId2" action="ppaction://hlinksldjump" highlightClick="1"/>
          </p:cNvPr>
          <p:cNvSpPr/>
          <p:nvPr/>
        </p:nvSpPr>
        <p:spPr>
          <a:xfrm>
            <a:off x="7572396" y="6143644"/>
            <a:ext cx="857256" cy="42862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rId3" action="ppaction://hlinksldjump" highlightClick="1"/>
          </p:cNvPr>
          <p:cNvSpPr/>
          <p:nvPr/>
        </p:nvSpPr>
        <p:spPr>
          <a:xfrm>
            <a:off x="714348" y="6072206"/>
            <a:ext cx="1714512" cy="57150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 testu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Tvar </a:t>
            </a:r>
            <a:r>
              <a:rPr lang="cs-CZ" dirty="0" smtClean="0"/>
              <a:t>podkovy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86874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Je vhodný u menšího počtu </a:t>
            </a:r>
            <a:r>
              <a:rPr lang="cs-CZ" dirty="0" smtClean="0"/>
              <a:t>posluchačů.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Řečník  </a:t>
            </a:r>
            <a:r>
              <a:rPr lang="cs-CZ" dirty="0" smtClean="0"/>
              <a:t>vstoupí do podkovy, nenaruší osobní prostor</a:t>
            </a:r>
          </a:p>
          <a:p>
            <a:pPr>
              <a:buNone/>
            </a:pPr>
            <a:r>
              <a:rPr lang="cs-CZ" dirty="0" smtClean="0"/>
              <a:t>posluchačů, neboť jsou v bezpečí na 2. straně.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</a:t>
            </a:r>
            <a:r>
              <a:rPr lang="cs-CZ" i="1" dirty="0" smtClean="0"/>
              <a:t>Mluvčí  musí často oslovovat skupinu (i používat</a:t>
            </a:r>
          </a:p>
          <a:p>
            <a:pPr>
              <a:buNone/>
            </a:pPr>
            <a:r>
              <a:rPr lang="cs-CZ" i="1" dirty="0" smtClean="0"/>
              <a:t>metodu majáku, aby se posluchači necítili vyřazeni.</a:t>
            </a:r>
          </a:p>
          <a:p>
            <a:pPr>
              <a:buNone/>
            </a:pPr>
            <a:r>
              <a:rPr lang="cs-CZ" i="1" dirty="0" smtClean="0"/>
              <a:t>V tomto postavení se často diskutuje, posluchač</a:t>
            </a:r>
          </a:p>
          <a:p>
            <a:pPr>
              <a:buNone/>
            </a:pPr>
            <a:r>
              <a:rPr lang="cs-CZ" i="1" dirty="0" smtClean="0"/>
              <a:t>vidí na všechny ostatní, cítí se vtažen do děje.)</a:t>
            </a:r>
            <a:endParaRPr lang="cs-CZ" i="1" dirty="0" smtClean="0"/>
          </a:p>
          <a:p>
            <a:endParaRPr lang="cs-CZ" dirty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143900" y="6286520"/>
            <a:ext cx="714380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Jako v bistru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86874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Posluchači se cítí volněji než v rovných řadách.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Může u nich vzbudit teritoriální pocity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( Mohou se spojit dohromady jako týmy a </a:t>
            </a:r>
            <a:r>
              <a:rPr lang="cs-CZ" i="1" dirty="0" err="1" smtClean="0"/>
              <a:t>provoko</a:t>
            </a:r>
            <a:r>
              <a:rPr lang="cs-CZ" i="1" dirty="0" smtClean="0"/>
              <a:t>-</a:t>
            </a:r>
          </a:p>
          <a:p>
            <a:pPr>
              <a:buNone/>
            </a:pPr>
            <a:r>
              <a:rPr lang="cs-CZ" i="1" dirty="0" smtClean="0"/>
              <a:t> </a:t>
            </a:r>
            <a:r>
              <a:rPr lang="cs-CZ" i="1" dirty="0" smtClean="0"/>
              <a:t>vat mluvčího, Nebo s ním soutěžit stejně jako s lid-</a:t>
            </a:r>
          </a:p>
          <a:p>
            <a:pPr>
              <a:buNone/>
            </a:pPr>
            <a:r>
              <a:rPr lang="cs-CZ" i="1" dirty="0" smtClean="0"/>
              <a:t> </a:t>
            </a:r>
            <a:r>
              <a:rPr lang="cs-CZ" i="1" dirty="0" smtClean="0"/>
              <a:t>mi u sousedního stolu.)</a:t>
            </a:r>
            <a:endParaRPr lang="cs-CZ" i="1" dirty="0" smtClean="0"/>
          </a:p>
          <a:p>
            <a:endParaRPr lang="cs-CZ" dirty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7929586" y="5715016"/>
            <a:ext cx="500066" cy="35719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Rozhovor u </a:t>
            </a:r>
            <a:r>
              <a:rPr lang="cs-CZ" dirty="0" smtClean="0"/>
              <a:t>stolu -</a:t>
            </a:r>
            <a:r>
              <a:rPr lang="cs-CZ" sz="3600" dirty="0" smtClean="0"/>
              <a:t>1 prodejce, více zákazníků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972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Prodejce prodává z pozice </a:t>
            </a:r>
            <a:r>
              <a:rPr lang="cs-CZ" dirty="0" smtClean="0"/>
              <a:t>síly.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Není </a:t>
            </a:r>
            <a:r>
              <a:rPr lang="cs-CZ" dirty="0" smtClean="0"/>
              <a:t>vhodné položit papír (materiály) na </a:t>
            </a:r>
            <a:r>
              <a:rPr lang="cs-CZ" dirty="0" smtClean="0"/>
              <a:t>stůl.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( Toto </a:t>
            </a:r>
            <a:r>
              <a:rPr lang="cs-CZ" i="1" dirty="0" err="1" smtClean="0"/>
              <a:t>rozesazení</a:t>
            </a:r>
            <a:r>
              <a:rPr lang="cs-CZ" i="1" dirty="0" smtClean="0"/>
              <a:t> je vhodné použít, jestliže zákaz-</a:t>
            </a:r>
          </a:p>
          <a:p>
            <a:pPr>
              <a:buNone/>
            </a:pPr>
            <a:r>
              <a:rPr lang="cs-CZ" i="1" dirty="0" err="1" smtClean="0"/>
              <a:t>níci</a:t>
            </a:r>
            <a:r>
              <a:rPr lang="cs-CZ" i="1" dirty="0" smtClean="0"/>
              <a:t> potřebují obchod více než obchodní zástupce,</a:t>
            </a:r>
          </a:p>
          <a:p>
            <a:pPr>
              <a:buNone/>
            </a:pPr>
            <a:r>
              <a:rPr lang="cs-CZ" i="1" dirty="0" smtClean="0"/>
              <a:t>nebo při velmi formální prezentaci.)</a:t>
            </a:r>
            <a:endParaRPr lang="cs-CZ" i="1" dirty="0" smtClean="0"/>
          </a:p>
          <a:p>
            <a:endParaRPr lang="cs-CZ" dirty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072462" y="6143644"/>
            <a:ext cx="714380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868346"/>
          </a:xfrm>
          <a:solidFill>
            <a:srgbClr val="B2B2B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Rozhovor u stolu – 1 prodejce, 1 zákazník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5929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Zákazník </a:t>
            </a:r>
            <a:r>
              <a:rPr lang="cs-CZ" dirty="0" smtClean="0"/>
              <a:t>se cítí lépe v </a:t>
            </a:r>
            <a:r>
              <a:rPr lang="cs-CZ" dirty="0" err="1" smtClean="0"/>
              <a:t>rozesazení</a:t>
            </a:r>
            <a:r>
              <a:rPr lang="cs-CZ" dirty="0" smtClean="0"/>
              <a:t> B.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Rozesazení</a:t>
            </a:r>
            <a:r>
              <a:rPr lang="cs-CZ" dirty="0" smtClean="0"/>
              <a:t> </a:t>
            </a:r>
            <a:r>
              <a:rPr lang="cs-CZ" dirty="0" smtClean="0"/>
              <a:t>B účelně vyplňuje </a:t>
            </a:r>
            <a:r>
              <a:rPr lang="cs-CZ" dirty="0" smtClean="0"/>
              <a:t>prostor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Zákazník </a:t>
            </a:r>
            <a:r>
              <a:rPr lang="cs-CZ" dirty="0" smtClean="0"/>
              <a:t>se cítí lépe zády ke </a:t>
            </a:r>
            <a:r>
              <a:rPr lang="cs-CZ" dirty="0" smtClean="0"/>
              <a:t>stěně.</a:t>
            </a:r>
          </a:p>
          <a:p>
            <a:pPr>
              <a:buNone/>
            </a:pPr>
            <a:r>
              <a:rPr lang="cs-CZ" dirty="0" smtClean="0"/>
              <a:t> Roh </a:t>
            </a:r>
            <a:r>
              <a:rPr lang="cs-CZ" dirty="0" smtClean="0"/>
              <a:t>stolu je částečnou </a:t>
            </a:r>
            <a:r>
              <a:rPr lang="cs-CZ" dirty="0" smtClean="0"/>
              <a:t>bariérou.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( Kulaté stoly podněcují ke vzájemné spolupráci a účel-</a:t>
            </a:r>
          </a:p>
          <a:p>
            <a:pPr>
              <a:buNone/>
            </a:pPr>
            <a:r>
              <a:rPr lang="cs-CZ" i="1" dirty="0" smtClean="0"/>
              <a:t> </a:t>
            </a:r>
            <a:r>
              <a:rPr lang="cs-CZ" i="1" dirty="0" smtClean="0"/>
              <a:t>ně vyplňují prostor. Zákazník se cítí ještě lépe, je-li</a:t>
            </a:r>
          </a:p>
          <a:p>
            <a:pPr>
              <a:buNone/>
            </a:pPr>
            <a:r>
              <a:rPr lang="cs-CZ" i="1" dirty="0" smtClean="0"/>
              <a:t>posazen zády ke stěně. Sednete-li si do pravého úhle,</a:t>
            </a:r>
          </a:p>
          <a:p>
            <a:pPr>
              <a:buNone/>
            </a:pPr>
            <a:r>
              <a:rPr lang="cs-CZ" i="1" dirty="0" smtClean="0"/>
              <a:t>vyhnete se </a:t>
            </a:r>
            <a:r>
              <a:rPr lang="cs-CZ" i="1" dirty="0" err="1" smtClean="0"/>
              <a:t>teritiriální</a:t>
            </a:r>
            <a:r>
              <a:rPr lang="cs-CZ" i="1" dirty="0" smtClean="0"/>
              <a:t> konfrontaci, neb roh stolu </a:t>
            </a:r>
          </a:p>
          <a:p>
            <a:pPr>
              <a:buNone/>
            </a:pPr>
            <a:r>
              <a:rPr lang="cs-CZ" i="1" dirty="0" smtClean="0"/>
              <a:t>je částečnou bariérou mezi oběma.)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215338" y="6286520"/>
            <a:ext cx="642942" cy="35719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0"/>
            <a:ext cx="8501122" cy="1643050"/>
          </a:xfrm>
          <a:solidFill>
            <a:srgbClr val="B2B2B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Rozhovor zákazníka s několika                obchodními zástupci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714488"/>
            <a:ext cx="9144000" cy="492922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Oranžový obchodní zástupce  je </a:t>
            </a:r>
            <a:r>
              <a:rPr lang="cs-CZ" dirty="0" smtClean="0"/>
              <a:t>hlavní.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Žlutý </a:t>
            </a:r>
            <a:r>
              <a:rPr lang="cs-CZ" dirty="0" smtClean="0"/>
              <a:t>obchodní zástupce  je téměř </a:t>
            </a:r>
            <a:r>
              <a:rPr lang="cs-CZ" dirty="0" smtClean="0"/>
              <a:t>zákazník.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( Oranžový  OZ většinou má již za sebou schůzku se</a:t>
            </a:r>
          </a:p>
          <a:p>
            <a:pPr>
              <a:buNone/>
            </a:pPr>
            <a:r>
              <a:rPr lang="cs-CZ" i="1" dirty="0" smtClean="0"/>
              <a:t> zákazníkem, žlutý je jeho spolupracovníkem, proto </a:t>
            </a:r>
          </a:p>
          <a:p>
            <a:pPr>
              <a:buNone/>
            </a:pPr>
            <a:r>
              <a:rPr lang="cs-CZ" i="1" dirty="0" smtClean="0"/>
              <a:t>vzbuzují u zákazníka pocit, že žlutý OZ je na jeho stra-</a:t>
            </a:r>
          </a:p>
          <a:p>
            <a:pPr>
              <a:buNone/>
            </a:pPr>
            <a:r>
              <a:rPr lang="cs-CZ" i="1" dirty="0" smtClean="0"/>
              <a:t>ně, oranžový OZ je jejich protivníkem.)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8215338" y="6215082"/>
            <a:ext cx="642942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ŘEŠENÍ   TESTU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928802"/>
            <a:ext cx="9001156" cy="364333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Tvar </a:t>
            </a:r>
            <a:r>
              <a:rPr lang="cs-CZ" dirty="0" smtClean="0"/>
              <a:t>podkovy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1, 4</a:t>
            </a:r>
          </a:p>
          <a:p>
            <a:pPr>
              <a:buNone/>
            </a:pPr>
            <a:r>
              <a:rPr lang="cs-CZ" dirty="0" smtClean="0"/>
              <a:t>Jako v </a:t>
            </a:r>
            <a:r>
              <a:rPr lang="cs-CZ" dirty="0" smtClean="0"/>
              <a:t>bistru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2, 3</a:t>
            </a:r>
          </a:p>
          <a:p>
            <a:pPr>
              <a:buNone/>
            </a:pPr>
            <a:r>
              <a:rPr lang="cs-CZ" dirty="0" smtClean="0"/>
              <a:t>Rozhovor u </a:t>
            </a:r>
            <a:r>
              <a:rPr lang="cs-CZ" dirty="0" smtClean="0"/>
              <a:t>stolu – 1 prodejce, více zákazníků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1, 4</a:t>
            </a:r>
          </a:p>
          <a:p>
            <a:pPr>
              <a:buNone/>
            </a:pPr>
            <a:r>
              <a:rPr lang="cs-CZ" dirty="0" smtClean="0"/>
              <a:t>Rozhovor u stolu – 1 prodejce, 1 </a:t>
            </a:r>
            <a:r>
              <a:rPr lang="cs-CZ" dirty="0" smtClean="0"/>
              <a:t>zákazník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2B, 3,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Rozhovor </a:t>
            </a:r>
            <a:r>
              <a:rPr lang="cs-CZ" dirty="0" smtClean="0"/>
              <a:t>zákazníka </a:t>
            </a:r>
            <a:r>
              <a:rPr lang="cs-CZ" dirty="0" smtClean="0"/>
              <a:t>s </a:t>
            </a:r>
            <a:r>
              <a:rPr lang="cs-CZ" dirty="0" smtClean="0"/>
              <a:t>více </a:t>
            </a:r>
            <a:r>
              <a:rPr lang="cs-CZ" dirty="0" smtClean="0"/>
              <a:t>obchodními zástupci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1, 4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HODNOCENÍ   TESTU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2071677"/>
            <a:ext cx="6072230" cy="3286149"/>
          </a:xfrm>
          <a:solidFill>
            <a:srgbClr val="B2B2B2"/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12 – 11 bodů      výborný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10 – 8 bodů        </a:t>
            </a:r>
            <a:r>
              <a:rPr lang="cs-CZ" dirty="0" err="1" smtClean="0"/>
              <a:t>chalitebný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7 – 5 bodů         dobrý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4 – 3 body          dostatečný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2 – 0 bodů          nedostatečný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B2B2B2"/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CLAYTON, Peter. </a:t>
            </a:r>
            <a:r>
              <a:rPr lang="cs-CZ" i="1" dirty="0" smtClean="0"/>
              <a:t>Řeč těla čtěte gesta, mluvte svými pohyby</a:t>
            </a:r>
            <a:r>
              <a:rPr lang="cs-CZ" dirty="0" smtClean="0"/>
              <a:t>. Praha: Ottovo nakladatelství, 2003, ISBN 80-7181-117-3.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archiv autorky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1056</Words>
  <Application>Microsoft Office PowerPoint</Application>
  <PresentationFormat>Předvádění na obrazovce (4:3)</PresentationFormat>
  <Paragraphs>152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Postup při práci s prezentací</vt:lpstr>
      <vt:lpstr>Tvar podkovy</vt:lpstr>
      <vt:lpstr>Jako v bistru</vt:lpstr>
      <vt:lpstr>Rozhovor u stolu - 1 prodejce, více zákazníků </vt:lpstr>
      <vt:lpstr>Rozhovor u stolu – 1 prodejce, 1 zákazník </vt:lpstr>
      <vt:lpstr>Rozhovor zákazníka s ně- kolika obchod. zástupci </vt:lpstr>
      <vt:lpstr>Tvar podkovy</vt:lpstr>
      <vt:lpstr>Jako v bistru</vt:lpstr>
      <vt:lpstr>Rozhovor u stolu -1 prodejce, více zákazníků</vt:lpstr>
      <vt:lpstr>Rozhovor u stolu – 1 prodejce, 1 zákazník </vt:lpstr>
      <vt:lpstr> Rozhovor zákazníka s několika                obchodními zástupci </vt:lpstr>
      <vt:lpstr>ŘEŠENÍ   TESTU</vt:lpstr>
      <vt:lpstr>HODNOCENÍ   TESTU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Rozesazení posluchačů na přednášce</dc:title>
  <dc:creator>leno</dc:creator>
  <cp:lastModifiedBy>leno</cp:lastModifiedBy>
  <cp:revision>47</cp:revision>
  <dcterms:created xsi:type="dcterms:W3CDTF">2013-11-09T14:34:48Z</dcterms:created>
  <dcterms:modified xsi:type="dcterms:W3CDTF">2013-11-16T19:14:34Z</dcterms:modified>
</cp:coreProperties>
</file>