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08" r:id="rId2"/>
  </p:sldMasterIdLst>
  <p:sldIdLst>
    <p:sldId id="256" r:id="rId3"/>
    <p:sldId id="257" r:id="rId4"/>
    <p:sldId id="258" r:id="rId5"/>
    <p:sldId id="260" r:id="rId6"/>
    <p:sldId id="270" r:id="rId7"/>
    <p:sldId id="262" r:id="rId8"/>
    <p:sldId id="263" r:id="rId9"/>
    <p:sldId id="261" r:id="rId10"/>
    <p:sldId id="265" r:id="rId11"/>
    <p:sldId id="264" r:id="rId12"/>
    <p:sldId id="267" r:id="rId13"/>
    <p:sldId id="266" r:id="rId14"/>
    <p:sldId id="269" r:id="rId15"/>
    <p:sldId id="268" r:id="rId16"/>
    <p:sldId id="259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00FF00"/>
    <a:srgbClr val="FF9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6E273DE-3FB5-4F83-A5AA-7CB0C21C6E7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92DBB2F-0078-4E60-B300-F44DE0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nihovna-jevicko.cz/historie-v-pleneru-kromeriz/soubor.ashx?get_file_content=&amp;id_structure=230068" TargetMode="External"/><Relationship Id="rId3" Type="http://schemas.openxmlformats.org/officeDocument/2006/relationships/hyperlink" Target="http://www.lusti.cz/App_Themes/_Basic/lusti/img/mapa_cr/mapaCR_zlinsky.gif" TargetMode="External"/><Relationship Id="rId7" Type="http://schemas.openxmlformats.org/officeDocument/2006/relationships/hyperlink" Target="http://turistickyatlas.cz/galery/Zamek_Kromeriz.jpg" TargetMode="External"/><Relationship Id="rId2" Type="http://schemas.openxmlformats.org/officeDocument/2006/relationships/hyperlink" Target="http://www.risy.cz/Files/Images/zlinsky/reginfo/Tur_ZLI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%C3%A1m%C4%9Bst%C3%AD_Krom%C4%9B%C5%99%C3%AD%C5%BE.JPG" TargetMode="External"/><Relationship Id="rId5" Type="http://schemas.openxmlformats.org/officeDocument/2006/relationships/hyperlink" Target="http://bestpage.cz/gif/G130029.gif" TargetMode="External"/><Relationship Id="rId4" Type="http://schemas.openxmlformats.org/officeDocument/2006/relationships/hyperlink" Target="http://www.dobrynocleh.cz/data/tiny/images/zlk.jpg" TargetMode="External"/><Relationship Id="rId9" Type="http://schemas.openxmlformats.org/officeDocument/2006/relationships/hyperlink" Target="http://www.mestozlin.com/fotoAktualne/velke/velehrad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rozhledny.webzdarma.cz/hostyn10.jpg" TargetMode="External"/><Relationship Id="rId3" Type="http://schemas.openxmlformats.org/officeDocument/2006/relationships/hyperlink" Target="http://zamoravu.eu/img/velehrad-narodni-pout.jpg" TargetMode="External"/><Relationship Id="rId7" Type="http://schemas.openxmlformats.org/officeDocument/2006/relationships/hyperlink" Target="http://cs.wikipedia.org/wiki/Soubor:Host%C3%BDn,_k%C5%99%C3%AD%C5%BEov%C3%A1_cesta_04.jpg" TargetMode="External"/><Relationship Id="rId12" Type="http://schemas.openxmlformats.org/officeDocument/2006/relationships/hyperlink" Target="http://www.vmp.cz/cs/navstevnici-prohlidka-muzea/prohlidka-muzea/pustevny/pustevny/pustevny-velky.jpg" TargetMode="External"/><Relationship Id="rId2" Type="http://schemas.openxmlformats.org/officeDocument/2006/relationships/hyperlink" Target="http://www.buchlov.cz/MIKROREGION/images/stories/mikroregion-images/velehrad/velehrad-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ber-trail.cz/cz/fotky/cile/75.jpg" TargetMode="External"/><Relationship Id="rId11" Type="http://schemas.openxmlformats.org/officeDocument/2006/relationships/hyperlink" Target="http://www.suvicka.cz/wp-content/Kaple-svat%C3%A9ho-Cyrila-a-Metod%C4%9Bje-Radho%C5%A1%C5%A5.jpg" TargetMode="External"/><Relationship Id="rId5" Type="http://schemas.openxmlformats.org/officeDocument/2006/relationships/hyperlink" Target="http://upload.wikimedia.org/wikipedia/commons/thumb/c/ce/Johan_amos_comenius_1592-1671.jpg/225px-Johan_amos_comenius_1592-1671.jpg" TargetMode="External"/><Relationship Id="rId10" Type="http://schemas.openxmlformats.org/officeDocument/2006/relationships/hyperlink" Target="http://www.vyletnik.cz/images/vylet/radhost-57d.jpg" TargetMode="External"/><Relationship Id="rId4" Type="http://schemas.openxmlformats.org/officeDocument/2006/relationships/hyperlink" Target="http://img.geocaching.com/cache/b1ef4f0f-6f38-4bf6-ac80-cb81902e5df9.jpg" TargetMode="External"/><Relationship Id="rId9" Type="http://schemas.openxmlformats.org/officeDocument/2006/relationships/hyperlink" Target="http://nd01.jxs.cz/930/673/76e60f8114_42037254_o2.gif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8621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Znáš kraj, ve kterém žiješ?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VY_32_Inovace_15KR-7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07704" y="2492896"/>
            <a:ext cx="4572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dirty="0" err="1" smtClean="0"/>
              <a:t>Mgr.Lenka</a:t>
            </a:r>
            <a:r>
              <a:rPr lang="cs-CZ" sz="2400" dirty="0" smtClean="0"/>
              <a:t> Krčmářová</a:t>
            </a:r>
          </a:p>
          <a:p>
            <a:pPr algn="ctr"/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ZŠ a MŠ </a:t>
            </a:r>
            <a:r>
              <a:rPr lang="cs-CZ" sz="2400" dirty="0" err="1" smtClean="0"/>
              <a:t>Nedašov</a:t>
            </a:r>
            <a:endParaRPr lang="cs-CZ" sz="2400" dirty="0" smtClean="0"/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4581128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075240" cy="549322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dirty="0" smtClean="0"/>
              <a:t> Seznámení s regionem – Zlínský kraj, výklad spojený s aktivitou žáků při řešení zadaných úkolů, práce s mapou a učebnicí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Datum zhotovení:  </a:t>
            </a:r>
            <a:r>
              <a:rPr lang="cs-CZ" dirty="0" smtClean="0"/>
              <a:t>březen 2013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 </a:t>
            </a:r>
            <a:r>
              <a:rPr lang="cs-CZ" dirty="0" smtClean="0"/>
              <a:t>Lokalizuje na mapě daný region, určí jeho význam, přírodní i hospodářské poměry, žák poznává zajímavé, turisticky navštěvované místa Zlínského kraje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Zlínský kraj, turistické cíle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                                            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</a:t>
            </a:r>
            <a:r>
              <a:rPr lang="cs-CZ" b="1" smtClean="0">
                <a:solidFill>
                  <a:srgbClr val="D0B804"/>
                </a:solidFill>
              </a:rPr>
              <a:t>:</a:t>
            </a:r>
            <a:r>
              <a:rPr lang="cs-CZ" smtClean="0"/>
              <a:t>   2,27MB 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Zlínský kraj</a:t>
            </a:r>
            <a:br>
              <a:rPr lang="cs-CZ" b="1" dirty="0" smtClean="0">
                <a:solidFill>
                  <a:srgbClr val="002060"/>
                </a:solidFill>
              </a:rPr>
            </a:b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http://www.risy.cz/Files/Images/zlinsky/reginfo/Tur_ZL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052736"/>
            <a:ext cx="5760640" cy="5112568"/>
          </a:xfrm>
          <a:prstGeom prst="rect">
            <a:avLst/>
          </a:prstGeom>
          <a:noFill/>
        </p:spPr>
      </p:pic>
      <p:pic>
        <p:nvPicPr>
          <p:cNvPr id="1028" name="Picture 4" descr="http://www.lusti.cz/App_Themes/_Basic/lusti/img/mapa_cr/mapaCR_zlinsky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5648" y="332656"/>
            <a:ext cx="3168352" cy="191906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84168" y="2708920"/>
            <a:ext cx="311816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Pracuj s mapou a urči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pohoří a řeky Zlínského 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kraje. 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9473385">
            <a:off x="2288181" y="4971389"/>
            <a:ext cx="1712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Bílé Karpaty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864156">
            <a:off x="4378317" y="3149916"/>
            <a:ext cx="1479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Javorníky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20694728">
            <a:off x="4203078" y="2268488"/>
            <a:ext cx="3304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Moravskoslezské Beskydy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2420888"/>
            <a:ext cx="266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Hostýnsko-vsetínská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hornatina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3789040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Morava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2924944"/>
            <a:ext cx="907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Bečva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3933056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2060"/>
                </a:solidFill>
              </a:rPr>
              <a:t>Vlára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4365104"/>
            <a:ext cx="1063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Olšava 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>
            <a:alpha val="9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Výlet po Zlínském kraji</a:t>
            </a:r>
            <a:endParaRPr lang="cs-CZ" dirty="0"/>
          </a:p>
        </p:txBody>
      </p:sp>
      <p:pic>
        <p:nvPicPr>
          <p:cNvPr id="2050" name="Picture 2" descr="http://www.dobrynocleh.cz/data/tiny/images/zl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7704856" cy="5256584"/>
          </a:xfrm>
          <a:prstGeom prst="rect">
            <a:avLst/>
          </a:prstGeom>
          <a:noFill/>
        </p:spPr>
      </p:pic>
      <p:pic>
        <p:nvPicPr>
          <p:cNvPr id="3" name="Picture 2" descr="http://bestpage.cz/gif/G130029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115228">
            <a:off x="1874662" y="3000960"/>
            <a:ext cx="704850" cy="342901"/>
          </a:xfrm>
          <a:prstGeom prst="rect">
            <a:avLst/>
          </a:prstGeom>
          <a:noFill/>
        </p:spPr>
      </p:pic>
      <p:sp>
        <p:nvSpPr>
          <p:cNvPr id="5" name="Tlačítko akce: Informace 4">
            <a:hlinkClick r:id="rId4" action="ppaction://hlinksldjump" highlightClick="1"/>
          </p:cNvPr>
          <p:cNvSpPr/>
          <p:nvPr/>
        </p:nvSpPr>
        <p:spPr>
          <a:xfrm>
            <a:off x="2339752" y="2780928"/>
            <a:ext cx="322336" cy="322336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5" action="ppaction://hlinksldjump" highlightClick="1"/>
          </p:cNvPr>
          <p:cNvSpPr/>
          <p:nvPr/>
        </p:nvSpPr>
        <p:spPr>
          <a:xfrm>
            <a:off x="7956376" y="5805264"/>
            <a:ext cx="864096" cy="8263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48 -0.0044 L 0.0243 0.22986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" y="1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871526"/>
          </a:xfrm>
        </p:spPr>
        <p:txBody>
          <a:bodyPr/>
          <a:lstStyle/>
          <a:p>
            <a:pPr algn="l"/>
            <a:r>
              <a:rPr lang="cs-CZ" b="1" dirty="0" smtClean="0">
                <a:latin typeface="Batang" pitchFamily="18" charset="-127"/>
                <a:ea typeface="Batang" pitchFamily="18" charset="-127"/>
              </a:rPr>
              <a:t>Kroměříž </a:t>
            </a:r>
            <a:endParaRPr lang="cs-CZ" b="1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1026" name="Picture 2" descr="Soubor:Nám&amp;ecaron;stí Krom&amp;ecaron;&amp;rcaron;í&amp;zcaron;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3731568" cy="27986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8" name="Picture 4" descr="http://www.hradozameckanoc.cz/data/messages/obsah10_1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04664"/>
            <a:ext cx="3957207" cy="26959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30" name="Picture 6" descr="http://media.novinky.cz/416/124165-original-vbr6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3429000"/>
            <a:ext cx="4293121" cy="28620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lačítko akce: Návrat 5">
            <a:hlinkClick r:id="" action="ppaction://hlinkshowjump?jump=previousslide" highlightClick="1"/>
          </p:cNvPr>
          <p:cNvSpPr/>
          <p:nvPr/>
        </p:nvSpPr>
        <p:spPr>
          <a:xfrm>
            <a:off x="7884368" y="5877272"/>
            <a:ext cx="1042416" cy="826392"/>
          </a:xfrm>
          <a:prstGeom prst="actionButtonReturn">
            <a:avLst/>
          </a:prstGeom>
          <a:solidFill>
            <a:srgbClr val="00FF00"/>
          </a:solidFill>
          <a:ln>
            <a:solidFill>
              <a:srgbClr val="00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229200"/>
            <a:ext cx="38443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Která řeka protéká Kroměříží?</a:t>
            </a: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871526"/>
          </a:xfrm>
        </p:spPr>
        <p:txBody>
          <a:bodyPr/>
          <a:lstStyle/>
          <a:p>
            <a:pPr algn="l"/>
            <a:r>
              <a:rPr lang="cs-CZ" dirty="0" smtClean="0"/>
              <a:t>Velehrad </a:t>
            </a:r>
            <a:endParaRPr lang="cs-CZ" dirty="0"/>
          </a:p>
        </p:txBody>
      </p:sp>
      <p:pic>
        <p:nvPicPr>
          <p:cNvPr id="10242" name="Picture 2" descr="http://www.mestozlin.com/fotoAktualne/velke/velehr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88640"/>
            <a:ext cx="4642921" cy="3118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4" name="Picture 4" descr="http://www.buchlov.cz/MIKROREGION/images/stories/mikroregion-images/velehrad/velehrad-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052736"/>
            <a:ext cx="2943225" cy="3848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6" name="Picture 6" descr="http://zamoravu.eu/img/velehrad-narodni-pou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573016"/>
            <a:ext cx="3693815" cy="27686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179512" y="5301208"/>
            <a:ext cx="50273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Každoročně se Velehrad stává místem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setkání tisíců věřících poutníků.</a:t>
            </a:r>
          </a:p>
          <a:p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Kdy a proč se tato setkání uskutečňují?</a:t>
            </a: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Výlet po Zlínském kraji</a:t>
            </a:r>
            <a:endParaRPr lang="cs-CZ" dirty="0"/>
          </a:p>
        </p:txBody>
      </p:sp>
      <p:pic>
        <p:nvPicPr>
          <p:cNvPr id="2050" name="Picture 2" descr="http://www.dobrynocleh.cz/data/tiny/images/zl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7704856" cy="5256584"/>
          </a:xfrm>
          <a:prstGeom prst="rect">
            <a:avLst/>
          </a:prstGeom>
          <a:noFill/>
        </p:spPr>
      </p:pic>
      <p:pic>
        <p:nvPicPr>
          <p:cNvPr id="3" name="Picture 2" descr="http://bestpage.cz/gif/G130029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799929">
            <a:off x="2153448" y="4583810"/>
            <a:ext cx="699565" cy="342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0.12379 0.04815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" y="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65550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Uherský Brod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052736"/>
            <a:ext cx="45720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Škola podle Komenského: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rgbClr val="FFC000"/>
                </a:solidFill>
              </a:rPr>
              <a:t>do školy mají chodit všechny 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 děti </a:t>
            </a:r>
            <a:r>
              <a:rPr lang="cs-CZ" sz="2400" dirty="0" smtClean="0">
                <a:solidFill>
                  <a:srgbClr val="FFC000"/>
                </a:solidFill>
              </a:rPr>
              <a:t>(i </a:t>
            </a:r>
            <a:r>
              <a:rPr lang="cs-CZ" sz="2400" dirty="0" smtClean="0">
                <a:solidFill>
                  <a:srgbClr val="FFC000"/>
                </a:solidFill>
              </a:rPr>
              <a:t>dívky)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rgbClr val="FFC000"/>
                </a:solidFill>
              </a:rPr>
              <a:t>vyučovat  se má v mateřském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 jazyce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rgbClr val="FFC000"/>
                </a:solidFill>
              </a:rPr>
              <a:t>výuka má být názorná, pomocí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 modelů a obrázků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rgbClr val="FFC000"/>
                </a:solidFill>
              </a:rPr>
              <a:t>děti nemají být trestány bitím</a:t>
            </a:r>
          </a:p>
          <a:p>
            <a:endParaRPr lang="cs-CZ" sz="24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FF00"/>
                </a:solidFill>
              </a:rPr>
              <a:t>Co si o tom myslíte? Diskutujme!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6165304"/>
            <a:ext cx="2878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Muzeum </a:t>
            </a:r>
            <a:r>
              <a:rPr lang="cs-CZ" dirty="0" err="1" smtClean="0"/>
              <a:t>J.A.Komenského</a:t>
            </a:r>
            <a:endParaRPr lang="cs-CZ" dirty="0"/>
          </a:p>
        </p:txBody>
      </p:sp>
      <p:pic>
        <p:nvPicPr>
          <p:cNvPr id="10242" name="Picture 2" descr="http://upload.wikimedia.org/wikipedia/commons/thumb/c/ce/Johan_amos_comenius_1592-1671.jpg/225px-Johan_amos_comenius_1592-16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60648"/>
            <a:ext cx="2143125" cy="24288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2" descr="http://img.geocaching.com/cache/b1ef4f0f-6f38-4bf6-ac80-cb81902e5df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996952"/>
            <a:ext cx="3332528" cy="3168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Výlet po Zlínském kraji</a:t>
            </a:r>
            <a:endParaRPr lang="cs-CZ" dirty="0"/>
          </a:p>
        </p:txBody>
      </p:sp>
      <p:pic>
        <p:nvPicPr>
          <p:cNvPr id="2050" name="Picture 2" descr="http://www.dobrynocleh.cz/data/tiny/images/zl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7704856" cy="5256584"/>
          </a:xfrm>
          <a:prstGeom prst="rect">
            <a:avLst/>
          </a:prstGeom>
          <a:noFill/>
        </p:spPr>
      </p:pic>
      <p:pic>
        <p:nvPicPr>
          <p:cNvPr id="3" name="Picture 2" descr="http://bestpage.cz/gif/G130029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039568">
            <a:off x="3099590" y="4862369"/>
            <a:ext cx="699565" cy="342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22222E-6 L 0.0599 -0.38102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" y="-1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799518"/>
          </a:xfrm>
        </p:spPr>
        <p:txBody>
          <a:bodyPr/>
          <a:lstStyle/>
          <a:p>
            <a:pPr algn="l"/>
            <a:r>
              <a:rPr lang="cs-CZ" dirty="0" smtClean="0"/>
              <a:t>Hostýn</a:t>
            </a:r>
            <a:endParaRPr lang="cs-CZ" dirty="0"/>
          </a:p>
        </p:txBody>
      </p:sp>
      <p:pic>
        <p:nvPicPr>
          <p:cNvPr id="6146" name="Picture 2" descr="http://www.amber-trail.cz/cz/fotky/cile/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1052737"/>
            <a:ext cx="4752528" cy="33123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323528" y="4869160"/>
            <a:ext cx="35846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Batang" pitchFamily="18" charset="-127"/>
                <a:ea typeface="Batang" pitchFamily="18" charset="-127"/>
              </a:rPr>
              <a:t>Urči nadmořskou výšku</a:t>
            </a:r>
          </a:p>
          <a:p>
            <a:r>
              <a:rPr lang="cs-CZ" sz="2400" b="1" dirty="0" smtClean="0">
                <a:solidFill>
                  <a:srgbClr val="FFC000"/>
                </a:solidFill>
                <a:latin typeface="Batang" pitchFamily="18" charset="-127"/>
                <a:ea typeface="Batang" pitchFamily="18" charset="-127"/>
              </a:rPr>
              <a:t>tohoto poutního místa.</a:t>
            </a:r>
            <a:endParaRPr lang="cs-CZ" sz="2400" b="1" dirty="0">
              <a:solidFill>
                <a:srgbClr val="FFC000"/>
              </a:solidFill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8194" name="Picture 2" descr="http://rozhledny.webzdarma.cz/hostyn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04664"/>
            <a:ext cx="2292009" cy="30560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 descr="Soubor:Hostýn, k&amp;rcaron;í&amp;zcaron;ová cesta 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717032"/>
            <a:ext cx="3875584" cy="29066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Výlet po Zlínském kraji</a:t>
            </a:r>
            <a:endParaRPr lang="cs-CZ" dirty="0"/>
          </a:p>
        </p:txBody>
      </p:sp>
      <p:pic>
        <p:nvPicPr>
          <p:cNvPr id="2050" name="Picture 2" descr="http://www.dobrynocleh.cz/data/tiny/images/zl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7704856" cy="5256584"/>
          </a:xfrm>
          <a:prstGeom prst="rect">
            <a:avLst/>
          </a:prstGeom>
          <a:noFill/>
        </p:spPr>
      </p:pic>
      <p:pic>
        <p:nvPicPr>
          <p:cNvPr id="3" name="Picture 2" descr="http://bestpage.cz/gif/G130029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199791">
            <a:off x="3675199" y="2113375"/>
            <a:ext cx="699565" cy="342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22222E-6 L 0.21267 -0.08403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" y="-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943534"/>
          </a:xfrm>
        </p:spPr>
        <p:txBody>
          <a:bodyPr/>
          <a:lstStyle/>
          <a:p>
            <a:pPr algn="l"/>
            <a:r>
              <a:rPr lang="cs-CZ" dirty="0" smtClean="0"/>
              <a:t>Radhošť</a:t>
            </a:r>
            <a:endParaRPr lang="cs-CZ" dirty="0"/>
          </a:p>
        </p:txBody>
      </p:sp>
      <p:pic>
        <p:nvPicPr>
          <p:cNvPr id="4098" name="Picture 2" descr="http://www.vyletnik.cz/images/vylet/radhost-57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2664296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0" name="Picture 4" descr="http://www.suvicka.cz/wp-content/Kaple-svat%C3%A9ho-Cyrila-a-Metod%C4%9Bje-Radho%C5%A1%C5%A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32656"/>
            <a:ext cx="5267823" cy="34160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2" name="Picture 6" descr="http://www.vmp.cz/cs/navstevnici-prohlidka-muzea/prohlidka-muzea/pustevny/pustevny/pustevny-velk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717032"/>
            <a:ext cx="4402460" cy="29320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179512" y="5733256"/>
            <a:ext cx="42617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Ve kterém pohoří se nachází 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Radhošť? Kdo byl  Radegast?</a:t>
            </a:r>
            <a:endParaRPr lang="cs-CZ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Výlet po Zlínském kraji</a:t>
            </a:r>
            <a:endParaRPr lang="cs-CZ" dirty="0"/>
          </a:p>
        </p:txBody>
      </p:sp>
      <p:pic>
        <p:nvPicPr>
          <p:cNvPr id="2050" name="Picture 2" descr="http://www.dobrynocleh.cz/data/tiny/images/zl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7704856" cy="5256584"/>
          </a:xfrm>
          <a:prstGeom prst="rect">
            <a:avLst/>
          </a:prstGeom>
          <a:noFill/>
        </p:spPr>
      </p:pic>
      <p:pic>
        <p:nvPicPr>
          <p:cNvPr id="3" name="Picture 2" descr="http://bestpage.cz/gif/G130029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233443">
            <a:off x="5475399" y="1681327"/>
            <a:ext cx="699565" cy="342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85185E-6 L -0.04722 0.37778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" y="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871526"/>
          </a:xfrm>
        </p:spPr>
        <p:txBody>
          <a:bodyPr/>
          <a:lstStyle/>
          <a:p>
            <a:pPr algn="l"/>
            <a:r>
              <a:rPr lang="cs-CZ" dirty="0" smtClean="0"/>
              <a:t>A jsme doma…..</a:t>
            </a:r>
            <a:endParaRPr lang="cs-CZ" dirty="0"/>
          </a:p>
        </p:txBody>
      </p:sp>
      <p:sp>
        <p:nvSpPr>
          <p:cNvPr id="2050" name="AutoShape 2" descr="data:image/jpeg;base64,/9j/4AAQSkZJRgABAQAAAQABAAD/2wCEAAkGBwgHBgkIBwgKCgkLDRYPDQwMDRsUFRAWIB0iIiAdHx8kKDQsJCYxJx8fLT0tMTU3Ojo6Iys/RD84QzQ5OjcBCgoKDQwNGg8PGjclHyU3Nzc3Nzc3Nzc3Nzc3Nzc3Nzc3Nzc3Nzc3Nzc3Nzc3Nzc3Nzc3Nzc3Nzc3Nzc3Nzc3N//AABEIAFMAegMBIgACEQEDEQH/xAAcAAACAwEBAQEAAAAAAAAAAAAABQQGBwMCAQj/xAA8EAABAwMCAwYFAgQEBwEAAAABAgMEAAUREiEGMUETIlFhcYEHFEKRoTKxFSNSYnKCksIXM0ODosHRFv/EABoBAAIDAQEAAAAAAAAAAAAAAAAFAwQGAgH/xAAvEQABAwIEBQIEBwAAAAAAAAABAAIDBBEFEiExEyJBUWEVoQZx0fEyM4GRseHw/9oADAMBAAIRAxEAPwDcaKKKEIoozWc8S8RSL7IXbrQ6tq3oUUvPoODIPIhJ6I8+vpzgqKhkDM713HG55sE6vnHMKC8uLbmTcJachXZqw22fBS/HyGfPFVeReuJrme/OERs/9OI3p/8AI5V9iKqV1nzLXc1WuE2hspSktBDWtxYI5gb7ZyOXSu8aBxbOIUJL0IdHH1hOP+2kb+hApLPWTvGbMGNKvsp2N3F02VY3JAPzciRJyMEvvKcJ/wBRNcXOHYcZJeKW2dG/aZCdPv0q2pAIGcZ67VDvNuj3KEqLK1hpRSruKwQQcj9qSNrJC8ZnGytcJoGgVVbu6rYc2/iR9rTyQl8uI/0nKfxVlsPxJfGE3RluZHCtKpUMYWg7fqR18dseQNVx7hO36sJuExHkSg/7amWSwR7bHfbS+qQXnNZUoAY2xjamrMQ4TbteT4KgfA13Ra3bbhEucREuBIQ+wvktB69QfA+RqVWQRVzeHJ/z9pwQrHbxye4+nwPgrHJXTzGQdRst1i3m3MzoaiW3Ae6oYUhQ2KSPEHandJWMqW3bul8sJjOqnUUUVcUSKKKKEJDK4phRJSW5Tcllha+zRLUgdkpWcY5559cY86WcT3G4sWR27tTVQVt95iPpSoKHQLBG5PgOXTfel3GGr/8AHMOKeb0RClS2inclB3T+MVKv0ePcuI2U3BwswYMYy1KbX/zMEAHbw1Zzz2GK8Xq68aXh8wY1qjlTMuagKkBJ3Zb+oZ6Enu+maX2+C3GZSlKQAB0FQJHEvAE8ykszo8WTEOGnWlaFObZyk/V6b+dVNfxUZEIpiQFSJCAQp15xLadvq0jJ9sCkOK0VVUPHC1HbsrtNPFG05lepkpuOrupBcxjIG+KhCRJdOUj2rH5d7v8AxEVvrlKajk4w3ltHoADqPuaVLtriF9oJB7T+oDf70Q/DUpZd7vb7LiTFYg7KFu7U5bTyW5CdOeRrvLdK1aEkAYyonoKwePfLzDUGBcpISThOtfaJB9FZ/FdrxxDd7tFaTOkrV2hSA0kBLZG4BIHPdJ51Gfh+TiDmFv8AdP7UnqDMuyvF/wCL7LCUpth1c10bEsYCM/4zsfbNIYvxCVHeChDV2fgXf/qaXG3xoOEhPaO47zihk+3gKiy0JWg5TT9mAQRsyu1KV+rOe7l2V6/4kWhTGX4M9ORzSlCgffVUWzfE+TZJUuZZLO8/bndKn0vqKUhQ+oEZAONvPA8Ko3DkNM6+Q4jjYW25NZStB5FJV3vwDW08SW9p22uRw2lLegpCUpwAPSk84p8NmaGNN3eUxjMlQw5jstRtU9m6W2LPinLMllLqM+ChkfvUqqD8E5M17glEae04kwpDkdlxaSO1bByCPEDJT/lq/U8VNFFFFCFXXI7T6bxFKEqaSvKQRuCpIUr8k/esajJvlzucmzwpLmpDKobByQENkg4PknAxWuxrnGQ5dcvJUfmHASFA8tse2MVS+FX2UJemx0LclSLgstobQVLUlOEnYdMjny3rxdJ1wnw4bWy2m7QmER4bZ7zmClRAxqHp5+NUvjnh1qTwtIubMZCXGJTjyFoRhSo6jhWfIZ1DyFXqVfTxKymOhHYwlEFwK/U6Af0+QPXy+9TVaHEKbUApKhggjYjwrN1mIspnsjg1sbn6K8yB0gJf1X57sjyVWgR+TjK1BQ9TnNfVpG+asnF3w6mwJa53DQU7HVuYyVd9vyGf1J/I86pxi39auyNvma/ARHM/bFaumxWCeEFpSOXD3tkJ7qNMQlclpI2OoH0HU1YrzwrNY4Otd8bQdCkFTyQN2gpxSm1+mFb+GRTjg34dTJMluZxCn5aIk6lMuKHaPf2kD9KfHO5rWnJcNKC2p1opI0lG2CPDFZ/E8bbHM0Qa2Ov8WumdNRnIcy/PqbsxJQC6rs3h+pKvGosmc0RobOtR2ATvmtKv/wAPuH5TipEIy4QO5Q2gFoeY1Db2OKUxOCLTFT8y45KmtpOMJSA2T4Ejb21UzZj0czdAb9ra/RVvS8h8Lz8KLAuRP/jEhP8AIYKuyPRxwjGR4hIJGfE+VaRfED5VSvKkMR27GcuDCitR40RQbWsnbYDupAGOtPLmXFWpxTqdKwjcZzvWSxGWSWqzyaeOwTylia2OwT34YPdpwo2gk/yX3kb/AOMq/wB1W2s54NkPRPhzNksqU2v5hwpWnmBkAkfmrFDYFtuUDsJUt5qXqQ4mQ8tYB0lQI1Z3ynHv6Vr4fy2/IJQ8cxVkoooqVcJQ9ZEFC0MOJSlWe660FhOfA7Efeo3C3C8bhpEv5d1x1UlwLUVDAT5JHQbk8+tWCihCyfCrbxDOhKJ7klZTn+lR1J/BFNJaJryAiE6GiTusjOB6V6+IsAxrjEuzf6HcMu46KGSk+4yPYV1t7wdYSoHpWLxSEwzk23TymkD4QlDTM9hxbd3lJ0FB7KSltOnXvjWMbDl18dxU5qIy9b2ZXz7eFlIILKOvhTNzBT3hkdagfJsojrZYjxnY6lBXYOoGEkHOxxt6biikq6Y8tQwfMBRyRv3aV3ettsjPMJeuIR2pwBpaSScZ2ynyrli2N3huCt+Y/wBo0paEtrXjukZzox40z/iFuAjqVDUw42rO7GrHTmnI617kXuAm4tPILqgAUnQws4z7eVPGNoQLty+yqni9bqHEZYbnSm49mUVJSlSXltp7vMYyrfNJ5rcyVbHIrq2mVmUoJQnvnAIJJ8sEftTx+8PmU65EjlCXE6dUj16JByffFIZL5Q8Wmv5kp45UevqfKoKjEoo25YNT7BdsgcdX7KSwENDQ3vgkqPVRJ3JqJxBJ7O2vb/TUgARmcE5V1NKVxl3+7RrS1nQ6rU+ofQ0Maj9th5kUip4nTTDrqrjnhjbq3cN2pxPw0TDQ3qekwnVpSeqnApSf3FfP49Ck2O2z2Z8cqb0ONs6gFOYxqG/XB+9Wx5xqFDW6U4aZbJ0oHIAchWR8G3S3We7zmrmy8pa9IaShkuKAGRpIA553963TRlACR3ubrT4PENpndkGJret0dxC8oUfLCsHPlzpnqFUC98R2qZb3YwtUjQsbrkMFtI9c707swnrtEFSbq1pVHbI1ELONI5q6+vWukWVlooooXiiXW3sXS3vwpQy08nBI5pPMEeYOCPMVmzHzNlnuWyecOI3QvGA6nooeX7HatUpbe7LDvUXsZiDqTktuo2W0rxSf/XI9ao11E2qZbqFPBMYj4VWZkJUNzXl5jWe0Yc7Jzx5g+opbcbfdOH1Eym1SIY/TKaGwH945p/bzr5HujTqQUOAjyNY+ejlgdZwTZkjXi4U4SX2jh+MVf3tKBH2519M9vozIJ8OzI/eo/wA2k/UPvXhUlA+r81BkB3C6/VfXn5L+UoSGE/1L7x+wrwyhqKk6cqWr9TijlSqjSLiy0CVLA9TXODGut9VptcVRaPOQ7lDQ9/q/y5q1DTSS8rGqN72t1JXO4zVKUllhKnHnDpbbQMlRPIAVfODOHf4JDU9Kwu4ScF9XPQOiB5Dx6nPTGDhnhOLZVfNOrMqeoYL6k4CB4IHQfk/irHWow+gFMMzvxJbPPxNBsotzjqlQJDCMa1tkJzyzjbPvWTWN+axx7c3JNtfeUiUtTiUI3bSd0ZzjJwRyz7jetjpIbXJi3uVcYHYLEtKe2beJThSRgEEA9ABjypmq4S6bxOywha3rLLDOMF5aE6R033yPXGBS5z4fdu4p5cqO2pwlRQlkkJJ3wDkZ+1WSdCuFwZXDkJiNRnNnFIWpS8dQAQB7020+RoRde6KKKF4iiiihC8q5ik1x4Xsk5Rdft7QcJyVtEtE+pSRmiiuXNDhYhegkHRZJxApUFDvyq1o0rSBlRVsR51y4cWu4OaZi1uDtNOyinbTnpRRS0wx8W2UfsrWd2Xda/buFbHD0us21lTnMLey6R6FZOKdjbYUUUya0NFgFVJJOq+0UUV0vEUUUUIRRRRQhf//Z"/>
          <p:cNvSpPr>
            <a:spLocks noChangeAspect="1" noChangeArrowheads="1"/>
          </p:cNvSpPr>
          <p:nvPr/>
        </p:nvSpPr>
        <p:spPr bwMode="auto">
          <a:xfrm>
            <a:off x="155575" y="-373063"/>
            <a:ext cx="1162050" cy="7905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2" name="Picture 4" descr="http://nd01.jxs.cz/930/673/76e60f8114_42037254_o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60648"/>
            <a:ext cx="2364507" cy="17281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2348880"/>
            <a:ext cx="66479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atang" pitchFamily="18" charset="-127"/>
                <a:ea typeface="Batang" pitchFamily="18" charset="-127"/>
              </a:rPr>
              <a:t>Navrhněte,co zajímavého můžete </a:t>
            </a:r>
          </a:p>
          <a:p>
            <a:r>
              <a:rPr lang="cs-CZ" sz="3200" b="1" dirty="0" smtClean="0">
                <a:latin typeface="Batang" pitchFamily="18" charset="-127"/>
                <a:ea typeface="Batang" pitchFamily="18" charset="-127"/>
              </a:rPr>
              <a:t>ukázat návštěvníkům  Závrší.</a:t>
            </a:r>
            <a:endParaRPr lang="cs-CZ" sz="3200" b="1" dirty="0">
              <a:latin typeface="Batang" pitchFamily="18" charset="-127"/>
              <a:ea typeface="Batang" pitchFamily="18" charset="-127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67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7467600" cy="5997280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risy.cz</a:t>
            </a:r>
            <a:r>
              <a:rPr lang="cs-CZ" sz="1600" dirty="0" smtClean="0"/>
              <a:t> [online]. [cit. 30.5.2013]. Dostupný na WWW: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risy.cz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Files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zlinsky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reginfo</a:t>
            </a:r>
            <a:r>
              <a:rPr lang="cs-CZ" sz="1600" dirty="0" smtClean="0">
                <a:hlinkClick r:id="rId2"/>
              </a:rPr>
              <a:t>/Tur_</a:t>
            </a:r>
            <a:r>
              <a:rPr lang="cs-CZ" sz="1600" dirty="0" err="1" smtClean="0">
                <a:hlinkClick r:id="rId2"/>
              </a:rPr>
              <a:t>ZLIN.jpg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lusti.cz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lusti.cz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App</a:t>
            </a:r>
            <a:r>
              <a:rPr lang="cs-CZ" sz="1600" dirty="0" smtClean="0">
                <a:hlinkClick r:id="rId3"/>
              </a:rPr>
              <a:t>_</a:t>
            </a:r>
            <a:r>
              <a:rPr lang="cs-CZ" sz="1600" dirty="0" err="1" smtClean="0">
                <a:hlinkClick r:id="rId3"/>
              </a:rPr>
              <a:t>Themes</a:t>
            </a:r>
            <a:r>
              <a:rPr lang="cs-CZ" sz="1600" dirty="0" smtClean="0">
                <a:hlinkClick r:id="rId3"/>
              </a:rPr>
              <a:t>/_Basic/</a:t>
            </a:r>
            <a:r>
              <a:rPr lang="cs-CZ" sz="1600" dirty="0" err="1" smtClean="0">
                <a:hlinkClick r:id="rId3"/>
              </a:rPr>
              <a:t>lusti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img</a:t>
            </a:r>
            <a:r>
              <a:rPr lang="cs-CZ" sz="1600" dirty="0" smtClean="0">
                <a:hlinkClick r:id="rId3"/>
              </a:rPr>
              <a:t>/mapa_</a:t>
            </a:r>
            <a:r>
              <a:rPr lang="cs-CZ" sz="1600" dirty="0" err="1" smtClean="0">
                <a:hlinkClick r:id="rId3"/>
              </a:rPr>
              <a:t>cr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mapaCR</a:t>
            </a:r>
            <a:r>
              <a:rPr lang="cs-CZ" sz="1600" dirty="0" smtClean="0">
                <a:hlinkClick r:id="rId3"/>
              </a:rPr>
              <a:t>_</a:t>
            </a:r>
            <a:r>
              <a:rPr lang="cs-CZ" sz="1600" dirty="0" err="1" smtClean="0">
                <a:hlinkClick r:id="rId3"/>
              </a:rPr>
              <a:t>zlinsky.gif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dobrynocleh.cz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dobrynocleh.cz</a:t>
            </a:r>
            <a:r>
              <a:rPr lang="cs-CZ" sz="1600" dirty="0" smtClean="0">
                <a:hlinkClick r:id="rId4"/>
              </a:rPr>
              <a:t>/data/</a:t>
            </a:r>
            <a:r>
              <a:rPr lang="cs-CZ" sz="1600" dirty="0" err="1" smtClean="0">
                <a:hlinkClick r:id="rId4"/>
              </a:rPr>
              <a:t>tiny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zlk.jpg</a:t>
            </a:r>
            <a:endParaRPr lang="cs-CZ" sz="1600" dirty="0" smtClean="0"/>
          </a:p>
          <a:p>
            <a:r>
              <a:rPr lang="cs-CZ" sz="1600" dirty="0" smtClean="0"/>
              <a:t> NEUVEDEN. </a:t>
            </a:r>
            <a:r>
              <a:rPr lang="cs-CZ" sz="1600" i="1" dirty="0" smtClean="0"/>
              <a:t>http://bestpage.cz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5"/>
              </a:rPr>
              <a:t>http://bestpage.cz/gif/G130029.gif</a:t>
            </a:r>
            <a:endParaRPr lang="cs-CZ" sz="1600" dirty="0" smtClean="0"/>
          </a:p>
          <a:p>
            <a:r>
              <a:rPr lang="cs-CZ" sz="1600" dirty="0" smtClean="0"/>
              <a:t>PERNAK. Náměstí Kroměříž.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[cit. 2013-05-30]. Dostupné z: </a:t>
            </a:r>
            <a:r>
              <a:rPr lang="cs-CZ" sz="1600" dirty="0" smtClean="0">
                <a:hlinkClick r:id="rId6"/>
              </a:rPr>
              <a:t>http://cs.wikipedia.org/wiki/Soubor:N%C3%A1m%C4%9Bst%C3%AD_Krom%C4%9B%C5%99%C3%AD%C5%BE.JPG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http://turistickyatlas.cz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7"/>
              </a:rPr>
              <a:t>http://turistickyatlas.cz/galery/Zamek_Kromeriz.jpg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http://www.knihovna-</a:t>
            </a:r>
            <a:r>
              <a:rPr lang="cs-CZ" sz="1600" i="1" dirty="0" err="1" smtClean="0"/>
              <a:t>jevicko.cz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8"/>
              </a:rPr>
              <a:t>http://www.knihovna-</a:t>
            </a:r>
            <a:r>
              <a:rPr lang="cs-CZ" sz="1600" dirty="0" err="1" smtClean="0">
                <a:hlinkClick r:id="rId8"/>
              </a:rPr>
              <a:t>jevicko.cz</a:t>
            </a:r>
            <a:r>
              <a:rPr lang="cs-CZ" sz="1600" dirty="0" smtClean="0">
                <a:hlinkClick r:id="rId8"/>
              </a:rPr>
              <a:t>/historie-v-</a:t>
            </a:r>
            <a:r>
              <a:rPr lang="cs-CZ" sz="1600" dirty="0" err="1" smtClean="0">
                <a:hlinkClick r:id="rId8"/>
              </a:rPr>
              <a:t>pleneru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kromeriz</a:t>
            </a:r>
            <a:r>
              <a:rPr lang="cs-CZ" sz="1600" dirty="0" smtClean="0">
                <a:hlinkClick r:id="rId8"/>
              </a:rPr>
              <a:t>/soubor.</a:t>
            </a:r>
            <a:r>
              <a:rPr lang="cs-CZ" sz="1600" dirty="0" err="1" smtClean="0">
                <a:hlinkClick r:id="rId8"/>
              </a:rPr>
              <a:t>ashx</a:t>
            </a:r>
            <a:r>
              <a:rPr lang="cs-CZ" sz="1600" dirty="0" smtClean="0">
                <a:hlinkClick r:id="rId8"/>
              </a:rPr>
              <a:t>?</a:t>
            </a:r>
            <a:r>
              <a:rPr lang="cs-CZ" sz="1600" dirty="0" err="1" smtClean="0">
                <a:hlinkClick r:id="rId8"/>
              </a:rPr>
              <a:t>get</a:t>
            </a:r>
            <a:r>
              <a:rPr lang="cs-CZ" sz="1600" dirty="0" smtClean="0">
                <a:hlinkClick r:id="rId8"/>
              </a:rPr>
              <a:t>_</a:t>
            </a:r>
            <a:r>
              <a:rPr lang="cs-CZ" sz="1600" dirty="0" err="1" smtClean="0">
                <a:hlinkClick r:id="rId8"/>
              </a:rPr>
              <a:t>file</a:t>
            </a:r>
            <a:r>
              <a:rPr lang="cs-CZ" sz="1600" dirty="0" smtClean="0">
                <a:hlinkClick r:id="rId8"/>
              </a:rPr>
              <a:t>_</a:t>
            </a:r>
            <a:r>
              <a:rPr lang="cs-CZ" sz="1600" dirty="0" err="1" smtClean="0">
                <a:hlinkClick r:id="rId8"/>
              </a:rPr>
              <a:t>content</a:t>
            </a:r>
            <a:r>
              <a:rPr lang="cs-CZ" sz="1600" dirty="0" smtClean="0">
                <a:hlinkClick r:id="rId8"/>
              </a:rPr>
              <a:t>=&amp;id_</a:t>
            </a:r>
            <a:r>
              <a:rPr lang="cs-CZ" sz="1600" dirty="0" err="1" smtClean="0">
                <a:hlinkClick r:id="rId8"/>
              </a:rPr>
              <a:t>structure</a:t>
            </a:r>
            <a:r>
              <a:rPr lang="cs-CZ" sz="1600" dirty="0" smtClean="0">
                <a:hlinkClick r:id="rId8"/>
              </a:rPr>
              <a:t>=230068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mestozlin.com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mestozlin.com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fotoAktualne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velke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velehrad.jpg</a:t>
            </a:r>
            <a:endParaRPr lang="cs-CZ" sz="1600" dirty="0" smtClean="0"/>
          </a:p>
          <a:p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buchlov.cz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buchlov.cz</a:t>
            </a:r>
            <a:r>
              <a:rPr lang="cs-CZ" sz="1600" dirty="0" smtClean="0">
                <a:hlinkClick r:id="rId2"/>
              </a:rPr>
              <a:t>/MIKROREGION/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stories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mikroregion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velehrad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velehrad</a:t>
            </a:r>
            <a:r>
              <a:rPr lang="cs-CZ" sz="1600" dirty="0" smtClean="0">
                <a:hlinkClick r:id="rId2"/>
              </a:rPr>
              <a:t>-01.jpg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http://zamoravu.eu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3"/>
              </a:rPr>
              <a:t>http://zamoravu.eu/img/velehrad-narodni-pout.jpg</a:t>
            </a:r>
            <a:endParaRPr lang="cs-CZ" sz="16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http://img.geocaching.com</a:t>
            </a:r>
            <a:r>
              <a:rPr lang="cs-CZ" sz="1400" dirty="0" smtClean="0"/>
              <a:t> [online]. [cit. 18.11.2013]. </a:t>
            </a:r>
            <a:r>
              <a:rPr lang="cs-CZ" sz="1400" smtClean="0"/>
              <a:t>Dostupný na WWW: </a:t>
            </a:r>
            <a:r>
              <a:rPr lang="cs-CZ" sz="1400" smtClean="0">
                <a:hlinkClick r:id="rId4"/>
              </a:rPr>
              <a:t>http://img.geocaching.com/cache/b1ef4f0f-6f38-4bf6-ac80-cb81902e5df9.jpg</a:t>
            </a:r>
            <a:endParaRPr lang="cs-CZ" sz="1400" smtClean="0"/>
          </a:p>
          <a:p>
            <a:r>
              <a:rPr lang="cs-CZ" sz="1600" smtClean="0"/>
              <a:t> </a:t>
            </a:r>
            <a:r>
              <a:rPr lang="cs-CZ" sz="1600" dirty="0" smtClean="0"/>
              <a:t>Johan Amos </a:t>
            </a:r>
            <a:r>
              <a:rPr lang="cs-CZ" sz="1600" dirty="0" err="1" smtClean="0"/>
              <a:t>Comenius</a:t>
            </a:r>
            <a:r>
              <a:rPr lang="cs-CZ" sz="1600" dirty="0" smtClean="0"/>
              <a:t>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[cit. 2013-03-30]. Dostupné z: </a:t>
            </a:r>
            <a:r>
              <a:rPr lang="cs-CZ" sz="1600" dirty="0" smtClean="0">
                <a:hlinkClick r:id="rId5"/>
              </a:rPr>
              <a:t>http://upload.wikimedia.org/wikipedia/commons/thumb/c/ce/Johan_amos_comenius_1592-1671.jpg/225px-Johan_amos_comenius_1592-1671.jpg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http://www.amber-</a:t>
            </a:r>
            <a:r>
              <a:rPr lang="cs-CZ" sz="1600" i="1" dirty="0" err="1" smtClean="0"/>
              <a:t>trail.cz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6"/>
              </a:rPr>
              <a:t>http://www.amber-</a:t>
            </a:r>
            <a:r>
              <a:rPr lang="cs-CZ" sz="1600" dirty="0" err="1" smtClean="0">
                <a:hlinkClick r:id="rId6"/>
              </a:rPr>
              <a:t>trail.cz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/fotky/</a:t>
            </a:r>
            <a:r>
              <a:rPr lang="cs-CZ" sz="1600" dirty="0" err="1" smtClean="0">
                <a:hlinkClick r:id="rId6"/>
              </a:rPr>
              <a:t>cile</a:t>
            </a:r>
            <a:r>
              <a:rPr lang="cs-CZ" sz="1600" dirty="0" smtClean="0">
                <a:hlinkClick r:id="rId6"/>
              </a:rPr>
              <a:t>/75.jpg</a:t>
            </a:r>
            <a:endParaRPr lang="cs-CZ" sz="1600" dirty="0" smtClean="0"/>
          </a:p>
          <a:p>
            <a:r>
              <a:rPr lang="cs-CZ" sz="1400" dirty="0" smtClean="0"/>
              <a:t>BARÁNEK, Daniel. Hostýn, křížová cesta.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2013-11-17]. Dostupné z: </a:t>
            </a:r>
            <a:r>
              <a:rPr lang="cs-CZ" sz="1400" dirty="0" smtClean="0">
                <a:hlinkClick r:id="rId7"/>
              </a:rPr>
              <a:t>http://cs.wikipedia.org/wiki/Soubor:Host%C3%BDn,_k%C5%99%C3%AD%C5%BEov%C3%A1_cesta_04.jpg</a:t>
            </a:r>
            <a:endParaRPr lang="cs-CZ" sz="14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http://rozhledny.</a:t>
            </a:r>
            <a:r>
              <a:rPr lang="cs-CZ" sz="1600" i="1" dirty="0" err="1" smtClean="0"/>
              <a:t>webzdarma.cz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8"/>
              </a:rPr>
              <a:t>http://rozhledny.</a:t>
            </a:r>
            <a:r>
              <a:rPr lang="cs-CZ" sz="1600" dirty="0" err="1" smtClean="0">
                <a:hlinkClick r:id="rId8"/>
              </a:rPr>
              <a:t>webzdarma.cz</a:t>
            </a:r>
            <a:r>
              <a:rPr lang="cs-CZ" sz="1600" dirty="0" smtClean="0">
                <a:hlinkClick r:id="rId8"/>
              </a:rPr>
              <a:t>/hostyn10.jpg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http://nd01.jxs.cz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9"/>
              </a:rPr>
              <a:t>http://nd01.jxs.cz/930/673/76e60f8114_42037254_o2.gif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vyletnik.cz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vyletnik.cz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images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vylet</a:t>
            </a:r>
            <a:r>
              <a:rPr lang="cs-CZ" sz="1600" dirty="0" smtClean="0">
                <a:hlinkClick r:id="rId10"/>
              </a:rPr>
              <a:t>/radhost-57d.jpg</a:t>
            </a:r>
            <a:endParaRPr lang="cs-CZ" sz="1600" dirty="0" smtClean="0"/>
          </a:p>
          <a:p>
            <a:r>
              <a:rPr lang="cs-CZ" sz="1600" dirty="0" smtClean="0"/>
              <a:t>JIŘÍ ŠKROBÁK.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suvicka.cz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suvicka.cz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wp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content</a:t>
            </a:r>
            <a:r>
              <a:rPr lang="cs-CZ" sz="1600" dirty="0" smtClean="0">
                <a:hlinkClick r:id="rId11"/>
              </a:rPr>
              <a:t>/Kaple-svat%C3%A9ho-</a:t>
            </a:r>
            <a:r>
              <a:rPr lang="cs-CZ" sz="1600" dirty="0" err="1" smtClean="0">
                <a:hlinkClick r:id="rId11"/>
              </a:rPr>
              <a:t>Cyrila</a:t>
            </a:r>
            <a:r>
              <a:rPr lang="cs-CZ" sz="1600" dirty="0" smtClean="0">
                <a:hlinkClick r:id="rId11"/>
              </a:rPr>
              <a:t>-a-Metod%C4%9Bje-</a:t>
            </a:r>
            <a:r>
              <a:rPr lang="cs-CZ" sz="1600" dirty="0" err="1" smtClean="0">
                <a:hlinkClick r:id="rId11"/>
              </a:rPr>
              <a:t>Radho</a:t>
            </a:r>
            <a:r>
              <a:rPr lang="cs-CZ" sz="1600" dirty="0" smtClean="0">
                <a:hlinkClick r:id="rId11"/>
              </a:rPr>
              <a:t>%C5%A1%C5%A5.jpg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vmp.cz</a:t>
            </a:r>
            <a:r>
              <a:rPr lang="cs-CZ" sz="1600" dirty="0" smtClean="0"/>
              <a:t> [online]. [cit. 30.3.2013]. Dostupný na WWW: </a:t>
            </a:r>
            <a:r>
              <a:rPr lang="cs-CZ" sz="1600" dirty="0" smtClean="0">
                <a:hlinkClick r:id="rId12"/>
              </a:rPr>
              <a:t>http://www.</a:t>
            </a:r>
            <a:r>
              <a:rPr lang="cs-CZ" sz="1600" dirty="0" err="1" smtClean="0">
                <a:hlinkClick r:id="rId12"/>
              </a:rPr>
              <a:t>vmp.cz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cs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navstevnici</a:t>
            </a:r>
            <a:r>
              <a:rPr lang="cs-CZ" sz="1600" dirty="0" smtClean="0">
                <a:hlinkClick r:id="rId12"/>
              </a:rPr>
              <a:t>-</a:t>
            </a:r>
            <a:r>
              <a:rPr lang="cs-CZ" sz="1600" dirty="0" err="1" smtClean="0">
                <a:hlinkClick r:id="rId12"/>
              </a:rPr>
              <a:t>prohlidka</a:t>
            </a:r>
            <a:r>
              <a:rPr lang="cs-CZ" sz="1600" dirty="0" smtClean="0">
                <a:hlinkClick r:id="rId12"/>
              </a:rPr>
              <a:t>-muzea/</a:t>
            </a:r>
            <a:r>
              <a:rPr lang="cs-CZ" sz="1600" dirty="0" err="1" smtClean="0">
                <a:hlinkClick r:id="rId12"/>
              </a:rPr>
              <a:t>prohlidka</a:t>
            </a:r>
            <a:r>
              <a:rPr lang="cs-CZ" sz="1600" dirty="0" smtClean="0">
                <a:hlinkClick r:id="rId12"/>
              </a:rPr>
              <a:t>-muzea/</a:t>
            </a:r>
            <a:r>
              <a:rPr lang="cs-CZ" sz="1600" dirty="0" err="1" smtClean="0">
                <a:hlinkClick r:id="rId12"/>
              </a:rPr>
              <a:t>pustevny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pustevny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pustevny</a:t>
            </a:r>
            <a:r>
              <a:rPr lang="cs-CZ" sz="1600" dirty="0" smtClean="0">
                <a:hlinkClick r:id="rId12"/>
              </a:rPr>
              <a:t>-</a:t>
            </a:r>
            <a:r>
              <a:rPr lang="cs-CZ" sz="1600" dirty="0" err="1" smtClean="0">
                <a:hlinkClick r:id="rId12"/>
              </a:rPr>
              <a:t>velky.jpg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jako pomůcka k výkladu nového učiva.</a:t>
            </a:r>
          </a:p>
          <a:p>
            <a:r>
              <a:rPr lang="cs-CZ" dirty="0" smtClean="0"/>
              <a:t>Žáci pracují zároveň s atlasem, učebnicí Zeměpis pro 8.roč.(</a:t>
            </a:r>
            <a:r>
              <a:rPr lang="cs-CZ" dirty="0" err="1" smtClean="0"/>
              <a:t>Fraus</a:t>
            </a:r>
            <a:r>
              <a:rPr lang="cs-CZ" dirty="0" smtClean="0"/>
              <a:t>) a sami aktivně získávají vědomosti a upevňují dovednosti.</a:t>
            </a:r>
          </a:p>
          <a:p>
            <a:r>
              <a:rPr lang="cs-CZ" dirty="0" smtClean="0"/>
              <a:t>Pod ikonou       se skrývají odkazy a informace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2483768" y="3645024"/>
            <a:ext cx="466352" cy="466352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ití písm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561</TotalTime>
  <Words>754</Words>
  <Application>Microsoft Office PowerPoint</Application>
  <PresentationFormat>Předvádění na obrazovce (4:3)</PresentationFormat>
  <Paragraphs>98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Arkýř</vt:lpstr>
      <vt:lpstr>Lití písma</vt:lpstr>
      <vt:lpstr>Znáš kraj, ve kterém žiješ?  VY_32_Inovace_15KR-7</vt:lpstr>
      <vt:lpstr>anotace</vt:lpstr>
      <vt:lpstr>Zlínský kraj </vt:lpstr>
      <vt:lpstr>Výlet po Zlínském kraji</vt:lpstr>
      <vt:lpstr>Kroměříž </vt:lpstr>
      <vt:lpstr>Velehrad </vt:lpstr>
      <vt:lpstr>Výlet po Zlínském kraji</vt:lpstr>
      <vt:lpstr>Uherský Brod</vt:lpstr>
      <vt:lpstr>Výlet po Zlínském kraji</vt:lpstr>
      <vt:lpstr>Hostýn</vt:lpstr>
      <vt:lpstr>Výlet po Zlínském kraji</vt:lpstr>
      <vt:lpstr>Radhošť</vt:lpstr>
      <vt:lpstr>Výlet po Zlínském kraji</vt:lpstr>
      <vt:lpstr>A jsme doma…..</vt:lpstr>
      <vt:lpstr>Použité zdroje </vt:lpstr>
      <vt:lpstr>Použité zdroje</vt:lpstr>
      <vt:lpstr>Metodický list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Znáš kraj, ve kterém žiješ?  VY_32_Inovace_15KR-7</dc:title>
  <dc:creator>Krcmarova-NB</dc:creator>
  <cp:lastModifiedBy>Dum</cp:lastModifiedBy>
  <cp:revision>60</cp:revision>
  <dcterms:created xsi:type="dcterms:W3CDTF">2013-02-07T11:41:06Z</dcterms:created>
  <dcterms:modified xsi:type="dcterms:W3CDTF">2013-11-18T10:33:03Z</dcterms:modified>
</cp:coreProperties>
</file>