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9" r:id="rId4"/>
    <p:sldId id="262" r:id="rId5"/>
    <p:sldId id="264" r:id="rId6"/>
    <p:sldId id="266" r:id="rId7"/>
    <p:sldId id="268" r:id="rId8"/>
    <p:sldId id="261" r:id="rId9"/>
    <p:sldId id="260" r:id="rId10"/>
    <p:sldId id="263" r:id="rId11"/>
    <p:sldId id="265" r:id="rId12"/>
    <p:sldId id="267" r:id="rId13"/>
    <p:sldId id="269" r:id="rId14"/>
    <p:sldId id="25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Název školy: </a:t>
            </a:r>
            <a:r>
              <a:rPr lang="cs-CZ" sz="1300" b="1" dirty="0" smtClean="0"/>
              <a:t> Základní škola a Mateřská škola Kladno, Norská 2633</a:t>
            </a:r>
            <a:r>
              <a:rPr lang="cs-CZ" sz="1300" dirty="0" smtClean="0"/>
              <a:t/>
            </a:r>
            <a:br>
              <a:rPr lang="cs-CZ" sz="1300" dirty="0" smtClean="0"/>
            </a:br>
            <a:r>
              <a:rPr lang="cs-CZ" sz="1300" dirty="0" smtClean="0"/>
              <a:t>Autor: </a:t>
            </a:r>
            <a:r>
              <a:rPr lang="cs-CZ" sz="1300" b="1" dirty="0" smtClean="0"/>
              <a:t>Mgr. Pavla Balejová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Název materiálu: </a:t>
            </a:r>
            <a:r>
              <a:rPr lang="cs-CZ" sz="1300" b="1" dirty="0" smtClean="0"/>
              <a:t>VY_12_INOVACE_ČJ.2.Bal.19_Stavba_vety_oznamovaci_a_tazaci</a:t>
            </a:r>
            <a:r>
              <a:rPr lang="cs-CZ" sz="1300" dirty="0" smtClean="0"/>
              <a:t/>
            </a:r>
            <a:br>
              <a:rPr lang="cs-CZ" sz="1300" dirty="0" smtClean="0"/>
            </a:b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Datum: </a:t>
            </a:r>
            <a:r>
              <a:rPr lang="cs-CZ" sz="1300" b="1" dirty="0"/>
              <a:t>2</a:t>
            </a:r>
            <a:r>
              <a:rPr lang="cs-CZ" sz="1300" b="1" dirty="0" smtClean="0"/>
              <a:t>. </a:t>
            </a:r>
            <a:r>
              <a:rPr lang="cs-CZ" sz="1300" b="1" dirty="0"/>
              <a:t>9</a:t>
            </a:r>
            <a:r>
              <a:rPr lang="cs-CZ" sz="1300" b="1" dirty="0" smtClean="0"/>
              <a:t>. 2013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Ročník: </a:t>
            </a:r>
            <a:r>
              <a:rPr lang="cs-CZ" sz="1300" b="1" dirty="0" smtClean="0"/>
              <a:t>druhý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dirty="0" smtClean="0"/>
              <a:t> 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Vzdělávací oblast: </a:t>
            </a:r>
            <a:r>
              <a:rPr lang="cs-CZ" sz="1300" b="1" dirty="0" smtClean="0"/>
              <a:t>Jazyk a jazyková komunikace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 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Vzdělávací obor: </a:t>
            </a:r>
            <a:r>
              <a:rPr lang="cs-CZ" sz="1300" b="1" dirty="0" smtClean="0"/>
              <a:t>Český jazyk</a:t>
            </a:r>
            <a:br>
              <a:rPr lang="cs-CZ" sz="1300" b="1" dirty="0" smtClean="0"/>
            </a:br>
            <a:r>
              <a:rPr lang="cs-CZ" sz="1300" dirty="0" smtClean="0"/>
              <a:t>Název: </a:t>
            </a:r>
            <a:r>
              <a:rPr lang="cs-CZ" sz="1300" b="1" dirty="0" smtClean="0"/>
              <a:t>   Stavba věty oznamovací a tázací</a:t>
            </a:r>
            <a:br>
              <a:rPr lang="cs-CZ" sz="1300" b="1" dirty="0" smtClean="0"/>
            </a:br>
            <a:r>
              <a:rPr lang="cs-CZ" sz="1300" dirty="0" smtClean="0"/>
              <a:t>Číslo operačního programu: </a:t>
            </a:r>
            <a:r>
              <a:rPr lang="cs-CZ" sz="1300" b="1" dirty="0" smtClean="0"/>
              <a:t>CZ.1.07/1.4.00/21.3489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Název projektu: </a:t>
            </a:r>
            <a:r>
              <a:rPr lang="cs-CZ" sz="1300" b="1" dirty="0" smtClean="0"/>
              <a:t>UČÍME SE S RADOSTÍ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 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 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 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 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dirty="0" smtClean="0"/>
              <a:t>Anotace: Výukový materiál je určen žákům druhého ročníku a slouží k procvičení stavby věty oznamovací a tázací.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dirty="0"/>
              <a:t> </a:t>
            </a:r>
            <a:r>
              <a:rPr lang="cs-CZ" sz="1300" b="1" dirty="0" smtClean="0"/>
              <a:t>                 Žáci rozdělují věty oznamovací na slova a tvoří věty oznamovací přehazováním slov. U tázacích vět hledají 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dirty="0"/>
              <a:t> </a:t>
            </a:r>
            <a:r>
              <a:rPr lang="cs-CZ" sz="1300" b="1" dirty="0" smtClean="0"/>
              <a:t>                 správné dokončení. Uvědomují si, že tyto věty začínají velkým písmenem a končí buď tečkou (oznamovací)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dirty="0"/>
              <a:t> </a:t>
            </a:r>
            <a:r>
              <a:rPr lang="cs-CZ" sz="1300" b="1" dirty="0" smtClean="0"/>
              <a:t>                 nebo otazníkem (tázací). Rozlišují věty oznamovací a tázací a doplňují správná znaménka za větami.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dirty="0" smtClean="0"/>
              <a:t> 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endParaRPr lang="cs-CZ" sz="13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057" cy="148431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42272559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0" descr="http://www.clker.com/cliparts/r/o/J/x/N/q/girl-wearing-polka-dot-dress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47018" y="3441323"/>
            <a:ext cx="1896752" cy="2780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clker.com/cliparts/7/f/5/1/128165808084466705classroom.svg.hi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8680"/>
            <a:ext cx="6795120" cy="5741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Logolinka ZŠ a MŠ Kladno, Norská 263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781" b="5473"/>
          <a:stretch/>
        </p:blipFill>
        <p:spPr bwMode="auto">
          <a:xfrm>
            <a:off x="7382402" y="260648"/>
            <a:ext cx="1268034" cy="1208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2" descr="http://www.clker.com/cliparts/F/e/2/o/E/Z/woman-cartoon-m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836712"/>
            <a:ext cx="1740926" cy="2891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www.clker.com/cliparts/i/v/w/Q/G/X/standing-kid-cartoon-md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69410" y="3326659"/>
            <a:ext cx="1625984" cy="2991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1809894" y="1215303"/>
            <a:ext cx="4110420" cy="107721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cs-CZ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STAVBA VĚTY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OZNAMOVACÍ A TÁZACÍ</a:t>
            </a:r>
            <a:endParaRPr lang="cs-CZ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4826" y="6597352"/>
            <a:ext cx="9019174" cy="260648"/>
          </a:xfrm>
        </p:spPr>
        <p:txBody>
          <a:bodyPr rtlCol="0">
            <a:normAutofit/>
          </a:bodyPr>
          <a:lstStyle/>
          <a:p>
            <a:pPr eaLnBrk="1" fontAlgn="auto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b="1" dirty="0">
                <a:solidFill>
                  <a:schemeClr val="tx1"/>
                </a:solidFill>
              </a:rPr>
              <a:t>Autorem materiálu a všech jeho částí, není-li uvedeno jinak, je Mgr. </a:t>
            </a:r>
            <a:r>
              <a:rPr lang="cs-CZ" sz="1200" b="1" dirty="0" smtClean="0">
                <a:solidFill>
                  <a:schemeClr val="tx1"/>
                </a:solidFill>
              </a:rPr>
              <a:t>Pavla Balejová.</a:t>
            </a:r>
            <a:endParaRPr lang="cs-CZ" sz="1200" b="1" dirty="0">
              <a:solidFill>
                <a:schemeClr val="tx1"/>
              </a:solidFill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b="1" dirty="0"/>
          </a:p>
        </p:txBody>
      </p:sp>
    </p:spTree>
    <p:extLst>
      <p:ext uri="{BB962C8B-B14F-4D97-AF65-F5344CB8AC3E}">
        <p14:creationId xmlns:p14="http://schemas.microsoft.com/office/powerpoint/2010/main" val="9265808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Rozděl svislými čarami věty oznamovací na slova:</a:t>
            </a:r>
            <a:endParaRPr lang="cs-CZ" sz="28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497954" y="1130361"/>
            <a:ext cx="425180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Jananesetěžkýnákup.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1936443" y="1750834"/>
            <a:ext cx="541513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Maminkaatatínekšlidokina.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2542571" y="2348880"/>
            <a:ext cx="420288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Můjbratrjeještěmalý.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2123157" y="2898083"/>
            <a:ext cx="5041701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Veškoleseučímečístapsát.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1947504" y="3513598"/>
            <a:ext cx="539301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Napištenúkolnovýmperem.</a:t>
            </a:r>
          </a:p>
        </p:txBody>
      </p:sp>
      <p:sp>
        <p:nvSpPr>
          <p:cNvPr id="24" name="Obdélník 23"/>
          <p:cNvSpPr/>
          <p:nvPr/>
        </p:nvSpPr>
        <p:spPr>
          <a:xfrm>
            <a:off x="1761182" y="4111807"/>
            <a:ext cx="572535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Rádasedívámvečernatelevizi.</a:t>
            </a:r>
          </a:p>
        </p:txBody>
      </p:sp>
      <p:sp>
        <p:nvSpPr>
          <p:cNvPr id="25" name="Obdélník 24"/>
          <p:cNvSpPr/>
          <p:nvPr/>
        </p:nvSpPr>
        <p:spPr>
          <a:xfrm>
            <a:off x="2645076" y="4758138"/>
            <a:ext cx="395755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Vziměsebrzystmívá.</a:t>
            </a:r>
          </a:p>
        </p:txBody>
      </p:sp>
      <p:pic>
        <p:nvPicPr>
          <p:cNvPr id="26" name="Picture 6" descr="http://www.clker.com/cliparts/C/r/i/h/l/R/kid-wearing-cap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5536" y="4818334"/>
            <a:ext cx="1184304" cy="163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www.clker.com/cliparts/H/g/l/a/i/v/plasma-tv-m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823" y="810147"/>
            <a:ext cx="1879673" cy="1286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clker.com/cliparts/e/b/5/d/12762900151325097796grocery-bag-261x300-hi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145" y="4855595"/>
            <a:ext cx="1534729" cy="176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www.clker.com/cliparts/8/3/2/8/1331205123373543595editorial-hi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10147"/>
            <a:ext cx="1420450" cy="1638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16894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Sestav 4 věty oznamovací přehazováním slov:</a:t>
            </a:r>
            <a:endParaRPr lang="cs-CZ" sz="28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345836" y="1065863"/>
            <a:ext cx="174599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</a:t>
            </a:r>
            <a:r>
              <a:rPr lang="cs-CZ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paluje.</a:t>
            </a:r>
            <a:endParaRPr lang="cs-CZ" sz="3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269630" y="1065863"/>
            <a:ext cx="118814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Moje</a:t>
            </a:r>
            <a:endParaRPr lang="cs-CZ" sz="3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088801" y="1069124"/>
            <a:ext cx="104176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ráda</a:t>
            </a:r>
            <a:endParaRPr lang="cs-CZ" sz="3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947778" y="1064926"/>
            <a:ext cx="1321901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sestra</a:t>
            </a:r>
            <a:endParaRPr lang="cs-CZ" sz="3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35670" y="1080947"/>
            <a:ext cx="60144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</a:t>
            </a:r>
            <a:endParaRPr lang="cs-CZ" sz="3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016340" y="1772816"/>
            <a:ext cx="45717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</a:t>
            </a:r>
          </a:p>
        </p:txBody>
      </p:sp>
      <p:sp>
        <p:nvSpPr>
          <p:cNvPr id="27" name="Obdélník 26"/>
          <p:cNvSpPr/>
          <p:nvPr/>
        </p:nvSpPr>
        <p:spPr>
          <a:xfrm>
            <a:off x="2853847" y="1772816"/>
            <a:ext cx="141737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bruslit</a:t>
            </a:r>
            <a:endParaRPr lang="cs-CZ" sz="36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4530183" y="1776077"/>
            <a:ext cx="152362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</a:t>
            </a:r>
            <a:r>
              <a:rPr lang="cs-CZ" sz="36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ybník.</a:t>
            </a:r>
            <a:endParaRPr lang="cs-CZ" sz="36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7599134" y="1771879"/>
            <a:ext cx="66075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na</a:t>
            </a:r>
            <a:endParaRPr lang="cs-CZ" sz="36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56023" y="1787900"/>
            <a:ext cx="161294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chodím</a:t>
            </a:r>
            <a:endParaRPr lang="cs-CZ" sz="36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6163895" y="1787899"/>
            <a:ext cx="108876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zimě</a:t>
            </a:r>
            <a:endParaRPr lang="cs-CZ" sz="36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1402054" y="2564904"/>
            <a:ext cx="160172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podzim</a:t>
            </a:r>
            <a:endParaRPr lang="cs-CZ" sz="3600" b="1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3259623" y="2564904"/>
            <a:ext cx="133639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jablka</a:t>
            </a:r>
            <a:endParaRPr lang="cs-CZ" sz="3600" b="1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4816286" y="2568165"/>
            <a:ext cx="716863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Na</a:t>
            </a:r>
            <a:endParaRPr lang="cs-CZ" sz="3600" b="1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7474781" y="2563967"/>
            <a:ext cx="98084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zrají</a:t>
            </a:r>
            <a:endParaRPr lang="cs-CZ" sz="3600" b="1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808747" y="2579988"/>
            <a:ext cx="412293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</a:t>
            </a:r>
          </a:p>
        </p:txBody>
      </p:sp>
      <p:sp>
        <p:nvSpPr>
          <p:cNvPr id="37" name="Obdélník 36"/>
          <p:cNvSpPr/>
          <p:nvPr/>
        </p:nvSpPr>
        <p:spPr>
          <a:xfrm>
            <a:off x="5736721" y="2579987"/>
            <a:ext cx="1563954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</a:t>
            </a:r>
            <a:r>
              <a:rPr lang="cs-CZ" sz="36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rušky.</a:t>
            </a:r>
            <a:endParaRPr lang="cs-CZ" sz="3600" b="1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1878857" y="3356992"/>
            <a:ext cx="66075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na</a:t>
            </a:r>
            <a:endParaRPr lang="cs-CZ" sz="36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2819270" y="3356053"/>
            <a:ext cx="3690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</a:t>
            </a:r>
          </a:p>
        </p:txBody>
      </p:sp>
      <p:sp>
        <p:nvSpPr>
          <p:cNvPr id="40" name="Obdélník 39"/>
          <p:cNvSpPr/>
          <p:nvPr/>
        </p:nvSpPr>
        <p:spPr>
          <a:xfrm>
            <a:off x="3551602" y="3373653"/>
            <a:ext cx="143924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azén.</a:t>
            </a:r>
            <a:endParaRPr lang="cs-CZ" sz="36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6413803" y="3373653"/>
            <a:ext cx="256512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kamarádkou</a:t>
            </a:r>
            <a:endParaRPr lang="cs-CZ" sz="36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2" name="Obdélník 41"/>
          <p:cNvSpPr/>
          <p:nvPr/>
        </p:nvSpPr>
        <p:spPr>
          <a:xfrm>
            <a:off x="178224" y="3372076"/>
            <a:ext cx="1297151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půjdu</a:t>
            </a:r>
            <a:endParaRPr lang="cs-CZ" sz="36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3" name="Obdélník 42"/>
          <p:cNvSpPr/>
          <p:nvPr/>
        </p:nvSpPr>
        <p:spPr>
          <a:xfrm>
            <a:off x="5176065" y="3373653"/>
            <a:ext cx="106099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Zítra</a:t>
            </a:r>
            <a:endParaRPr lang="cs-CZ" sz="36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098" name="Picture 2" descr="http://www.clker.com/cliparts/4/e/4/5/12853138231362069153summer%20beach%20wallpapers%201280x800%20(1)-h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19985"/>
            <a:ext cx="4238266" cy="283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8" descr="http://www.clker.com/cliparts/L/J/8/K/g/k/jumping-girl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33144" y="5051200"/>
            <a:ext cx="1171977" cy="180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www.clker.com/cliparts/1/7/8/e/13184866091680939821239487_apple-hi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108" y="4653136"/>
            <a:ext cx="1815573" cy="1815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www.clker.com/cliparts/S/Z/A/f/P/l/pear-m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9950" y="4673961"/>
            <a:ext cx="1513080" cy="1908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62293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61842" y="1690842"/>
            <a:ext cx="237246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Kdo</a:t>
            </a:r>
            <a:endParaRPr lang="cs-CZ" sz="2800" b="1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61843" y="2152507"/>
            <a:ext cx="233326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Kolik</a:t>
            </a:r>
            <a:endParaRPr lang="cs-CZ" sz="2800" b="1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61843" y="2619073"/>
            <a:ext cx="237246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Kde</a:t>
            </a:r>
            <a:endParaRPr lang="cs-CZ" sz="2800" b="1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90440" y="3080738"/>
            <a:ext cx="23646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Proč</a:t>
            </a:r>
            <a:endParaRPr lang="cs-CZ" sz="2800" b="1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90441" y="3557294"/>
            <a:ext cx="23646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Jak</a:t>
            </a:r>
            <a:endParaRPr lang="cs-CZ" sz="2800" b="1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54606" y="4068481"/>
            <a:ext cx="301340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Kudy</a:t>
            </a:r>
            <a:endParaRPr lang="cs-CZ" sz="2800" b="1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Utvoř správné věty tázací spojením dvou částí:</a:t>
            </a:r>
            <a:endParaRPr lang="cs-CZ" sz="28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436096" y="1695104"/>
            <a:ext cx="345258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</a:t>
            </a:r>
            <a:r>
              <a:rPr lang="cs-CZ" sz="28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 spolu sejdeme?</a:t>
            </a:r>
            <a:endParaRPr lang="cs-CZ" sz="2800" b="1" dirty="0">
              <a:ln w="1905"/>
              <a:solidFill>
                <a:schemeClr val="tx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6555418" y="2152507"/>
            <a:ext cx="233326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</a:t>
            </a:r>
            <a:r>
              <a:rPr lang="cs-CZ" sz="28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ám teď jít?</a:t>
            </a:r>
            <a:endParaRPr lang="cs-CZ" sz="2800" b="1" dirty="0">
              <a:ln w="1905"/>
              <a:solidFill>
                <a:schemeClr val="tx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932041" y="2676595"/>
            <a:ext cx="395663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</a:t>
            </a:r>
            <a:r>
              <a:rPr lang="cs-CZ" sz="28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 jmenuje ten chlapec?</a:t>
            </a:r>
            <a:endParaRPr lang="cs-CZ" sz="2800" b="1" dirty="0">
              <a:ln w="1905"/>
              <a:solidFill>
                <a:schemeClr val="tx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4901683" y="3142293"/>
            <a:ext cx="39668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</a:t>
            </a:r>
            <a:r>
              <a:rPr lang="cs-CZ" sz="28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vás se mnou půjde?</a:t>
            </a:r>
            <a:endParaRPr lang="cs-CZ" sz="2800" b="1" dirty="0">
              <a:ln w="1905"/>
              <a:solidFill>
                <a:schemeClr val="tx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6444208" y="3603958"/>
            <a:ext cx="23646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</a:t>
            </a:r>
            <a:r>
              <a:rPr lang="cs-CZ" sz="28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 hodin?</a:t>
            </a:r>
            <a:endParaRPr lang="cs-CZ" sz="2800" b="1" dirty="0">
              <a:ln w="1905"/>
              <a:solidFill>
                <a:schemeClr val="tx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5878383" y="4127178"/>
            <a:ext cx="301340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</a:t>
            </a:r>
            <a:r>
              <a:rPr lang="cs-CZ" sz="28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deš tak pozdě?</a:t>
            </a:r>
            <a:endParaRPr lang="cs-CZ" sz="2800" b="1" dirty="0">
              <a:ln w="1905"/>
              <a:solidFill>
                <a:schemeClr val="tx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7" name="Picture 6" descr="http://www.clker.com/cliparts/C/r/i/h/l/R/kid-wearing-cap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37753" y="4591701"/>
            <a:ext cx="1434731" cy="1986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://www.clker.com/cliparts/8/9/9/f/1194984406686091904czech_republic_map_lumen_01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013" y="4895423"/>
            <a:ext cx="3087494" cy="1739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www.clker.com/cliparts/8/2/3/5/1197149571557907991valessiobrito_Clock_Alarm.svg.me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3374" y="711860"/>
            <a:ext cx="898416" cy="916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57073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51520" y="1700808"/>
            <a:ext cx="6552728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Máš už pro </a:t>
            </a:r>
            <a:r>
              <a:rPr lang="cs-CZ" sz="36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</a:t>
            </a:r>
            <a:r>
              <a:rPr lang="cs-CZ" sz="36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vu koupený dárek?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</a:t>
            </a:r>
            <a:r>
              <a:rPr lang="cs-CZ" sz="3600" b="1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esu </a:t>
            </a:r>
            <a:r>
              <a:rPr lang="cs-CZ" sz="36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 schránky dopis babičce.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Pomůžeš mi uklidit pokoj?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Přijdete k nám zítra na návštěvu?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Nechci být večer sama doma.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Lída musí jít k zubaři.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 věty oznamovací přiřaď O, za věty tázací T.</a:t>
            </a:r>
            <a:endParaRPr lang="cs-CZ" sz="28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Zaoblený obdélník 1"/>
          <p:cNvSpPr/>
          <p:nvPr/>
        </p:nvSpPr>
        <p:spPr>
          <a:xfrm>
            <a:off x="6804248" y="1582755"/>
            <a:ext cx="792088" cy="3796509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Zaoblený obdélník 13"/>
          <p:cNvSpPr/>
          <p:nvPr/>
        </p:nvSpPr>
        <p:spPr>
          <a:xfrm>
            <a:off x="2719907" y="4005064"/>
            <a:ext cx="792088" cy="3796509"/>
          </a:xfrm>
          <a:prstGeom prst="roundRect">
            <a:avLst/>
          </a:prstGeom>
          <a:ln w="38100"/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1403648" y="5549375"/>
            <a:ext cx="39509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2388548" y="5549375"/>
            <a:ext cx="39509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1907704" y="5549375"/>
            <a:ext cx="39509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3088129" y="5549375"/>
            <a:ext cx="39509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635896" y="5552636"/>
            <a:ext cx="39509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4243642" y="5558843"/>
            <a:ext cx="39509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218" name="Picture 2" descr="http://www.clker.com/cliparts/5/8/0/8/1245687934448019525Minduka_Present_Blue_Pack.svg.me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58843"/>
            <a:ext cx="1188132" cy="1229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www.clker.com/cliparts/3/f/a/3/11971047791236756971ernes_Busta_-_mail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564" y="764868"/>
            <a:ext cx="1371686" cy="900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://www.clker.com/cliparts/4/a/0/9/1195431595984523152Machovka_Broom.svg.me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9116" y="1916832"/>
            <a:ext cx="1327380" cy="2805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http://www.clker.com/cliparts/I/5/n/3/d/t/smiling-tooth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538" y="620229"/>
            <a:ext cx="725946" cy="962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Šipka doprava 8"/>
          <p:cNvSpPr/>
          <p:nvPr/>
        </p:nvSpPr>
        <p:spPr>
          <a:xfrm>
            <a:off x="5292080" y="5065017"/>
            <a:ext cx="1296144" cy="792088"/>
          </a:xfrm>
          <a:prstGeom prst="rightArrow">
            <a:avLst/>
          </a:prstGeom>
          <a:scene3d>
            <a:camera prst="orthographicFront">
              <a:rot lat="0" lon="0" rev="21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83142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Vývojový diagram: děrná páska 5"/>
          <p:cNvSpPr/>
          <p:nvPr/>
        </p:nvSpPr>
        <p:spPr>
          <a:xfrm>
            <a:off x="2699792" y="5229200"/>
            <a:ext cx="4392488" cy="1440160"/>
          </a:xfrm>
          <a:prstGeom prst="flowChartPunchedTape">
            <a:avLst/>
          </a:prstGeom>
          <a:ln w="57150"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51520" y="1700808"/>
            <a:ext cx="864096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Eliška umí hezky zpívat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Jana zase dobře hraje volejbal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 co umíš ty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Já pěkně kreslím pastelkami květiny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Používáš také tempery nebo vodové barvy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Proč nezkusíš nakreslit také něco jiného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 věty přidej správné znaménko.</a:t>
            </a:r>
            <a:endParaRPr lang="cs-CZ" sz="28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1266" name="Picture 2" descr="http://www.clker.com/cliparts/j/H/W/0/p/g/question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397" y="5517232"/>
            <a:ext cx="484067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://www.clker.com/cliparts/j/H/W/0/p/g/question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2054" y="5517232"/>
            <a:ext cx="484067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://www.clker.com/cliparts/j/H/W/0/p/g/question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0439" y="5517232"/>
            <a:ext cx="484067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3911622" y="6045022"/>
            <a:ext cx="216024" cy="21602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Ovál 23"/>
          <p:cNvSpPr/>
          <p:nvPr/>
        </p:nvSpPr>
        <p:spPr>
          <a:xfrm>
            <a:off x="4223725" y="6038056"/>
            <a:ext cx="216024" cy="21602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Ovál 24"/>
          <p:cNvSpPr/>
          <p:nvPr/>
        </p:nvSpPr>
        <p:spPr>
          <a:xfrm>
            <a:off x="3585287" y="6064629"/>
            <a:ext cx="216024" cy="21602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Šipka ohnutá nahoru 6"/>
          <p:cNvSpPr/>
          <p:nvPr/>
        </p:nvSpPr>
        <p:spPr>
          <a:xfrm>
            <a:off x="7524328" y="5382647"/>
            <a:ext cx="1008112" cy="763421"/>
          </a:xfrm>
          <a:prstGeom prst="bentUpArrow">
            <a:avLst/>
          </a:prstGeom>
          <a:solidFill>
            <a:srgbClr val="00B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1268" name="Picture 4" descr="http://www.clker.com/cliparts/1/8/0/f/1194986636627902902treble_staff_with_notes_01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12" y="620688"/>
            <a:ext cx="1883285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8" descr="http://www.clker.com/cliparts/L/J/8/K/g/k/jumping-girl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7087" y="720765"/>
            <a:ext cx="1224136" cy="180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www.clker.com/cliparts/4/9/2/4/11949868192101645660volley_ball_angelo_gelmi_01.svg.me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9081" y="635217"/>
            <a:ext cx="591564" cy="597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http://www.clker.com/cliparts/0/0/f/6/11949865681873682217geranium_ganson.svg.med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735" y="5148162"/>
            <a:ext cx="1376839" cy="1536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35998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03648" y="2060848"/>
            <a:ext cx="6253764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6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Následuje řešení:</a:t>
            </a:r>
            <a:endParaRPr lang="cs-CZ" sz="66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0" name="Picture 7" descr="Logolinka ZŠ a MŠ Kladno, Norská 263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781" b="5473"/>
          <a:stretch/>
        </p:blipFill>
        <p:spPr bwMode="auto">
          <a:xfrm>
            <a:off x="7382402" y="260648"/>
            <a:ext cx="1268034" cy="1208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Šipka dolů 1"/>
          <p:cNvSpPr/>
          <p:nvPr/>
        </p:nvSpPr>
        <p:spPr>
          <a:xfrm>
            <a:off x="3594426" y="3789040"/>
            <a:ext cx="1872208" cy="2232248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8875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Rozděl svislými čarami věty oznamovací na slova:</a:t>
            </a:r>
            <a:endParaRPr lang="cs-CZ" sz="28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340093" y="1130361"/>
            <a:ext cx="456753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Jana nese těžký nákup.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1671885" y="1750834"/>
            <a:ext cx="594425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Maminka a tatínek šli do kina.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2334182" y="2348880"/>
            <a:ext cx="4619663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Můj bratr je ještě malý.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1808328" y="2898083"/>
            <a:ext cx="5671361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Ve škole se učíme číst a psát.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1736518" y="3513598"/>
            <a:ext cx="581499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Napiš ten úkol novým perem.</a:t>
            </a:r>
          </a:p>
        </p:txBody>
      </p:sp>
      <p:sp>
        <p:nvSpPr>
          <p:cNvPr id="24" name="Obdélník 23"/>
          <p:cNvSpPr/>
          <p:nvPr/>
        </p:nvSpPr>
        <p:spPr>
          <a:xfrm>
            <a:off x="1495278" y="4111807"/>
            <a:ext cx="625716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Ráda se dívám večer na televizi.</a:t>
            </a:r>
          </a:p>
        </p:txBody>
      </p:sp>
      <p:sp>
        <p:nvSpPr>
          <p:cNvPr id="25" name="Obdélník 24"/>
          <p:cNvSpPr/>
          <p:nvPr/>
        </p:nvSpPr>
        <p:spPr>
          <a:xfrm>
            <a:off x="2426428" y="4758138"/>
            <a:ext cx="439485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 zimě se brzy stmívá.</a:t>
            </a:r>
          </a:p>
        </p:txBody>
      </p:sp>
      <p:pic>
        <p:nvPicPr>
          <p:cNvPr id="26" name="Picture 6" descr="http://www.clker.com/cliparts/C/r/i/h/l/R/kid-wearing-cap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5536" y="4818334"/>
            <a:ext cx="1184304" cy="163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www.clker.com/cliparts/H/g/l/a/i/v/plasma-tv-m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823" y="810147"/>
            <a:ext cx="1879673" cy="1286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clker.com/cliparts/e/b/5/d/12762900151325097796grocery-bag-261x300-hi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145" y="4855595"/>
            <a:ext cx="1534729" cy="176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www.clker.com/cliparts/8/3/2/8/1331205123373543595editorial-hi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10147"/>
            <a:ext cx="1420450" cy="1638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67204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http://www.clker.com/cliparts/S/Z/A/f/P/l/pear-m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9950" y="4673961"/>
            <a:ext cx="1513080" cy="1908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www.clker.com/cliparts/1/7/8/e/13184866091680939821239487_apple-h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108" y="4653136"/>
            <a:ext cx="1815573" cy="1815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www.clker.com/cliparts/4/e/4/5/12853138231362069153summer%20beach%20wallpapers%201280x800%20(1)-hi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19985"/>
            <a:ext cx="4238266" cy="283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Sestav 4 věty oznamovací přehazováním slov:</a:t>
            </a:r>
            <a:endParaRPr lang="cs-CZ" sz="28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174717" y="1063367"/>
            <a:ext cx="174599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</a:t>
            </a:r>
            <a:r>
              <a:rPr lang="cs-CZ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paluje.</a:t>
            </a:r>
            <a:endParaRPr lang="cs-CZ" sz="3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87229" y="1064925"/>
            <a:ext cx="118814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Moje</a:t>
            </a:r>
            <a:endParaRPr lang="cs-CZ" sz="3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902600" y="1063368"/>
            <a:ext cx="104176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ráda</a:t>
            </a:r>
            <a:endParaRPr lang="cs-CZ" sz="3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1668965" y="1064924"/>
            <a:ext cx="1321901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sestra</a:t>
            </a:r>
            <a:endParaRPr lang="cs-CZ" sz="3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120361" y="1063369"/>
            <a:ext cx="60144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</a:t>
            </a:r>
            <a:endParaRPr lang="cs-CZ" sz="3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19286" y="1707086"/>
            <a:ext cx="45717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</a:t>
            </a:r>
          </a:p>
        </p:txBody>
      </p:sp>
      <p:sp>
        <p:nvSpPr>
          <p:cNvPr id="27" name="Obdélník 26"/>
          <p:cNvSpPr/>
          <p:nvPr/>
        </p:nvSpPr>
        <p:spPr>
          <a:xfrm>
            <a:off x="3584250" y="1711256"/>
            <a:ext cx="141737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bruslit</a:t>
            </a:r>
            <a:endParaRPr lang="cs-CZ" sz="36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008920" y="1695264"/>
            <a:ext cx="152362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</a:t>
            </a:r>
            <a:r>
              <a:rPr lang="cs-CZ" sz="36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ybník.</a:t>
            </a:r>
            <a:endParaRPr lang="cs-CZ" sz="36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5182831" y="1692029"/>
            <a:ext cx="66075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na</a:t>
            </a:r>
            <a:endParaRPr lang="cs-CZ" sz="36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2006599" y="1709698"/>
            <a:ext cx="161294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chodím</a:t>
            </a:r>
            <a:endParaRPr lang="cs-CZ" sz="36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881302" y="1692030"/>
            <a:ext cx="108876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zimě</a:t>
            </a:r>
            <a:endParaRPr lang="cs-CZ" sz="36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1103399" y="2564904"/>
            <a:ext cx="160172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podzim</a:t>
            </a:r>
            <a:endParaRPr lang="cs-CZ" sz="3600" b="1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4271222" y="2579987"/>
            <a:ext cx="133639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jablka</a:t>
            </a:r>
            <a:endParaRPr lang="cs-CZ" sz="3600" b="1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338488" y="2563966"/>
            <a:ext cx="716863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Na</a:t>
            </a:r>
            <a:endParaRPr lang="cs-CZ" sz="3600" b="1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2990866" y="2563965"/>
            <a:ext cx="98084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zrají</a:t>
            </a:r>
            <a:endParaRPr lang="cs-CZ" sz="3600" b="1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5802773" y="2579987"/>
            <a:ext cx="412293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</a:t>
            </a:r>
          </a:p>
        </p:txBody>
      </p:sp>
      <p:sp>
        <p:nvSpPr>
          <p:cNvPr id="37" name="Obdélník 36"/>
          <p:cNvSpPr/>
          <p:nvPr/>
        </p:nvSpPr>
        <p:spPr>
          <a:xfrm>
            <a:off x="6370426" y="2579987"/>
            <a:ext cx="1563954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</a:t>
            </a:r>
            <a:r>
              <a:rPr lang="cs-CZ" sz="36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rušky.</a:t>
            </a:r>
            <a:endParaRPr lang="cs-CZ" sz="3600" b="1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5690142" y="3304662"/>
            <a:ext cx="66075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na</a:t>
            </a:r>
            <a:endParaRPr lang="cs-CZ" sz="36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2524568" y="3286046"/>
            <a:ext cx="36901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</a:t>
            </a:r>
          </a:p>
        </p:txBody>
      </p:sp>
      <p:sp>
        <p:nvSpPr>
          <p:cNvPr id="40" name="Obdélník 39"/>
          <p:cNvSpPr/>
          <p:nvPr/>
        </p:nvSpPr>
        <p:spPr>
          <a:xfrm>
            <a:off x="6432782" y="3304661"/>
            <a:ext cx="143924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azén.</a:t>
            </a:r>
            <a:endParaRPr lang="cs-CZ" sz="36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3046947" y="3286047"/>
            <a:ext cx="256512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kamarádkou</a:t>
            </a:r>
            <a:endParaRPr lang="cs-CZ" sz="36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2" name="Obdélník 41"/>
          <p:cNvSpPr/>
          <p:nvPr/>
        </p:nvSpPr>
        <p:spPr>
          <a:xfrm>
            <a:off x="1227417" y="3304662"/>
            <a:ext cx="1297151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půjdu</a:t>
            </a:r>
            <a:endParaRPr lang="cs-CZ" sz="36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3" name="Obdélník 42"/>
          <p:cNvSpPr/>
          <p:nvPr/>
        </p:nvSpPr>
        <p:spPr>
          <a:xfrm>
            <a:off x="166421" y="3326552"/>
            <a:ext cx="106099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Zítra</a:t>
            </a:r>
            <a:endParaRPr lang="cs-CZ" sz="36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4" name="Picture 8" descr="http://www.clker.com/cliparts/L/J/8/K/g/k/jumping-girl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33144" y="5051200"/>
            <a:ext cx="1171977" cy="180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0616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61842" y="1690842"/>
            <a:ext cx="237246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Kdo</a:t>
            </a:r>
            <a:endParaRPr lang="cs-CZ" sz="2800" b="1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61843" y="2152507"/>
            <a:ext cx="233326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Kolik</a:t>
            </a:r>
            <a:endParaRPr lang="cs-CZ" sz="2800" b="1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61843" y="2619073"/>
            <a:ext cx="237246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Kde</a:t>
            </a:r>
            <a:endParaRPr lang="cs-CZ" sz="2800" b="1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90440" y="3080738"/>
            <a:ext cx="23646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Proč</a:t>
            </a:r>
            <a:endParaRPr lang="cs-CZ" sz="2800" b="1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90441" y="3557294"/>
            <a:ext cx="23646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Jak</a:t>
            </a:r>
            <a:endParaRPr lang="cs-CZ" sz="2800" b="1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54606" y="4068481"/>
            <a:ext cx="301340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Kudy</a:t>
            </a:r>
            <a:endParaRPr lang="cs-CZ" sz="2800" b="1" dirty="0">
              <a:ln w="1905"/>
              <a:solidFill>
                <a:schemeClr val="accent6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Utvoř správné věty tázací spojením dvou částí:</a:t>
            </a:r>
            <a:endParaRPr lang="cs-CZ" sz="28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436096" y="1695104"/>
            <a:ext cx="345258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</a:t>
            </a:r>
            <a:r>
              <a:rPr lang="cs-CZ" sz="28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 spolu sejdeme?</a:t>
            </a:r>
            <a:endParaRPr lang="cs-CZ" sz="2800" b="1" dirty="0">
              <a:ln w="1905"/>
              <a:solidFill>
                <a:schemeClr val="tx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6555418" y="2152507"/>
            <a:ext cx="233326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</a:t>
            </a:r>
            <a:r>
              <a:rPr lang="cs-CZ" sz="28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ám teď jít?</a:t>
            </a:r>
            <a:endParaRPr lang="cs-CZ" sz="2800" b="1" dirty="0">
              <a:ln w="1905"/>
              <a:solidFill>
                <a:schemeClr val="tx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932041" y="2676595"/>
            <a:ext cx="395663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</a:t>
            </a:r>
            <a:r>
              <a:rPr lang="cs-CZ" sz="28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 jmenuje ten chlapec?</a:t>
            </a:r>
            <a:endParaRPr lang="cs-CZ" sz="2800" b="1" dirty="0">
              <a:ln w="1905"/>
              <a:solidFill>
                <a:schemeClr val="tx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4901683" y="3142293"/>
            <a:ext cx="39668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</a:t>
            </a:r>
            <a:r>
              <a:rPr lang="cs-CZ" sz="28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vás se mnou půjde?</a:t>
            </a:r>
            <a:endParaRPr lang="cs-CZ" sz="2800" b="1" dirty="0">
              <a:ln w="1905"/>
              <a:solidFill>
                <a:schemeClr val="tx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6444208" y="3603958"/>
            <a:ext cx="23646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</a:t>
            </a:r>
            <a:r>
              <a:rPr lang="cs-CZ" sz="28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 hodin?</a:t>
            </a:r>
            <a:endParaRPr lang="cs-CZ" sz="2800" b="1" dirty="0">
              <a:ln w="1905"/>
              <a:solidFill>
                <a:schemeClr val="tx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5878383" y="4127178"/>
            <a:ext cx="301340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</a:t>
            </a:r>
            <a:r>
              <a:rPr lang="cs-CZ" sz="28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deš tak pozdě?</a:t>
            </a:r>
            <a:endParaRPr lang="cs-CZ" sz="2800" b="1" dirty="0">
              <a:ln w="1905"/>
              <a:solidFill>
                <a:schemeClr val="tx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7" name="Picture 6" descr="http://www.clker.com/cliparts/C/r/i/h/l/R/kid-wearing-cap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37753" y="4591701"/>
            <a:ext cx="1434731" cy="1986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://www.clker.com/cliparts/8/9/9/f/1194984406686091904czech_republic_map_lumen_01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013" y="4895423"/>
            <a:ext cx="3087494" cy="1739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www.clker.com/cliparts/8/2/3/5/1197149571557907991valessiobrito_Clock_Alarm.svg.me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3374" y="711860"/>
            <a:ext cx="898416" cy="916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3"/>
          <p:cNvCxnSpPr/>
          <p:nvPr/>
        </p:nvCxnSpPr>
        <p:spPr>
          <a:xfrm flipV="1">
            <a:off x="1043608" y="1956714"/>
            <a:ext cx="4968552" cy="923969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1043608" y="2414117"/>
            <a:ext cx="5211899" cy="1451451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6255507" y="3865568"/>
            <a:ext cx="90688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1043608" y="1956714"/>
            <a:ext cx="4392488" cy="1447189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1043608" y="3342348"/>
            <a:ext cx="5400600" cy="104644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 flipV="1">
            <a:off x="899592" y="2938205"/>
            <a:ext cx="4176464" cy="927363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V="1">
            <a:off x="1043608" y="2492896"/>
            <a:ext cx="3600400" cy="1895892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4644008" y="2492896"/>
            <a:ext cx="216024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48444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51520" y="1700808"/>
            <a:ext cx="6552728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Máš už pro </a:t>
            </a:r>
            <a:r>
              <a:rPr lang="cs-CZ" sz="36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</a:t>
            </a:r>
            <a:r>
              <a:rPr lang="cs-CZ" sz="36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vu koupený dárek?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</a:t>
            </a:r>
            <a:r>
              <a:rPr lang="cs-CZ" sz="36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esu do schránky dopis babičce.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Pomůžeš mi uklidit pokoj?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Přijdete k nám zítra na návštěvu?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Nechci být večer sama doma.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Lída musí jít k zubaři.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 věty oznamovací přiřaď O, za věty tázací T.</a:t>
            </a:r>
            <a:endParaRPr lang="cs-CZ" sz="28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Zaoblený obdélník 1"/>
          <p:cNvSpPr/>
          <p:nvPr/>
        </p:nvSpPr>
        <p:spPr>
          <a:xfrm>
            <a:off x="6804248" y="1582755"/>
            <a:ext cx="792088" cy="3796509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Zaoblený obdélník 13"/>
          <p:cNvSpPr/>
          <p:nvPr/>
        </p:nvSpPr>
        <p:spPr>
          <a:xfrm>
            <a:off x="2719907" y="4005064"/>
            <a:ext cx="792088" cy="3796509"/>
          </a:xfrm>
          <a:prstGeom prst="roundRect">
            <a:avLst/>
          </a:prstGeom>
          <a:ln w="38100"/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6983572" y="4581128"/>
            <a:ext cx="39509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6988755" y="2204864"/>
            <a:ext cx="39509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6988754" y="3983969"/>
            <a:ext cx="39509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7002745" y="1618590"/>
            <a:ext cx="39509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7016905" y="2730224"/>
            <a:ext cx="39509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7016905" y="3319524"/>
            <a:ext cx="39509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</a:t>
            </a:r>
            <a:endParaRPr lang="cs-CZ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218" name="Picture 2" descr="http://www.clker.com/cliparts/5/8/0/8/1245687934448019525Minduka_Present_Blue_Pack.svg.me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558843"/>
            <a:ext cx="1188132" cy="1229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www.clker.com/cliparts/3/f/a/3/11971047791236756971ernes_Busta_-_mail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564" y="764868"/>
            <a:ext cx="1371686" cy="900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://www.clker.com/cliparts/4/a/0/9/1195431595984523152Machovka_Broom.svg.me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9116" y="1916832"/>
            <a:ext cx="1327380" cy="2805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http://www.clker.com/cliparts/I/5/n/3/d/t/smiling-tooth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538" y="620229"/>
            <a:ext cx="725946" cy="962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Šipka doprava 20"/>
          <p:cNvSpPr/>
          <p:nvPr/>
        </p:nvSpPr>
        <p:spPr>
          <a:xfrm>
            <a:off x="5292080" y="5065017"/>
            <a:ext cx="1296144" cy="792088"/>
          </a:xfrm>
          <a:prstGeom prst="rightArrow">
            <a:avLst/>
          </a:prstGeom>
          <a:scene3d>
            <a:camera prst="orthographicFront">
              <a:rot lat="0" lon="0" rev="21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98496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Vývojový diagram: děrná páska 5"/>
          <p:cNvSpPr/>
          <p:nvPr/>
        </p:nvSpPr>
        <p:spPr>
          <a:xfrm>
            <a:off x="2699792" y="5229200"/>
            <a:ext cx="4392488" cy="1440160"/>
          </a:xfrm>
          <a:prstGeom prst="flowChartPunchedTape">
            <a:avLst/>
          </a:prstGeom>
          <a:ln w="57150"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51520" y="1700808"/>
            <a:ext cx="864096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Eliška umí hezky zpívat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Jana zase dobře hraje volejbal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 co umíš ty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Já pěkně kreslím pastelkami květiny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Používáš také tempery nebo vodové barvy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Proč nezkusíš nakreslit také něco jiného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 věty přidej správné znaménko.</a:t>
            </a:r>
            <a:endParaRPr lang="cs-CZ" sz="28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1266" name="Picture 2" descr="http://www.clker.com/cliparts/j/H/W/0/p/g/question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743589"/>
            <a:ext cx="484067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://www.clker.com/cliparts/j/H/W/0/p/g/question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1745" y="3916852"/>
            <a:ext cx="484067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://www.clker.com/cliparts/j/H/W/0/p/g/question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8646" y="4471257"/>
            <a:ext cx="484067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6176426" y="2527565"/>
            <a:ext cx="216024" cy="21602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Ovál 23"/>
          <p:cNvSpPr/>
          <p:nvPr/>
        </p:nvSpPr>
        <p:spPr>
          <a:xfrm>
            <a:off x="7228062" y="3717032"/>
            <a:ext cx="216024" cy="21602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Ovál 24"/>
          <p:cNvSpPr/>
          <p:nvPr/>
        </p:nvSpPr>
        <p:spPr>
          <a:xfrm>
            <a:off x="4788024" y="1988840"/>
            <a:ext cx="216024" cy="21602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Šipka ohnutá nahoru 6"/>
          <p:cNvSpPr/>
          <p:nvPr/>
        </p:nvSpPr>
        <p:spPr>
          <a:xfrm>
            <a:off x="7524328" y="5382647"/>
            <a:ext cx="1008112" cy="763421"/>
          </a:xfrm>
          <a:prstGeom prst="bentUpArrow">
            <a:avLst/>
          </a:prstGeom>
          <a:solidFill>
            <a:srgbClr val="00B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1268" name="Picture 4" descr="http://www.clker.com/cliparts/1/8/0/f/1194986636627902902treble_staff_with_notes_01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12" y="620688"/>
            <a:ext cx="1883285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8" descr="http://www.clker.com/cliparts/L/J/8/K/g/k/jumping-girl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7087" y="720765"/>
            <a:ext cx="1224136" cy="180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www.clker.com/cliparts/4/9/2/4/11949868192101645660volley_ball_angelo_gelmi_01.svg.me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9081" y="635217"/>
            <a:ext cx="591564" cy="597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http://www.clker.com/cliparts/0/0/f/6/11949865681873682217geranium_ganson.svg.med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735" y="5148162"/>
            <a:ext cx="1376839" cy="1536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53996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Zdroje:</a:t>
            </a:r>
          </a:p>
        </p:txBody>
      </p:sp>
      <p:sp>
        <p:nvSpPr>
          <p:cNvPr id="5" name="Nadpis 1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616476"/>
          </a:xfrm>
        </p:spPr>
        <p:txBody>
          <a:bodyPr rtlCol="0">
            <a:normAutofit fontScale="62500" lnSpcReduction="2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/>
              <a:t>Uveřejněné odkazy [cit. </a:t>
            </a:r>
            <a:r>
              <a:rPr lang="cs-CZ" sz="1600" dirty="0" smtClean="0"/>
              <a:t>2013-09-02]. </a:t>
            </a:r>
            <a:r>
              <a:rPr lang="cs-CZ" sz="1600" dirty="0"/>
              <a:t>Dostupné pod licencí Public domain na </a:t>
            </a:r>
            <a:r>
              <a:rPr lang="cs-CZ" sz="1600" dirty="0" smtClean="0"/>
              <a:t>WWW: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/>
              <a:t>dítě	</a:t>
            </a:r>
            <a:r>
              <a:rPr lang="cs-CZ" sz="1600" dirty="0" smtClean="0"/>
              <a:t>http</a:t>
            </a:r>
            <a:r>
              <a:rPr lang="cs-CZ" sz="1600" dirty="0"/>
              <a:t>://www.clker.com/clipart-standing-kid-cartoon.html</a:t>
            </a:r>
          </a:p>
          <a:p>
            <a:pPr marL="0" indent="0">
              <a:buNone/>
              <a:defRPr/>
            </a:pPr>
            <a:r>
              <a:rPr lang="cs-CZ" sz="1600" dirty="0"/>
              <a:t>dítě2	</a:t>
            </a:r>
            <a:r>
              <a:rPr lang="cs-CZ" sz="1600" dirty="0" smtClean="0"/>
              <a:t>http</a:t>
            </a:r>
            <a:r>
              <a:rPr lang="cs-CZ" sz="1600" dirty="0"/>
              <a:t>://www.clker.com/clipart-kid-wearing-cap-1.html</a:t>
            </a:r>
          </a:p>
          <a:p>
            <a:pPr marL="0" indent="0">
              <a:buNone/>
              <a:defRPr/>
            </a:pPr>
            <a:r>
              <a:rPr lang="cs-CZ" sz="1600" dirty="0"/>
              <a:t>dítě 3	</a:t>
            </a:r>
            <a:r>
              <a:rPr lang="cs-CZ" sz="1600" dirty="0" smtClean="0"/>
              <a:t>http</a:t>
            </a:r>
            <a:r>
              <a:rPr lang="cs-CZ" sz="1600" dirty="0"/>
              <a:t>://www.clker.com/clipart-jumping-girl.html</a:t>
            </a:r>
          </a:p>
          <a:p>
            <a:pPr marL="0" indent="0">
              <a:buNone/>
              <a:defRPr/>
            </a:pPr>
            <a:r>
              <a:rPr lang="cs-CZ" sz="1600" dirty="0"/>
              <a:t>dítě 4 	</a:t>
            </a:r>
            <a:r>
              <a:rPr lang="cs-CZ" sz="1600" dirty="0" smtClean="0"/>
              <a:t>http</a:t>
            </a:r>
            <a:r>
              <a:rPr lang="cs-CZ" sz="1600" dirty="0"/>
              <a:t>://www.clker.com/clipart-girl-wearing-polka-dot-dress.html</a:t>
            </a:r>
          </a:p>
          <a:p>
            <a:pPr marL="0" indent="0">
              <a:buNone/>
              <a:defRPr/>
            </a:pPr>
            <a:r>
              <a:rPr lang="cs-CZ" sz="1600" dirty="0"/>
              <a:t>učitelka	</a:t>
            </a:r>
            <a:r>
              <a:rPr lang="cs-CZ" sz="1600" dirty="0" smtClean="0"/>
              <a:t>http</a:t>
            </a:r>
            <a:r>
              <a:rPr lang="cs-CZ" sz="1600" dirty="0"/>
              <a:t>://www.clker.com/clipart-woman-cartoon.html</a:t>
            </a:r>
          </a:p>
          <a:p>
            <a:pPr marL="0" indent="0">
              <a:buNone/>
              <a:defRPr/>
            </a:pPr>
            <a:r>
              <a:rPr lang="cs-CZ" sz="1600" dirty="0"/>
              <a:t>dítě 5 	</a:t>
            </a:r>
            <a:r>
              <a:rPr lang="cs-CZ" sz="1600" dirty="0" smtClean="0"/>
              <a:t>http</a:t>
            </a:r>
            <a:r>
              <a:rPr lang="cs-CZ" sz="1600" dirty="0"/>
              <a:t>://www.clker.com/clipart-girl-jumping-upside-down.html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třída </a:t>
            </a:r>
            <a:r>
              <a:rPr lang="cs-CZ" sz="1600" dirty="0"/>
              <a:t>a tabule	</a:t>
            </a:r>
            <a:r>
              <a:rPr lang="cs-CZ" sz="1600" dirty="0" smtClean="0"/>
              <a:t>http</a:t>
            </a:r>
            <a:r>
              <a:rPr lang="cs-CZ" sz="1600" dirty="0"/>
              <a:t>://www.clker.com/clipart-68040.html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 smtClean="0"/>
              <a:t>Tv	http</a:t>
            </a:r>
            <a:r>
              <a:rPr lang="cs-CZ" sz="1600" dirty="0"/>
              <a:t>://www.clker.com/cliparts/H/g/l/a/i/v/plasma-tv-md.png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 smtClean="0"/>
              <a:t>Nákup	http</a:t>
            </a:r>
            <a:r>
              <a:rPr lang="cs-CZ" sz="1600" dirty="0"/>
              <a:t>://</a:t>
            </a:r>
            <a:r>
              <a:rPr lang="cs-CZ" sz="1600" dirty="0" smtClean="0"/>
              <a:t>www.clker.com/cliparts/e/b/5/d/12762900151325097796grocery-bag-261x300-hi.png</a:t>
            </a:r>
          </a:p>
          <a:p>
            <a:pPr marL="0" indent="0">
              <a:buNone/>
              <a:defRPr/>
            </a:pPr>
            <a:r>
              <a:rPr lang="cs-CZ" sz="1600" dirty="0" smtClean="0"/>
              <a:t>Pero	http</a:t>
            </a:r>
            <a:r>
              <a:rPr lang="cs-CZ" sz="1600" dirty="0"/>
              <a:t>://</a:t>
            </a:r>
            <a:r>
              <a:rPr lang="cs-CZ" sz="1600" dirty="0" smtClean="0"/>
              <a:t>www.clker.com/clipart-186176.html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Pláž	http</a:t>
            </a:r>
            <a:r>
              <a:rPr lang="cs-CZ" sz="1600" dirty="0"/>
              <a:t>://www.clker.com/cliparts/4/e/4/5/12853138231362069153summer%20beach%20wallpapers%201280x800%20(1)-</a:t>
            </a:r>
            <a:r>
              <a:rPr lang="cs-CZ" sz="1600" dirty="0" smtClean="0"/>
              <a:t>hi.png</a:t>
            </a:r>
          </a:p>
          <a:p>
            <a:pPr marL="0" indent="0">
              <a:buNone/>
              <a:defRPr/>
            </a:pPr>
            <a:r>
              <a:rPr lang="cs-CZ" sz="1600" dirty="0" smtClean="0"/>
              <a:t>Jablko	</a:t>
            </a:r>
            <a:r>
              <a:rPr lang="cs-CZ" sz="1600" dirty="0"/>
              <a:t>http://www.clker.com/cliparts/1/7/8/e/13184866091680939821239487_apple-hi.png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 smtClean="0"/>
              <a:t>Hruška	</a:t>
            </a:r>
            <a:r>
              <a:rPr lang="cs-CZ" sz="1600" dirty="0"/>
              <a:t>http://www.clker.com/cliparts/S/Z/A/f/P/l/pear-md.png</a:t>
            </a:r>
          </a:p>
          <a:p>
            <a:pPr marL="0" indent="0">
              <a:buNone/>
              <a:defRPr/>
            </a:pPr>
            <a:r>
              <a:rPr lang="cs-CZ" sz="1600" dirty="0" smtClean="0"/>
              <a:t>Mapa CZ	</a:t>
            </a:r>
            <a:r>
              <a:rPr lang="cs-CZ" sz="1600" dirty="0"/>
              <a:t>http://</a:t>
            </a:r>
            <a:r>
              <a:rPr lang="cs-CZ" sz="1600" dirty="0" smtClean="0"/>
              <a:t>www.clker.com/cliparts/8/9/9/f/1194984406686091904czech_republic_map_lumen_01.svg.med.png</a:t>
            </a:r>
          </a:p>
          <a:p>
            <a:pPr marL="0" indent="0">
              <a:buNone/>
              <a:defRPr/>
            </a:pPr>
            <a:r>
              <a:rPr lang="cs-CZ" sz="1600" dirty="0" smtClean="0"/>
              <a:t>Budík	</a:t>
            </a:r>
            <a:r>
              <a:rPr lang="cs-CZ" sz="1600" dirty="0"/>
              <a:t>http://www.clker.com/cliparts/8/2/3/5/1197149571557907991valessiobrito_Clock_Alarm.svg.med.png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 smtClean="0"/>
              <a:t>Dárek	</a:t>
            </a:r>
            <a:r>
              <a:rPr lang="cs-CZ" sz="1600" dirty="0"/>
              <a:t>http://www.clker.com/cliparts/5/8/0/8/1245687934448019525Minduka_Present_Blue_Pack.svg.med.png</a:t>
            </a:r>
          </a:p>
          <a:p>
            <a:pPr marL="0" indent="0">
              <a:buNone/>
              <a:defRPr/>
            </a:pPr>
            <a:r>
              <a:rPr lang="cs-CZ" sz="1600" dirty="0" smtClean="0"/>
              <a:t>Dopis	</a:t>
            </a:r>
            <a:r>
              <a:rPr lang="cs-CZ" sz="1600" dirty="0"/>
              <a:t>http://www.clker.com/clipart-14580.html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 smtClean="0"/>
              <a:t>Koště	</a:t>
            </a:r>
            <a:r>
              <a:rPr lang="cs-CZ" sz="1600" dirty="0"/>
              <a:t>http://www.clker.com/clipart-10784.html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Zub	</a:t>
            </a:r>
            <a:r>
              <a:rPr lang="cs-CZ" sz="1600" dirty="0"/>
              <a:t>http://www.clker.com/clipart-smiling-tooth.html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 smtClean="0"/>
              <a:t>Otazník	</a:t>
            </a:r>
            <a:r>
              <a:rPr lang="cs-CZ" sz="1600" dirty="0"/>
              <a:t>http://www.clker.com/clipart-question-4.html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Noty	</a:t>
            </a:r>
            <a:r>
              <a:rPr lang="cs-CZ" sz="1600" dirty="0"/>
              <a:t>http://www.clker.com/clipart-4426.html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 smtClean="0"/>
              <a:t>Volejbal	</a:t>
            </a:r>
            <a:r>
              <a:rPr lang="cs-CZ" sz="1600" dirty="0"/>
              <a:t>http://www.clker.com/clipart-4585.html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Květiny	</a:t>
            </a:r>
            <a:r>
              <a:rPr lang="cs-CZ" sz="1600" dirty="0"/>
              <a:t>http://</a:t>
            </a:r>
            <a:r>
              <a:rPr lang="cs-CZ" sz="1600" dirty="0" smtClean="0"/>
              <a:t>www.clker.com/clipart-4366.html</a:t>
            </a:r>
          </a:p>
          <a:p>
            <a:pPr marL="0" indent="0">
              <a:buNone/>
              <a:defRPr/>
            </a:pPr>
            <a:endParaRPr lang="cs-CZ" sz="1600" dirty="0" smtClean="0"/>
          </a:p>
          <a:p>
            <a:pPr marL="0" indent="0">
              <a:buNone/>
              <a:defRPr/>
            </a:pPr>
            <a:endParaRPr lang="cs-CZ" sz="1600" dirty="0"/>
          </a:p>
          <a:p>
            <a:pPr marL="0" indent="0">
              <a:buNone/>
              <a:defRPr/>
            </a:pPr>
            <a:endParaRPr lang="cs-CZ" sz="1600" dirty="0" smtClean="0"/>
          </a:p>
          <a:p>
            <a:pPr marL="0" indent="0">
              <a:buNone/>
              <a:defRPr/>
            </a:pPr>
            <a:endParaRPr lang="cs-CZ" sz="1600" dirty="0"/>
          </a:p>
          <a:p>
            <a:pPr marL="0" indent="0">
              <a:buNone/>
              <a:defRPr/>
            </a:pPr>
            <a:endParaRPr lang="cs-CZ" sz="1600" dirty="0" smtClean="0"/>
          </a:p>
          <a:p>
            <a:pPr marL="0" indent="0">
              <a:buNone/>
              <a:defRPr/>
            </a:pPr>
            <a:endParaRPr lang="cs-CZ" sz="1600" dirty="0" smtClean="0"/>
          </a:p>
          <a:p>
            <a:pPr marL="0" indent="0">
              <a:buNone/>
              <a:defRPr/>
            </a:pPr>
            <a:endParaRPr lang="cs-CZ" sz="16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©  Mgr. Pavla Balejová 2013</a:t>
            </a:r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93062" y="5581650"/>
            <a:ext cx="900113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434201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330</TotalTime>
  <Words>459</Words>
  <Application>Microsoft Office PowerPoint</Application>
  <PresentationFormat>Předvádění na obrazovce (4:3)</PresentationFormat>
  <Paragraphs>188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Radek</dc:creator>
  <cp:lastModifiedBy>Radek</cp:lastModifiedBy>
  <cp:revision>45</cp:revision>
  <dcterms:created xsi:type="dcterms:W3CDTF">2013-09-21T08:27:45Z</dcterms:created>
  <dcterms:modified xsi:type="dcterms:W3CDTF">2013-10-20T13:28:32Z</dcterms:modified>
</cp:coreProperties>
</file>