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58" r:id="rId9"/>
    <p:sldId id="265" r:id="rId10"/>
    <p:sldId id="266" r:id="rId11"/>
    <p:sldId id="267" r:id="rId12"/>
    <p:sldId id="268" r:id="rId13"/>
    <p:sldId id="269" r:id="rId14"/>
    <p:sldId id="25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008000"/>
    <a:srgbClr val="FF3399"/>
    <a:srgbClr val="996633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99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školy: </a:t>
            </a:r>
            <a:r>
              <a:rPr lang="cs-CZ" sz="1300" b="1" dirty="0" smtClean="0"/>
              <a:t> Základní škola a Mateřská škola Kladno, Norská 2633</a:t>
            </a:r>
            <a:r>
              <a:rPr lang="cs-CZ" sz="1300" dirty="0" smtClean="0"/>
              <a:t/>
            </a:r>
            <a:br>
              <a:rPr lang="cs-CZ" sz="1300" dirty="0" smtClean="0"/>
            </a:br>
            <a:r>
              <a:rPr lang="cs-CZ" sz="1300" dirty="0" smtClean="0"/>
              <a:t>Autor: </a:t>
            </a:r>
            <a:r>
              <a:rPr lang="cs-CZ" sz="1300" b="1" dirty="0" smtClean="0"/>
              <a:t>Mgr. Pavla Balejová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materiálu: </a:t>
            </a:r>
            <a:r>
              <a:rPr lang="cs-CZ" sz="1300" b="1" dirty="0" smtClean="0"/>
              <a:t>VY_12_INOVACE_ČJ.2.Bal.21_Slovo_a_slovni_vyznam</a:t>
            </a:r>
            <a:r>
              <a:rPr lang="cs-CZ" sz="1300" dirty="0" smtClean="0"/>
              <a:t/>
            </a:r>
            <a:br>
              <a:rPr lang="cs-CZ" sz="1300" dirty="0" smtClean="0"/>
            </a:b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Datum: </a:t>
            </a:r>
            <a:r>
              <a:rPr lang="cs-CZ" sz="1300" b="1" dirty="0"/>
              <a:t>4</a:t>
            </a:r>
            <a:r>
              <a:rPr lang="cs-CZ" sz="1300" b="1" dirty="0" smtClean="0"/>
              <a:t>. 9. 2013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Ročník: </a:t>
            </a:r>
            <a:r>
              <a:rPr lang="cs-CZ" sz="1300" b="1" dirty="0" smtClean="0"/>
              <a:t>druhý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oblast: </a:t>
            </a:r>
            <a:r>
              <a:rPr lang="cs-CZ" sz="1300" b="1" dirty="0" smtClean="0"/>
              <a:t>Jazyk a jazyková komunikace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 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Vzdělávací obor: </a:t>
            </a:r>
            <a:r>
              <a:rPr lang="cs-CZ" sz="1300" b="1" dirty="0" smtClean="0"/>
              <a:t>Český jazyk</a:t>
            </a:r>
            <a:br>
              <a:rPr lang="cs-CZ" sz="1300" b="1" dirty="0" smtClean="0"/>
            </a:br>
            <a:r>
              <a:rPr lang="cs-CZ" sz="1300" dirty="0" smtClean="0"/>
              <a:t>Název: </a:t>
            </a:r>
            <a:r>
              <a:rPr lang="cs-CZ" sz="1300" b="1" dirty="0" smtClean="0"/>
              <a:t>   </a:t>
            </a:r>
            <a:r>
              <a:rPr lang="cs-CZ" sz="1300" b="1" dirty="0"/>
              <a:t>S</a:t>
            </a:r>
            <a:r>
              <a:rPr lang="cs-CZ" sz="1300" b="1" dirty="0" smtClean="0"/>
              <a:t>lovo a slovní význam</a:t>
            </a:r>
            <a:br>
              <a:rPr lang="cs-CZ" sz="1300" b="1" dirty="0" smtClean="0"/>
            </a:br>
            <a:r>
              <a:rPr lang="cs-CZ" sz="1300" dirty="0" smtClean="0"/>
              <a:t>Číslo operačního programu: </a:t>
            </a:r>
            <a:r>
              <a:rPr lang="cs-CZ" sz="1300" b="1" dirty="0" smtClean="0"/>
              <a:t>CZ.1.07/1.4.00/21.3489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Název projektu: </a:t>
            </a:r>
            <a:r>
              <a:rPr lang="cs-CZ" sz="1300" b="1" dirty="0" smtClean="0"/>
              <a:t>UČÍME SE S RADOSTÍ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dirty="0" smtClean="0"/>
              <a:t> 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Anotace: Výukový materiál  je určen pro žáky druhého ročníku a slouží k procvičování slovního významu.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Žáci poznávají slova nadřazená a podřazená, přiřazují k sobě slova souznačná a protikladná.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/>
              <a:t> </a:t>
            </a:r>
            <a:r>
              <a:rPr lang="cs-CZ" sz="1300" b="1" dirty="0" smtClean="0"/>
              <a:t>                 Označují slova spisovná a nespisovná, která se snaží nahradit slovy spisovnými.</a:t>
            </a:r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r>
              <a:rPr lang="cs-CZ" sz="1300" b="1" dirty="0" smtClean="0"/>
              <a:t> </a:t>
            </a:r>
            <a:endParaRPr lang="cs-CZ" sz="1300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cs-CZ" sz="1300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057" cy="148431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462449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clker.com/cliparts/f/2/d/a/12205457591348504686maidis_Horizontal_Striped_Hot_Air_Balloons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927" y="0"/>
            <a:ext cx="554461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 descr="http://www.clker.com/cliparts/F/e/2/o/E/Z/woman-cartoon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373" y="4726607"/>
            <a:ext cx="764064" cy="1269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49"/>
          <a:stretch/>
        </p:blipFill>
        <p:spPr bwMode="auto">
          <a:xfrm flipH="1">
            <a:off x="4157294" y="5242762"/>
            <a:ext cx="753883" cy="753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http://www.clker.com/cliparts/i/v/w/Q/G/X/standing-kid-cartoon-md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1562"/>
          <a:stretch/>
        </p:blipFill>
        <p:spPr bwMode="auto">
          <a:xfrm flipH="1">
            <a:off x="3865473" y="5242762"/>
            <a:ext cx="708900" cy="762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690079" y="1352466"/>
            <a:ext cx="5588967" cy="193899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dirty="0">
                <a:ln w="18415" cmpd="sng">
                  <a:solidFill>
                    <a:schemeClr val="tx1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sz="6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SLOVO A SLOVNÍ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VÝZNAM</a:t>
            </a: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4826" y="6597352"/>
            <a:ext cx="9019174" cy="260648"/>
          </a:xfrm>
        </p:spPr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b="1" dirty="0">
                <a:solidFill>
                  <a:schemeClr val="tx1"/>
                </a:solidFill>
              </a:rPr>
              <a:t>Autorem materiálu a všech jeho částí, není-li uvedeno jinak, je Mgr. </a:t>
            </a:r>
            <a:r>
              <a:rPr lang="cs-CZ" sz="1200" b="1" dirty="0" smtClean="0">
                <a:solidFill>
                  <a:schemeClr val="tx1"/>
                </a:solidFill>
              </a:rPr>
              <a:t>Pavla Balejová.</a:t>
            </a:r>
            <a:endParaRPr lang="cs-CZ" sz="1200" b="1" dirty="0">
              <a:solidFill>
                <a:schemeClr val="tx1"/>
              </a:solidFill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b="1" dirty="0"/>
          </a:p>
        </p:txBody>
      </p:sp>
      <p:pic>
        <p:nvPicPr>
          <p:cNvPr id="16" name="Picture 4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107502" y="252271"/>
            <a:ext cx="1805310" cy="1677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 descr="http://www.clker.com/cliparts/6/c/1/9/11954421781272093507ryanlerch_Golden_Plovers.svg.med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62" y="3284984"/>
            <a:ext cx="1428750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clker.com/cliparts/3/0/a/1/11971238241310805346noonespillow_Simple_Cloud.svg.med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6543" y="1628800"/>
            <a:ext cx="1715446" cy="1006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clker.com/cliparts/5/8/b/e/1194989613713613142aircraft_jarno_vasamaa1.svg.med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7443" y="2799309"/>
            <a:ext cx="1093646" cy="75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073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6012160" y="4252529"/>
            <a:ext cx="3024336" cy="230425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3383868" y="3429000"/>
            <a:ext cx="2520280" cy="316463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219065" y="4302900"/>
            <a:ext cx="3024336" cy="2304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Zařaď slova podřazená do správné bubliny ke slovu nadřazenému: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2476" y="4302900"/>
            <a:ext cx="311752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opravní prostředky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029545" y="3454820"/>
            <a:ext cx="122892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květiny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00947" y="4252529"/>
            <a:ext cx="224676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š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kolní potřeby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823321" y="2015525"/>
            <a:ext cx="77559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392486" y="1565578"/>
            <a:ext cx="72898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kolo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234242" y="1555082"/>
            <a:ext cx="7303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růže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140548" y="1566098"/>
            <a:ext cx="89800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penál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260394" y="1566097"/>
            <a:ext cx="77155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306518" y="1555079"/>
            <a:ext cx="70564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vlak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81674" y="1551813"/>
            <a:ext cx="81887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astra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1479497" y="2058596"/>
            <a:ext cx="123245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pravítko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883201" y="2046129"/>
            <a:ext cx="141269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kopretina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494144" y="2046129"/>
            <a:ext cx="107561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letadlo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5796136" y="2027243"/>
            <a:ext cx="87498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tužka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http://www.clker.com/cliparts/6/f/d/8/1194985166350909057road_runner_ganson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42" y="3580893"/>
            <a:ext cx="1736988" cy="6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3/a/a/5/1194984733759158166flowers_jonathan_dietric_01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681" y="2469442"/>
            <a:ext cx="903803" cy="10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4/B/4/G/9/5/notebook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280" y="3276458"/>
            <a:ext cx="1002904" cy="97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Obdélník 23"/>
          <p:cNvSpPr/>
          <p:nvPr/>
        </p:nvSpPr>
        <p:spPr>
          <a:xfrm>
            <a:off x="6125937" y="1550211"/>
            <a:ext cx="109036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tulipán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0378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 čarou slovo podřazené se slovem nadřazeným: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4509" y="2275020"/>
            <a:ext cx="23724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javor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4510" y="2736685"/>
            <a:ext cx="23332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autíčko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4510" y="3203251"/>
            <a:ext cx="23724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stůl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3107" y="3664916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smrk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3108" y="4141472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židle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3108" y="4535188"/>
            <a:ext cx="23646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postel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3751" y="1773081"/>
            <a:ext cx="23254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panenka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33264" y="4955626"/>
            <a:ext cx="23646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modřín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34509" y="5369636"/>
            <a:ext cx="23646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medvídek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46676" y="1773081"/>
            <a:ext cx="21962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STROMY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905193" y="3834193"/>
            <a:ext cx="20663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HRAČKY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732746" y="5892856"/>
            <a:ext cx="23037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NÁBYTEK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0" name="Picture 2" descr="http://www.clker.com/cliparts/2/4/0/9/1230571079861270814rg1024_soft_tree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32" y="836712"/>
            <a:ext cx="1617932" cy="106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ker.com/cliparts/8/3/9/0/1217862476885038058pitr_LEGO_Town_--_doctor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427907"/>
            <a:ext cx="880120" cy="155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lker.com/cliparts/6/j/G/E/l/O/end-table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560" y="4711414"/>
            <a:ext cx="1099981" cy="131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10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Zaoblený obdélník 26"/>
          <p:cNvSpPr/>
          <p:nvPr/>
        </p:nvSpPr>
        <p:spPr>
          <a:xfrm>
            <a:off x="30425" y="2053450"/>
            <a:ext cx="1440160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 27"/>
          <p:cNvSpPr/>
          <p:nvPr/>
        </p:nvSpPr>
        <p:spPr>
          <a:xfrm>
            <a:off x="4572000" y="2052605"/>
            <a:ext cx="1440160" cy="6480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Zaoblený obdélník 28"/>
          <p:cNvSpPr/>
          <p:nvPr/>
        </p:nvSpPr>
        <p:spPr>
          <a:xfrm>
            <a:off x="7596336" y="2060848"/>
            <a:ext cx="144016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aoblený obdélník 29"/>
          <p:cNvSpPr/>
          <p:nvPr/>
        </p:nvSpPr>
        <p:spPr>
          <a:xfrm>
            <a:off x="1555246" y="2060848"/>
            <a:ext cx="144016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aoblený obdélník 30"/>
          <p:cNvSpPr/>
          <p:nvPr/>
        </p:nvSpPr>
        <p:spPr>
          <a:xfrm>
            <a:off x="3060606" y="2053450"/>
            <a:ext cx="1440160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Zaoblený obdélník 31"/>
          <p:cNvSpPr/>
          <p:nvPr/>
        </p:nvSpPr>
        <p:spPr>
          <a:xfrm>
            <a:off x="6084168" y="2052605"/>
            <a:ext cx="1440160" cy="64807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Zaoblený obdélník 32"/>
          <p:cNvSpPr/>
          <p:nvPr/>
        </p:nvSpPr>
        <p:spPr>
          <a:xfrm>
            <a:off x="30425" y="4832784"/>
            <a:ext cx="1440160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Zaoblený obdélník 33"/>
          <p:cNvSpPr/>
          <p:nvPr/>
        </p:nvSpPr>
        <p:spPr>
          <a:xfrm>
            <a:off x="4572000" y="4831939"/>
            <a:ext cx="1440160" cy="6480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Zaoblený obdélník 34"/>
          <p:cNvSpPr/>
          <p:nvPr/>
        </p:nvSpPr>
        <p:spPr>
          <a:xfrm>
            <a:off x="7596336" y="4840182"/>
            <a:ext cx="144016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aoblený obdélník 35"/>
          <p:cNvSpPr/>
          <p:nvPr/>
        </p:nvSpPr>
        <p:spPr>
          <a:xfrm>
            <a:off x="1555246" y="4840182"/>
            <a:ext cx="144016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Zaoblený obdélník 36"/>
          <p:cNvSpPr/>
          <p:nvPr/>
        </p:nvSpPr>
        <p:spPr>
          <a:xfrm>
            <a:off x="3060606" y="4832784"/>
            <a:ext cx="1440160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6093486" y="4826548"/>
            <a:ext cx="1440160" cy="64807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k daným slovům slova souznačná tak, že je zařadíš pod sebe: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30425" y="1319943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4572000" y="1319098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7596336" y="1327341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555246" y="1327341"/>
            <a:ext cx="1440160" cy="6480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060606" y="1319943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6084168" y="1319098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0425" y="4077072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572000" y="4076227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7596336" y="4084470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1555246" y="4084470"/>
            <a:ext cx="1440160" cy="6480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3060606" y="4077072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084168" y="4084470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15"/>
          <p:cNvCxnSpPr/>
          <p:nvPr/>
        </p:nvCxnSpPr>
        <p:spPr>
          <a:xfrm>
            <a:off x="0" y="3861048"/>
            <a:ext cx="9144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1465755" y="3225443"/>
            <a:ext cx="91743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hezký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31653" y="3225443"/>
            <a:ext cx="88620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holka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3515116" y="3227386"/>
            <a:ext cx="115448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chlapec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742758" y="3231709"/>
            <a:ext cx="83741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dělat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640440" y="3231709"/>
            <a:ext cx="100649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hledět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59211" y="1381524"/>
            <a:ext cx="78258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kluk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1761050" y="1382369"/>
            <a:ext cx="102855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horko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250861" y="1382369"/>
            <a:ext cx="105964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pěkný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4818904" y="1381524"/>
            <a:ext cx="94634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dívka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081776" y="1382369"/>
            <a:ext cx="144494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pracovat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7665725" y="1389767"/>
            <a:ext cx="130138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ívat se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71762" y="4138653"/>
            <a:ext cx="135748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malovat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3390739" y="4139498"/>
            <a:ext cx="7798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hřát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755650" y="4138653"/>
            <a:ext cx="107285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plakat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6220338" y="4139498"/>
            <a:ext cx="116782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ošklivý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7763221" y="4146896"/>
            <a:ext cx="1106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mluvit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1786600" y="4139498"/>
            <a:ext cx="97744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běžet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6677751" y="3224854"/>
            <a:ext cx="91858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vedro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1278715" y="6165304"/>
            <a:ext cx="115711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povídat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2420210" y="6165304"/>
            <a:ext cx="97469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kreslit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3525242" y="6167247"/>
            <a:ext cx="9998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brečet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4627756" y="6171570"/>
            <a:ext cx="93301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utíkat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5661950" y="6171570"/>
            <a:ext cx="82907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álit 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6481796" y="6164715"/>
            <a:ext cx="11760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škaredý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210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1704101" y="620688"/>
            <a:ext cx="1440160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1704101" y="1375760"/>
            <a:ext cx="144016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1704101" y="2163731"/>
            <a:ext cx="1440160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1704101" y="2930244"/>
            <a:ext cx="1440160" cy="6480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1704101" y="3730716"/>
            <a:ext cx="1440160" cy="64807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1704101" y="4509120"/>
            <a:ext cx="144016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1704101" y="5309592"/>
            <a:ext cx="1440160" cy="648072"/>
          </a:xfrm>
          <a:prstGeom prst="roundRect">
            <a:avLst/>
          </a:prstGeom>
          <a:ln>
            <a:solidFill>
              <a:srgbClr val="008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1704101" y="6093296"/>
            <a:ext cx="1440160" cy="648072"/>
          </a:xfrm>
          <a:prstGeom prst="roundRect">
            <a:avLst/>
          </a:prstGeom>
          <a:ln>
            <a:solidFill>
              <a:srgbClr val="CC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http://www.clker.com/cliparts/7/8/e/8/1220545814685085364maidis_Vertical_Striped_Hot_Air_Balloons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774" y="664989"/>
            <a:ext cx="4860033" cy="614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251520" y="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Posuň z balónu vedle sebe slova protikladná.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111541" y="620688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111541" y="1375760"/>
            <a:ext cx="1440160" cy="6480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11541" y="2163731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11541" y="2930244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11541" y="3730716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11541" y="4509120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111541" y="5309592"/>
            <a:ext cx="1440160" cy="648072"/>
          </a:xfrm>
          <a:prstGeom prst="roundRect">
            <a:avLst/>
          </a:prstGeom>
          <a:solidFill>
            <a:srgbClr val="00B05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11541" y="6093296"/>
            <a:ext cx="1440160" cy="648072"/>
          </a:xfrm>
          <a:prstGeom prst="roundRect">
            <a:avLst/>
          </a:prstGeom>
          <a:solidFill>
            <a:srgbClr val="FF3399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75154" y="683114"/>
            <a:ext cx="111293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mokrý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11643" y="1438186"/>
            <a:ext cx="84029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úzký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82176" y="2226157"/>
            <a:ext cx="69923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bílý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2537" y="2992670"/>
            <a:ext cx="101816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hezká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08719" y="3793142"/>
            <a:ext cx="104580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světlo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02639" y="4571546"/>
            <a:ext cx="105830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pozdě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93651" y="5372018"/>
            <a:ext cx="107593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mladý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29877" y="6155722"/>
            <a:ext cx="100348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křičet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pic>
        <p:nvPicPr>
          <p:cNvPr id="28" name="Picture 12" descr="http://www.clker.com/cliparts/F/e/2/o/E/Z/woman-carto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791" y="4891124"/>
            <a:ext cx="703533" cy="116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49"/>
          <a:stretch/>
        </p:blipFill>
        <p:spPr bwMode="auto">
          <a:xfrm flipH="1">
            <a:off x="6259399" y="5333433"/>
            <a:ext cx="694159" cy="69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www.clker.com/cliparts/i/v/w/Q/G/X/standing-kid-cartoon-md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1562"/>
          <a:stretch/>
        </p:blipFill>
        <p:spPr bwMode="auto">
          <a:xfrm flipH="1">
            <a:off x="5933029" y="5336098"/>
            <a:ext cx="652739" cy="70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leva 1"/>
          <p:cNvSpPr/>
          <p:nvPr/>
        </p:nvSpPr>
        <p:spPr>
          <a:xfrm>
            <a:off x="3347864" y="3243120"/>
            <a:ext cx="895918" cy="670392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2" name="Picture 4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11835" y="159486"/>
            <a:ext cx="919972" cy="922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Obdélník 32"/>
          <p:cNvSpPr/>
          <p:nvPr/>
        </p:nvSpPr>
        <p:spPr>
          <a:xfrm>
            <a:off x="6299634" y="2089953"/>
            <a:ext cx="81753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starý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259399" y="1137914"/>
            <a:ext cx="72423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brzy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6035054" y="3351430"/>
            <a:ext cx="9471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široký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116043" y="2580970"/>
            <a:ext cx="90685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suchý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209794" y="1555079"/>
            <a:ext cx="8990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mlčet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7258596" y="1551813"/>
            <a:ext cx="106503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ošklivá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4469267" y="2130282"/>
            <a:ext cx="88280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černý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7146994" y="2811803"/>
            <a:ext cx="69442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tma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02103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Výbuch 2 37"/>
          <p:cNvSpPr/>
          <p:nvPr/>
        </p:nvSpPr>
        <p:spPr>
          <a:xfrm flipH="1">
            <a:off x="4775874" y="4034680"/>
            <a:ext cx="4368125" cy="2823319"/>
          </a:xfrm>
          <a:prstGeom prst="irregularSeal2">
            <a:avLst/>
          </a:prstGeom>
          <a:ln>
            <a:solidFill>
              <a:srgbClr val="CC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ýbuch 2 1"/>
          <p:cNvSpPr/>
          <p:nvPr/>
        </p:nvSpPr>
        <p:spPr>
          <a:xfrm>
            <a:off x="2795" y="4034681"/>
            <a:ext cx="4773080" cy="2823318"/>
          </a:xfrm>
          <a:prstGeom prst="irregularSeal2">
            <a:avLst/>
          </a:prstGeom>
          <a:ln>
            <a:solidFill>
              <a:srgbClr val="CC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 spisovným slovům přiřaď usměvavého </a:t>
            </a:r>
            <a:r>
              <a:rPr lang="cs-CZ" sz="2800" b="1" spc="50" dirty="0" err="1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smajlíka</a:t>
            </a: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nespisovným zamračeného.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Nespisovná slova se pokus ústně nahradit spisovnými. 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72617" y="2060848"/>
            <a:ext cx="101925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kámoš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2549" y="2522513"/>
            <a:ext cx="7337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gatě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1126" y="3037481"/>
            <a:ext cx="81663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svetr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6458" y="3573016"/>
            <a:ext cx="93718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žemle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33778" y="2085465"/>
            <a:ext cx="91082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boule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09568" y="2547130"/>
            <a:ext cx="91364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drápy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634380" y="3038515"/>
            <a:ext cx="8640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ségra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77253" y="3597633"/>
            <a:ext cx="92948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flaška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174240" y="2090493"/>
            <a:ext cx="70012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fáro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024902" y="2552158"/>
            <a:ext cx="95321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žebřík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948019" y="3030521"/>
            <a:ext cx="110697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mrazák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81648" y="3602661"/>
            <a:ext cx="79092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vařič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420393" y="2090493"/>
            <a:ext cx="73321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pivo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310232" y="2552158"/>
            <a:ext cx="90794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špunt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249924" y="3030521"/>
            <a:ext cx="102855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pračka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299525" y="3602661"/>
            <a:ext cx="88056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špitál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2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75" y="5693714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1351" y="4603189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175" y="5609341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74" y="5064467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073" y="4592369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124" y="4701145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175" y="490699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417" y="518477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6431" y="5366829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342" y="5342702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892" y="474360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936" y="557940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0135" y="498168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9918" y="5814020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541" y="523243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329" y="5184773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9794" y="1384996"/>
            <a:ext cx="442320" cy="81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8395" y="1384995"/>
            <a:ext cx="601816" cy="8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75187" y="1283774"/>
            <a:ext cx="603843" cy="93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39009" y="1308361"/>
            <a:ext cx="601594" cy="88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10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03648" y="2060848"/>
            <a:ext cx="6253764" cy="110799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 smtClean="0">
                <a:ln w="1905"/>
                <a:solidFill>
                  <a:srgbClr val="0070C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Následuje řešení:</a:t>
            </a:r>
            <a:endParaRPr lang="cs-CZ" sz="6600" b="1" dirty="0">
              <a:ln w="1905"/>
              <a:solidFill>
                <a:srgbClr val="0070C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" name="Picture 7" descr="Logolinka ZŠ a MŠ Kladno, Norská 263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781" b="5473"/>
          <a:stretch/>
        </p:blipFill>
        <p:spPr bwMode="auto">
          <a:xfrm>
            <a:off x="7382402" y="260648"/>
            <a:ext cx="1268034" cy="12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Šipka dolů 1"/>
          <p:cNvSpPr/>
          <p:nvPr/>
        </p:nvSpPr>
        <p:spPr>
          <a:xfrm>
            <a:off x="3594426" y="3789040"/>
            <a:ext cx="1872208" cy="2232248"/>
          </a:xfrm>
          <a:prstGeom prst="downArrow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199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6012160" y="4252529"/>
            <a:ext cx="3024336" cy="2304256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3383868" y="3429000"/>
            <a:ext cx="2520280" cy="316463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aoblený obdélník 1"/>
          <p:cNvSpPr/>
          <p:nvPr/>
        </p:nvSpPr>
        <p:spPr>
          <a:xfrm>
            <a:off x="219065" y="4302900"/>
            <a:ext cx="3024336" cy="2304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Zařaď slova podřazená do správné bubliny ke slovu nadřazenému: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72476" y="4302900"/>
            <a:ext cx="311752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opravní prostředky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029545" y="3454820"/>
            <a:ext cx="122892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květiny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00947" y="4252529"/>
            <a:ext cx="224676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š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kolní potřeby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136529" y="4858398"/>
            <a:ext cx="77559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536" y="4774060"/>
            <a:ext cx="72898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kolo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30001" y="3916711"/>
            <a:ext cx="7303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růže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144291" y="4775749"/>
            <a:ext cx="89800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penál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345454" y="4826120"/>
            <a:ext cx="77155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329781" y="4941303"/>
            <a:ext cx="70564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vlak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439592" y="3916711"/>
            <a:ext cx="81887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astra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144291" y="5417146"/>
            <a:ext cx="123245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pravítko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655981" y="4485299"/>
            <a:ext cx="141269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kopretina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586710" y="5402968"/>
            <a:ext cx="107561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letadlo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7772733" y="5455028"/>
            <a:ext cx="87498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tužka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 descr="http://www.clker.com/cliparts/6/f/d/8/1194985166350909057road_runner_ganson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42" y="3580893"/>
            <a:ext cx="1736988" cy="671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lker.com/cliparts/3/a/a/5/1194984733759158166flowers_jonathan_dietric_01.svg.m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681" y="2469442"/>
            <a:ext cx="903803" cy="106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clker.com/cliparts/4/B/4/G/9/5/notebook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280" y="3276458"/>
            <a:ext cx="1002904" cy="97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bdélník 22"/>
          <p:cNvSpPr/>
          <p:nvPr/>
        </p:nvSpPr>
        <p:spPr>
          <a:xfrm>
            <a:off x="4439592" y="5011317"/>
            <a:ext cx="109036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tulipán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2403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Spoj čarou slovo podřazené se slovem nadřazeným: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34509" y="2275020"/>
            <a:ext cx="237246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javor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34510" y="2736685"/>
            <a:ext cx="23332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autíčko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4510" y="3203251"/>
            <a:ext cx="237246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stůl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3107" y="3664916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smrk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3108" y="4141472"/>
            <a:ext cx="23646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židle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3108" y="4535188"/>
            <a:ext cx="23646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postel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3751" y="1773081"/>
            <a:ext cx="23254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panenka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33264" y="4955626"/>
            <a:ext cx="23646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modřín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34509" y="5369636"/>
            <a:ext cx="236467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medvídek</a:t>
            </a:r>
            <a:endParaRPr lang="cs-CZ" sz="28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846676" y="1773081"/>
            <a:ext cx="219624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STROMY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905193" y="3834193"/>
            <a:ext cx="20663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HRAČKY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732746" y="5892856"/>
            <a:ext cx="230374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 smtClean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NÁBYTEK</a:t>
            </a:r>
            <a:endParaRPr lang="cs-CZ" sz="40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0" name="Picture 2" descr="http://www.clker.com/cliparts/2/4/0/9/1230571079861270814rg1024_soft_trees.svg.m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32" y="836712"/>
            <a:ext cx="1617932" cy="106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clker.com/cliparts/8/3/9/0/1217862476885038058pitr_LEGO_Town_--_doctor.svg.me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2427907"/>
            <a:ext cx="880120" cy="155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clker.com/cliparts/6/j/G/E/l/O/end-table-m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4560" y="4711414"/>
            <a:ext cx="1099981" cy="131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Přímá spojnice 15"/>
          <p:cNvCxnSpPr/>
          <p:nvPr/>
        </p:nvCxnSpPr>
        <p:spPr>
          <a:xfrm>
            <a:off x="1691680" y="2034691"/>
            <a:ext cx="5444152" cy="1799502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 flipV="1">
            <a:off x="1187624" y="1773081"/>
            <a:ext cx="5659052" cy="86383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547664" y="2998295"/>
            <a:ext cx="5472608" cy="92823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043608" y="3464861"/>
            <a:ext cx="6092224" cy="2268395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V="1">
            <a:off x="1187624" y="2034691"/>
            <a:ext cx="5717569" cy="1891835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043608" y="4403082"/>
            <a:ext cx="5976664" cy="148977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445446" y="4796798"/>
            <a:ext cx="5459747" cy="1450001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1547664" y="2296301"/>
            <a:ext cx="5299012" cy="3073334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48" name="Přímá spojnice 2047"/>
          <p:cNvCxnSpPr/>
          <p:nvPr/>
        </p:nvCxnSpPr>
        <p:spPr>
          <a:xfrm flipV="1">
            <a:off x="1979712" y="4188136"/>
            <a:ext cx="5040560" cy="154512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68631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Zaoblený obdélník 26"/>
          <p:cNvSpPr/>
          <p:nvPr/>
        </p:nvSpPr>
        <p:spPr>
          <a:xfrm>
            <a:off x="30425" y="2053450"/>
            <a:ext cx="1440160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 27"/>
          <p:cNvSpPr/>
          <p:nvPr/>
        </p:nvSpPr>
        <p:spPr>
          <a:xfrm>
            <a:off x="4572000" y="2052605"/>
            <a:ext cx="1440160" cy="6480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Zaoblený obdélník 28"/>
          <p:cNvSpPr/>
          <p:nvPr/>
        </p:nvSpPr>
        <p:spPr>
          <a:xfrm>
            <a:off x="7596336" y="2060848"/>
            <a:ext cx="144016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Zaoblený obdélník 29"/>
          <p:cNvSpPr/>
          <p:nvPr/>
        </p:nvSpPr>
        <p:spPr>
          <a:xfrm>
            <a:off x="1555246" y="2060848"/>
            <a:ext cx="144016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Zaoblený obdélník 30"/>
          <p:cNvSpPr/>
          <p:nvPr/>
        </p:nvSpPr>
        <p:spPr>
          <a:xfrm>
            <a:off x="3060606" y="2053450"/>
            <a:ext cx="1440160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Zaoblený obdélník 31"/>
          <p:cNvSpPr/>
          <p:nvPr/>
        </p:nvSpPr>
        <p:spPr>
          <a:xfrm>
            <a:off x="6084168" y="2052605"/>
            <a:ext cx="1440160" cy="64807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Zaoblený obdélník 32"/>
          <p:cNvSpPr/>
          <p:nvPr/>
        </p:nvSpPr>
        <p:spPr>
          <a:xfrm>
            <a:off x="30425" y="4832784"/>
            <a:ext cx="1440160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Zaoblený obdélník 33"/>
          <p:cNvSpPr/>
          <p:nvPr/>
        </p:nvSpPr>
        <p:spPr>
          <a:xfrm>
            <a:off x="4572000" y="4831939"/>
            <a:ext cx="1440160" cy="6480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Zaoblený obdélník 34"/>
          <p:cNvSpPr/>
          <p:nvPr/>
        </p:nvSpPr>
        <p:spPr>
          <a:xfrm>
            <a:off x="7596336" y="4840182"/>
            <a:ext cx="144016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Zaoblený obdélník 35"/>
          <p:cNvSpPr/>
          <p:nvPr/>
        </p:nvSpPr>
        <p:spPr>
          <a:xfrm>
            <a:off x="1555246" y="4840182"/>
            <a:ext cx="144016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Zaoblený obdélník 36"/>
          <p:cNvSpPr/>
          <p:nvPr/>
        </p:nvSpPr>
        <p:spPr>
          <a:xfrm>
            <a:off x="3060606" y="4832784"/>
            <a:ext cx="1440160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Zaoblený obdélník 37"/>
          <p:cNvSpPr/>
          <p:nvPr/>
        </p:nvSpPr>
        <p:spPr>
          <a:xfrm>
            <a:off x="6093486" y="4826548"/>
            <a:ext cx="1440160" cy="64807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1520" y="188640"/>
            <a:ext cx="878497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Vyber k daným slovům slova souznačná tak, že je zařadíš pod sebe: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Zaoblený obdélník 1"/>
          <p:cNvSpPr/>
          <p:nvPr/>
        </p:nvSpPr>
        <p:spPr>
          <a:xfrm>
            <a:off x="30425" y="1319943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4572000" y="1319098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7596336" y="1327341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555246" y="1327341"/>
            <a:ext cx="1440160" cy="6480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060606" y="1319943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6084168" y="1319098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0425" y="4077072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4572000" y="4076227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7596336" y="4084470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1555246" y="4084470"/>
            <a:ext cx="1440160" cy="6480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3060606" y="4077072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6084168" y="4084470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15"/>
          <p:cNvCxnSpPr/>
          <p:nvPr/>
        </p:nvCxnSpPr>
        <p:spPr>
          <a:xfrm>
            <a:off x="0" y="3861048"/>
            <a:ext cx="9144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Obdélník 16"/>
          <p:cNvSpPr/>
          <p:nvPr/>
        </p:nvSpPr>
        <p:spPr>
          <a:xfrm>
            <a:off x="3321969" y="2154051"/>
            <a:ext cx="91743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hezký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4818904" y="2142830"/>
            <a:ext cx="88620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holka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73262" y="2131609"/>
            <a:ext cx="115448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chlapec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385543" y="2120388"/>
            <a:ext cx="83741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dělat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833024" y="2156651"/>
            <a:ext cx="100649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hledět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59211" y="1381524"/>
            <a:ext cx="78258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kluk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1761050" y="1382369"/>
            <a:ext cx="102855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horko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3250861" y="1382369"/>
            <a:ext cx="105964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pěkný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4818904" y="1381524"/>
            <a:ext cx="94634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dívka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6081776" y="1382369"/>
            <a:ext cx="1444947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pracovat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7665725" y="1389767"/>
            <a:ext cx="130138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ívat se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71762" y="4138653"/>
            <a:ext cx="135748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malovat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3390739" y="4139498"/>
            <a:ext cx="7798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hřát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4755650" y="4138653"/>
            <a:ext cx="1072859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plakat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6220338" y="4139498"/>
            <a:ext cx="116782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ošklivý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7763221" y="4146896"/>
            <a:ext cx="110639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mluvit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1786600" y="4139498"/>
            <a:ext cx="977448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běžet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1848281" y="2156651"/>
            <a:ext cx="91858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vedro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7763221" y="4919751"/>
            <a:ext cx="115711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povídat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251520" y="4919750"/>
            <a:ext cx="974690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kreslit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5" name="Obdélník 54"/>
          <p:cNvSpPr/>
          <p:nvPr/>
        </p:nvSpPr>
        <p:spPr>
          <a:xfrm>
            <a:off x="4792165" y="4919747"/>
            <a:ext cx="9998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brečet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1749307" y="4919749"/>
            <a:ext cx="93301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utíkat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3366148" y="4919748"/>
            <a:ext cx="82907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</a:t>
            </a: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álit 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6225520" y="4919746"/>
            <a:ext cx="11760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škaredý</a:t>
            </a:r>
            <a:endParaRPr lang="cs-CZ" sz="24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83797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aoblený obdélník 10"/>
          <p:cNvSpPr/>
          <p:nvPr/>
        </p:nvSpPr>
        <p:spPr>
          <a:xfrm>
            <a:off x="1704101" y="620688"/>
            <a:ext cx="1440160" cy="64807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1704101" y="1375760"/>
            <a:ext cx="1440160" cy="64807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1704101" y="2163731"/>
            <a:ext cx="1440160" cy="64807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Zaoblený obdélník 14"/>
          <p:cNvSpPr/>
          <p:nvPr/>
        </p:nvSpPr>
        <p:spPr>
          <a:xfrm>
            <a:off x="1704101" y="2930244"/>
            <a:ext cx="1440160" cy="6480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1704101" y="3730716"/>
            <a:ext cx="1440160" cy="648072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1704101" y="4509120"/>
            <a:ext cx="1440160" cy="64807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1704101" y="5309592"/>
            <a:ext cx="1440160" cy="648072"/>
          </a:xfrm>
          <a:prstGeom prst="roundRect">
            <a:avLst/>
          </a:prstGeom>
          <a:ln>
            <a:solidFill>
              <a:srgbClr val="008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Zaoblený obdélník 18"/>
          <p:cNvSpPr/>
          <p:nvPr/>
        </p:nvSpPr>
        <p:spPr>
          <a:xfrm>
            <a:off x="1704101" y="6093296"/>
            <a:ext cx="1440160" cy="648072"/>
          </a:xfrm>
          <a:prstGeom prst="roundRect">
            <a:avLst/>
          </a:prstGeom>
          <a:ln>
            <a:solidFill>
              <a:srgbClr val="CC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98" name="Picture 2" descr="http://www.clker.com/cliparts/7/8/e/8/1220545814685085364maidis_Vertical_Striped_Hot_Air_Balloons.svg.h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774" y="664989"/>
            <a:ext cx="4860033" cy="614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251520" y="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Posuň z balónu vedle sebe slova protikladná.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111541" y="620688"/>
            <a:ext cx="1440160" cy="6480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Zaoblený obdélník 3"/>
          <p:cNvSpPr/>
          <p:nvPr/>
        </p:nvSpPr>
        <p:spPr>
          <a:xfrm>
            <a:off x="111541" y="1375760"/>
            <a:ext cx="1440160" cy="64807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11541" y="2163731"/>
            <a:ext cx="1440160" cy="648072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111541" y="2930244"/>
            <a:ext cx="1440160" cy="64807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11541" y="3730716"/>
            <a:ext cx="1440160" cy="64807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111541" y="4509120"/>
            <a:ext cx="1440160" cy="648072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111541" y="5309592"/>
            <a:ext cx="1440160" cy="648072"/>
          </a:xfrm>
          <a:prstGeom prst="roundRect">
            <a:avLst/>
          </a:prstGeom>
          <a:solidFill>
            <a:srgbClr val="00B05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111541" y="6093296"/>
            <a:ext cx="1440160" cy="648072"/>
          </a:xfrm>
          <a:prstGeom prst="roundRect">
            <a:avLst/>
          </a:prstGeom>
          <a:solidFill>
            <a:srgbClr val="FF3399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75154" y="683114"/>
            <a:ext cx="111293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mokrý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11643" y="1438186"/>
            <a:ext cx="84029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úzký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82176" y="2226157"/>
            <a:ext cx="69923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bílý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322537" y="2992670"/>
            <a:ext cx="101816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hezká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308719" y="3793142"/>
            <a:ext cx="104580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světlo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302639" y="4571546"/>
            <a:ext cx="105830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pozdě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293651" y="5372018"/>
            <a:ext cx="107593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mladý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329877" y="6155722"/>
            <a:ext cx="100348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křičet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pic>
        <p:nvPicPr>
          <p:cNvPr id="28" name="Picture 12" descr="http://www.clker.com/cliparts/F/e/2/o/E/Z/woman-carto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1791" y="4891124"/>
            <a:ext cx="703533" cy="1168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849"/>
          <a:stretch/>
        </p:blipFill>
        <p:spPr bwMode="auto">
          <a:xfrm flipH="1">
            <a:off x="6259399" y="5333433"/>
            <a:ext cx="694159" cy="693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www.clker.com/cliparts/i/v/w/Q/G/X/standing-kid-cartoon-md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1562"/>
          <a:stretch/>
        </p:blipFill>
        <p:spPr bwMode="auto">
          <a:xfrm flipH="1">
            <a:off x="5933029" y="5336098"/>
            <a:ext cx="652739" cy="70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Šipka doleva 1"/>
          <p:cNvSpPr/>
          <p:nvPr/>
        </p:nvSpPr>
        <p:spPr>
          <a:xfrm>
            <a:off x="3347864" y="3243120"/>
            <a:ext cx="895918" cy="670392"/>
          </a:xfrm>
          <a:prstGeom prst="lef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2" name="Picture 4" descr="http://www.clker.com/cliparts/e/f/6/4/119542413446142291massimo_sole_1.svg.me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11835" y="159486"/>
            <a:ext cx="919972" cy="922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Obdélník 32"/>
          <p:cNvSpPr/>
          <p:nvPr/>
        </p:nvSpPr>
        <p:spPr>
          <a:xfrm>
            <a:off x="1994146" y="5402795"/>
            <a:ext cx="81753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starý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2041927" y="4605899"/>
            <a:ext cx="72423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brzy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1930487" y="1472258"/>
            <a:ext cx="9471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široký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1970755" y="713891"/>
            <a:ext cx="90685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suchý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1954499" y="6186499"/>
            <a:ext cx="899093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mlčet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1815794" y="3042635"/>
            <a:ext cx="106503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ošklivá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1994800" y="2287712"/>
            <a:ext cx="88280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černý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2056835" y="3823919"/>
            <a:ext cx="69442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tma</a:t>
            </a:r>
            <a:endParaRPr lang="cs-CZ" sz="2400" b="1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47976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Výbuch 2 37"/>
          <p:cNvSpPr/>
          <p:nvPr/>
        </p:nvSpPr>
        <p:spPr>
          <a:xfrm flipH="1">
            <a:off x="4775874" y="4034680"/>
            <a:ext cx="4368125" cy="2823319"/>
          </a:xfrm>
          <a:prstGeom prst="irregularSeal2">
            <a:avLst/>
          </a:prstGeom>
          <a:ln>
            <a:solidFill>
              <a:srgbClr val="CC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Výbuch 2 1"/>
          <p:cNvSpPr/>
          <p:nvPr/>
        </p:nvSpPr>
        <p:spPr>
          <a:xfrm>
            <a:off x="2795" y="4034681"/>
            <a:ext cx="4773080" cy="2823318"/>
          </a:xfrm>
          <a:prstGeom prst="irregularSeal2">
            <a:avLst/>
          </a:prstGeom>
          <a:ln>
            <a:solidFill>
              <a:srgbClr val="CC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51520" y="0"/>
            <a:ext cx="8784976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Ke spisovným slovům přiřaď usměvavého </a:t>
            </a:r>
            <a:r>
              <a:rPr lang="cs-CZ" sz="2800" b="1" spc="50" dirty="0" err="1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smajlíka</a:t>
            </a: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 nespisovným zamračeného.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 smtClean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Nespisovná slova se pokus ústně nahradit spisovnými. </a:t>
            </a:r>
            <a:endParaRPr lang="cs-CZ" sz="2800" b="1" spc="50" dirty="0">
              <a:ln w="11430"/>
              <a:solidFill>
                <a:srgbClr val="0070C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72617" y="2060848"/>
            <a:ext cx="101925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kámoš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2549" y="2522513"/>
            <a:ext cx="73379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gatě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51126" y="3037481"/>
            <a:ext cx="81663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svetr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66458" y="3573016"/>
            <a:ext cx="93718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žemle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633778" y="2085465"/>
            <a:ext cx="91082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boule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09568" y="2547130"/>
            <a:ext cx="91364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drápy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634380" y="3038515"/>
            <a:ext cx="86401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ségra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77253" y="3597633"/>
            <a:ext cx="92948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flaška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174240" y="2090493"/>
            <a:ext cx="70012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fáro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024902" y="2552158"/>
            <a:ext cx="95321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žebřík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948019" y="3030521"/>
            <a:ext cx="110697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mrazák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81648" y="3602661"/>
            <a:ext cx="79092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vařič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420393" y="2090493"/>
            <a:ext cx="733214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pivo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7310232" y="2552158"/>
            <a:ext cx="90794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špunt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249924" y="3030521"/>
            <a:ext cx="102855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pračka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299525" y="3602661"/>
            <a:ext cx="88056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 smtClean="0">
                <a:ln w="1905"/>
                <a:solidFill>
                  <a:srgbClr val="008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špitál</a:t>
            </a:r>
            <a:endParaRPr lang="cs-CZ" sz="2400" b="1" dirty="0">
              <a:ln w="1905"/>
              <a:solidFill>
                <a:srgbClr val="008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2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8475" y="301382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1871" y="188630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839" y="3575684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322" y="1903441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887" y="3030521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557" y="3644152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216" y="2463337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6738" y="1889943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http://www.clker.com/cliparts/S/I/V/F/g/q/glassy-smiley-emoticon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654" y="2438721"/>
            <a:ext cx="657949" cy="62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70" y="3606327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887" y="2474158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8174" y="2440271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9795" y="1886306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0159" y="3606327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990" y="3032403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http://www.clker.com/cliparts/R/L/M/B/v/e/glassy-smiley-emoticon-m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529" y="3059702"/>
            <a:ext cx="635322" cy="6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http://www.clker.com/cliparts/i/v/w/Q/G/X/standing-kid-cartoon-md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9794" y="1384996"/>
            <a:ext cx="442320" cy="81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http://www.clker.com/cliparts/C/r/i/h/l/R/kid-wearing-cap-m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58395" y="1384995"/>
            <a:ext cx="601816" cy="833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8" descr="http://www.clker.com/cliparts/L/J/8/K/g/k/jumping-girl-md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75187" y="1283774"/>
            <a:ext cx="603843" cy="93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0" descr="http://www.clker.com/cliparts/r/o/J/x/N/q/girl-wearing-polka-dot-dress-m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39009" y="1308361"/>
            <a:ext cx="601594" cy="88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6962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188640"/>
            <a:ext cx="8784976" cy="52322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50" dirty="0">
                <a:ln w="11430"/>
                <a:solidFill>
                  <a:srgbClr val="0070C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Zdroje:</a:t>
            </a:r>
          </a:p>
        </p:txBody>
      </p:sp>
      <p:sp>
        <p:nvSpPr>
          <p:cNvPr id="5" name="Nadpis 1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476"/>
          </a:xfrm>
        </p:spPr>
        <p:txBody>
          <a:bodyPr rtlCol="0"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Uveřejněné odkazy [cit. </a:t>
            </a:r>
            <a:r>
              <a:rPr lang="cs-CZ" sz="1200" dirty="0" smtClean="0"/>
              <a:t>2013-09-04]. </a:t>
            </a:r>
            <a:r>
              <a:rPr lang="cs-CZ" sz="1200" dirty="0"/>
              <a:t>Dostupné pod licencí Public domain na </a:t>
            </a:r>
            <a:r>
              <a:rPr lang="cs-CZ" sz="1200" dirty="0" smtClean="0"/>
              <a:t>WWW: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 smtClean="0"/>
          </a:p>
          <a:p>
            <a:pPr marL="0" indent="0">
              <a:buNone/>
              <a:defRPr/>
            </a:pPr>
            <a:r>
              <a:rPr lang="cs-CZ" sz="1200" dirty="0"/>
              <a:t>dítě	</a:t>
            </a:r>
            <a:r>
              <a:rPr lang="cs-CZ" sz="1200" dirty="0" smtClean="0"/>
              <a:t>	http</a:t>
            </a:r>
            <a:r>
              <a:rPr lang="cs-CZ" sz="1200" dirty="0"/>
              <a:t>://www.clker.com/clipart-standing-kid-cartoon.html</a:t>
            </a:r>
          </a:p>
          <a:p>
            <a:pPr marL="0" indent="0">
              <a:buNone/>
              <a:defRPr/>
            </a:pPr>
            <a:r>
              <a:rPr lang="cs-CZ" sz="1200" dirty="0"/>
              <a:t>dítě2	</a:t>
            </a:r>
            <a:r>
              <a:rPr lang="cs-CZ" sz="1200" dirty="0" smtClean="0"/>
              <a:t>	http</a:t>
            </a:r>
            <a:r>
              <a:rPr lang="cs-CZ" sz="1200" dirty="0"/>
              <a:t>://www.clker.com/clipart-kid-wearing-cap-1.html</a:t>
            </a:r>
          </a:p>
          <a:p>
            <a:pPr marL="0" indent="0">
              <a:buNone/>
              <a:defRPr/>
            </a:pPr>
            <a:r>
              <a:rPr lang="cs-CZ" sz="1200" dirty="0"/>
              <a:t>dítě 3	</a:t>
            </a:r>
            <a:r>
              <a:rPr lang="cs-CZ" sz="1200" dirty="0" smtClean="0"/>
              <a:t>	http</a:t>
            </a:r>
            <a:r>
              <a:rPr lang="cs-CZ" sz="1200" dirty="0"/>
              <a:t>://www.clker.com/clipart-jumping-girl.html</a:t>
            </a:r>
          </a:p>
          <a:p>
            <a:pPr marL="0" indent="0">
              <a:buNone/>
              <a:defRPr/>
            </a:pPr>
            <a:r>
              <a:rPr lang="cs-CZ" sz="1200" dirty="0"/>
              <a:t>dítě 4 	</a:t>
            </a:r>
            <a:r>
              <a:rPr lang="cs-CZ" sz="1200" dirty="0" smtClean="0"/>
              <a:t>	http</a:t>
            </a:r>
            <a:r>
              <a:rPr lang="cs-CZ" sz="1200" dirty="0"/>
              <a:t>://www.clker.com/clipart-girl-wearing-polka-dot-dress.html</a:t>
            </a:r>
          </a:p>
          <a:p>
            <a:pPr marL="0" indent="0">
              <a:buNone/>
              <a:defRPr/>
            </a:pPr>
            <a:r>
              <a:rPr lang="cs-CZ" sz="1200" dirty="0"/>
              <a:t>učitelka	</a:t>
            </a:r>
            <a:r>
              <a:rPr lang="cs-CZ" sz="1200" dirty="0" smtClean="0"/>
              <a:t>	http</a:t>
            </a:r>
            <a:r>
              <a:rPr lang="cs-CZ" sz="1200" dirty="0"/>
              <a:t>://www.clker.com/clipart-woman-cartoon.html</a:t>
            </a:r>
          </a:p>
          <a:p>
            <a:pPr marL="0" indent="0">
              <a:buNone/>
              <a:defRPr/>
            </a:pPr>
            <a:r>
              <a:rPr lang="cs-CZ" sz="1200" dirty="0"/>
              <a:t>dítě 5 	</a:t>
            </a:r>
            <a:r>
              <a:rPr lang="cs-CZ" sz="1200" dirty="0" smtClean="0"/>
              <a:t>	http</a:t>
            </a:r>
            <a:r>
              <a:rPr lang="cs-CZ" sz="1200" dirty="0"/>
              <a:t>://www.clker.com/clipart-girl-jumping-upside-down.html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třída </a:t>
            </a:r>
            <a:r>
              <a:rPr lang="cs-CZ" sz="1200" dirty="0"/>
              <a:t>a tabule	</a:t>
            </a:r>
            <a:r>
              <a:rPr lang="cs-CZ" sz="1200" dirty="0" smtClean="0"/>
              <a:t>	http</a:t>
            </a:r>
            <a:r>
              <a:rPr lang="cs-CZ" sz="1200" dirty="0"/>
              <a:t>://www.clker.com/clipart-68040.html</a:t>
            </a:r>
            <a:endParaRPr lang="cs-CZ" sz="1200" dirty="0" smtClean="0"/>
          </a:p>
          <a:p>
            <a:pPr marL="0" indent="0">
              <a:buNone/>
              <a:defRPr/>
            </a:pPr>
            <a:r>
              <a:rPr lang="cs-CZ" sz="1200" dirty="0" smtClean="0"/>
              <a:t>Americké auto		http</a:t>
            </a:r>
            <a:r>
              <a:rPr lang="cs-CZ" sz="1200" dirty="0"/>
              <a:t>://</a:t>
            </a:r>
            <a:r>
              <a:rPr lang="cs-CZ" sz="1200" dirty="0" smtClean="0"/>
              <a:t>www.clker.com/clipart-3047.html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Slunečnice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www.clker.com/clipart-2546.html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Školní potřeby		http</a:t>
            </a:r>
            <a:r>
              <a:rPr lang="cs-CZ" sz="1200" dirty="0"/>
              <a:t>://</a:t>
            </a:r>
            <a:r>
              <a:rPr lang="cs-CZ" sz="1200" dirty="0" smtClean="0"/>
              <a:t>www.clker.com/clipart-notebook-7.html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Stromy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www.clker.com/clipart-soft-trees-2.html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Lego postavička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www.clker.com/clipart-23806.html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Stolek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www.clker.com/clipart-end-table-2.html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Balón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www.clker.com/clipart-24144.html</a:t>
            </a:r>
          </a:p>
          <a:p>
            <a:pPr marL="0" indent="0">
              <a:buNone/>
              <a:defRPr/>
            </a:pPr>
            <a:r>
              <a:rPr lang="cs-CZ" sz="1200" dirty="0"/>
              <a:t>usměvavé slunce	http://</a:t>
            </a:r>
            <a:r>
              <a:rPr lang="cs-CZ" sz="1200" dirty="0" smtClean="0"/>
              <a:t>www.clker.com/clipart-10030.html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Balón 2 		</a:t>
            </a:r>
            <a:r>
              <a:rPr lang="cs-CZ" sz="1200" dirty="0"/>
              <a:t>http://www.clker.com/clipart-24141.html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Letící ptáci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www.clker.com/clipart-11914.html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Mrak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www.clker.com/clipart-15435.htm</a:t>
            </a:r>
          </a:p>
          <a:p>
            <a:pPr marL="0" indent="0">
              <a:buNone/>
              <a:defRPr/>
            </a:pPr>
            <a:r>
              <a:rPr lang="cs-CZ" sz="1200" dirty="0" smtClean="0"/>
              <a:t>Letadlo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www.clker.com/clipart-6889.html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Zamračený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www.clker.com/clipart-glassy-smiley-emoticon-14.html</a:t>
            </a:r>
          </a:p>
          <a:p>
            <a:pPr marL="0" indent="0">
              <a:buNone/>
              <a:defRPr/>
            </a:pPr>
            <a:r>
              <a:rPr lang="cs-CZ" sz="1200" dirty="0" smtClean="0"/>
              <a:t>Usměvavý		</a:t>
            </a:r>
            <a:r>
              <a:rPr lang="cs-CZ" sz="1200" dirty="0"/>
              <a:t>http://</a:t>
            </a:r>
            <a:r>
              <a:rPr lang="cs-CZ" sz="1200" dirty="0" smtClean="0"/>
              <a:t>www.clker.com/clipart-glassy-smiley-emoticon-10.html</a:t>
            </a:r>
            <a:endParaRPr lang="cs-CZ" sz="1200" dirty="0"/>
          </a:p>
          <a:p>
            <a:pPr marL="0" indent="0">
              <a:buNone/>
              <a:defRPr/>
            </a:pPr>
            <a:endParaRPr lang="cs-CZ" sz="1200" dirty="0" smtClean="0"/>
          </a:p>
          <a:p>
            <a:pPr marL="0" indent="0">
              <a:buNone/>
              <a:defRPr/>
            </a:pPr>
            <a:r>
              <a:rPr lang="cs-CZ" sz="1200" dirty="0" smtClean="0"/>
              <a:t>©  Mgr. Pavla Balejová 2013</a:t>
            </a: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93062" y="5581650"/>
            <a:ext cx="9001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47208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345</Words>
  <Application>Microsoft Office PowerPoint</Application>
  <PresentationFormat>Předvádění na obrazovce (4:3)</PresentationFormat>
  <Paragraphs>227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70</cp:revision>
  <dcterms:created xsi:type="dcterms:W3CDTF">2013-09-22T16:09:25Z</dcterms:created>
  <dcterms:modified xsi:type="dcterms:W3CDTF">2013-10-20T15:18:17Z</dcterms:modified>
</cp:coreProperties>
</file>