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0" r:id="rId4"/>
    <p:sldId id="261" r:id="rId5"/>
    <p:sldId id="262" r:id="rId6"/>
    <p:sldId id="263" r:id="rId7"/>
    <p:sldId id="264" r:id="rId8"/>
    <p:sldId id="258" r:id="rId9"/>
    <p:sldId id="265" r:id="rId10"/>
    <p:sldId id="266" r:id="rId11"/>
    <p:sldId id="267" r:id="rId12"/>
    <p:sldId id="268" r:id="rId13"/>
    <p:sldId id="269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5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školy: </a:t>
            </a:r>
            <a:r>
              <a:rPr lang="cs-CZ" sz="1300" b="1" dirty="0" smtClean="0"/>
              <a:t> Základní škola a Mateřská škola Kladno, Norská 2633</a:t>
            </a: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>Autor: </a:t>
            </a:r>
            <a:r>
              <a:rPr lang="cs-CZ" sz="1300" b="1" dirty="0" smtClean="0"/>
              <a:t>Mgr. Pavla Balejová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materiálu: </a:t>
            </a:r>
            <a:r>
              <a:rPr lang="cs-CZ" sz="1300" b="1" dirty="0" smtClean="0"/>
              <a:t>VY_12_INOVACE_ČJ.2.Bal.23_Slovo_a_slabika</a:t>
            </a:r>
            <a:r>
              <a:rPr lang="cs-CZ" sz="1300" dirty="0" smtClean="0"/>
              <a:t/>
            </a:r>
            <a:br>
              <a:rPr lang="cs-CZ" sz="1300" dirty="0" smtClean="0"/>
            </a:b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Datum: </a:t>
            </a:r>
            <a:r>
              <a:rPr lang="cs-CZ" sz="1300" b="1" dirty="0" smtClean="0"/>
              <a:t>6. </a:t>
            </a:r>
            <a:r>
              <a:rPr lang="cs-CZ" sz="1300" b="1" dirty="0"/>
              <a:t>9</a:t>
            </a:r>
            <a:r>
              <a:rPr lang="cs-CZ" sz="1300" b="1" dirty="0" smtClean="0"/>
              <a:t>. 2013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Ročník: </a:t>
            </a:r>
            <a:r>
              <a:rPr lang="cs-CZ" sz="1300" b="1" dirty="0" smtClean="0"/>
              <a:t>druhý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oblast: </a:t>
            </a:r>
            <a:r>
              <a:rPr lang="cs-CZ" sz="1300" b="1" dirty="0" smtClean="0"/>
              <a:t>Jazyk a jazyková komunikace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obor: </a:t>
            </a:r>
            <a:r>
              <a:rPr lang="cs-CZ" sz="1300" b="1" dirty="0" smtClean="0"/>
              <a:t>Český jazyk</a:t>
            </a:r>
            <a:br>
              <a:rPr lang="cs-CZ" sz="1300" b="1" dirty="0" smtClean="0"/>
            </a:br>
            <a:r>
              <a:rPr lang="cs-CZ" sz="1300" dirty="0" smtClean="0"/>
              <a:t>Název: </a:t>
            </a:r>
            <a:r>
              <a:rPr lang="cs-CZ" sz="1300" b="1" dirty="0" smtClean="0"/>
              <a:t>   </a:t>
            </a:r>
            <a:r>
              <a:rPr lang="cs-CZ" sz="1300" b="1" dirty="0"/>
              <a:t>S</a:t>
            </a:r>
            <a:r>
              <a:rPr lang="cs-CZ" sz="1300" b="1" dirty="0" smtClean="0"/>
              <a:t>lovo a slabika</a:t>
            </a:r>
            <a:br>
              <a:rPr lang="cs-CZ" sz="1300" b="1" dirty="0" smtClean="0"/>
            </a:br>
            <a:r>
              <a:rPr lang="cs-CZ" sz="1300" dirty="0" smtClean="0"/>
              <a:t>Číslo operačního programu: </a:t>
            </a:r>
            <a:r>
              <a:rPr lang="cs-CZ" sz="1300" b="1" dirty="0" smtClean="0"/>
              <a:t>CZ.1.07/1.4.00/21.3489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projektu: </a:t>
            </a:r>
            <a:r>
              <a:rPr lang="cs-CZ" sz="1300" b="1" dirty="0" smtClean="0"/>
              <a:t>UČÍME SE S RADOSTÍ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Anotace: Prezentace je určena pro děti druhých tříd a slouží k procvičování slov a slabik. Žáci dělí slova na slabiky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/>
              <a:t> </a:t>
            </a:r>
            <a:r>
              <a:rPr lang="cs-CZ" sz="1300" b="1" dirty="0" smtClean="0"/>
              <a:t>                a počítají je. Rozlišují slova jednoslabičná, dvojslabičná, trojslabičná a čtyřslabičná. Rozdělují slova na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/>
              <a:t> </a:t>
            </a:r>
            <a:r>
              <a:rPr lang="cs-CZ" sz="1300" b="1" dirty="0" smtClean="0"/>
              <a:t>                konci řádku různými možnými způsoby.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8057" cy="148431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292964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www.clker.com/cliparts/f/2/d/a/12205457591348504686maidis_Horizontal_Striped_Hot_Air_Balloons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1927" y="0"/>
            <a:ext cx="554461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779912" y="4726607"/>
            <a:ext cx="794461" cy="1269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2654554" y="239171"/>
            <a:ext cx="3759362" cy="378565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8000" b="1" cap="all" dirty="0" smtClean="0">
                <a:ln w="9000" cmpd="sng">
                  <a:solidFill>
                    <a:schemeClr val="tx1"/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SLOVO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b="1" cap="all" dirty="0" smtClean="0">
                <a:ln w="9000" cmpd="sng">
                  <a:solidFill>
                    <a:schemeClr val="tx1"/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A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b="1" cap="all" dirty="0" smtClean="0">
                <a:ln w="9000" cmpd="sng">
                  <a:solidFill>
                    <a:schemeClr val="tx1"/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slabika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4826" y="6597352"/>
            <a:ext cx="9019174" cy="260648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b="1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200" b="1" dirty="0" smtClean="0">
                <a:solidFill>
                  <a:schemeClr val="tx1"/>
                </a:solidFill>
              </a:rPr>
              <a:t>Pavla Balejová.</a:t>
            </a:r>
            <a:endParaRPr lang="cs-CZ" sz="1200" b="1" dirty="0">
              <a:solidFill>
                <a:schemeClr val="tx1"/>
              </a:solidFill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b="1" dirty="0"/>
          </a:p>
        </p:txBody>
      </p:sp>
      <p:pic>
        <p:nvPicPr>
          <p:cNvPr id="16" name="Picture 4" descr="http://www.clker.com/cliparts/e/f/6/4/119542413446142291massimo_sole_1.svg.med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107502" y="252271"/>
            <a:ext cx="1805310" cy="16772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4" descr="http://www.clker.com/cliparts/6/c/1/9/11954421781272093507ryanlerch_Golden_Plovers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062" y="3284984"/>
            <a:ext cx="1428750" cy="58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http://www.clker.com/cliparts/3/0/a/1/11971238241310805346noonespillow_Simple_Cloud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6543" y="1628800"/>
            <a:ext cx="1715446" cy="1006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http://www.clker.com/cliparts/5/8/b/e/1194989613713613142aircraft_jarno_vasamaa1.svg.me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7443" y="2799309"/>
            <a:ext cx="1093646" cy="75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http://www.clker.com/cliparts/C/r/i/h/l/R/kid-wearing-cap-md.pn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937"/>
          <a:stretch/>
        </p:blipFill>
        <p:spPr bwMode="auto">
          <a:xfrm flipH="1">
            <a:off x="4404989" y="5114121"/>
            <a:ext cx="913566" cy="848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8" descr="http://www.clker.com/cliparts/L/J/8/K/g/k/jumping-girl-md.pn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094"/>
          <a:stretch/>
        </p:blipFill>
        <p:spPr bwMode="auto">
          <a:xfrm flipH="1">
            <a:off x="3995936" y="5206640"/>
            <a:ext cx="818106" cy="755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9099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Rozděl svislými čarami slova na slabiky:</a:t>
            </a:r>
            <a:endParaRPr lang="cs-CZ" sz="2800" b="1" spc="50" dirty="0">
              <a:ln w="11430"/>
              <a:solidFill>
                <a:srgbClr val="C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451585"/>
            <a:ext cx="17754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pero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85895" y="1453193"/>
            <a:ext cx="17754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motýl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77335" y="1451584"/>
            <a:ext cx="17754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kravata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451589" y="1492379"/>
            <a:ext cx="17754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zámek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227045" y="1492379"/>
            <a:ext cx="17754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koláče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0439" y="2564904"/>
            <a:ext cx="17754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lavička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944814" y="2566512"/>
            <a:ext cx="17754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malina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36254" y="2564903"/>
            <a:ext cx="17754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zub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410508" y="2605698"/>
            <a:ext cx="17754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letadlo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185964" y="2605698"/>
            <a:ext cx="17754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kůň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47301" y="3787432"/>
            <a:ext cx="17754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sova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981676" y="3789040"/>
            <a:ext cx="17754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koláček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773116" y="3787431"/>
            <a:ext cx="17754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cestující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509885" y="3786634"/>
            <a:ext cx="17754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garáž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222826" y="3774380"/>
            <a:ext cx="17754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rukavice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9" name="Picture 2" descr="http://www.clker.com/cliparts/i/z/W/T/7/l/owl-hi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22407" y="4373815"/>
            <a:ext cx="1502569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16" descr="http://www.clker.com/cliparts/4/e/8/9/12909054381653338729raspberry-md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69" r="26893"/>
          <a:stretch/>
        </p:blipFill>
        <p:spPr bwMode="auto">
          <a:xfrm>
            <a:off x="594985" y="4611940"/>
            <a:ext cx="1349829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http://www.clker.com/cliparts/2/6/5/0/1195433607792649830Machovka_horse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flipH="1">
            <a:off x="395536" y="208169"/>
            <a:ext cx="991669" cy="11303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4" descr="http://www.clker.com/cliparts/8/9/9/3/12078862761975992168Philman401_Butterfly_Effect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007789" y="231960"/>
            <a:ext cx="1028707" cy="9597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66307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62960" y="3717032"/>
            <a:ext cx="4176464" cy="3024336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Zařaď do správných bublin slova jednoslabičná</a:t>
            </a:r>
          </a:p>
          <a:p>
            <a:pPr algn="ctr">
              <a:defRPr/>
            </a:pPr>
            <a:r>
              <a:rPr lang="cs-CZ" sz="28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slova dvojslabičná:</a:t>
            </a:r>
            <a:endParaRPr lang="cs-CZ" sz="2800" b="1" spc="50" dirty="0">
              <a:ln w="11430"/>
              <a:solidFill>
                <a:srgbClr val="C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7442" y="1425460"/>
            <a:ext cx="134547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pes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02916" y="1427068"/>
            <a:ext cx="122413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myš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043076" y="1425458"/>
            <a:ext cx="12961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kolo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27252" y="1427067"/>
            <a:ext cx="121184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šíp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839093" y="1427068"/>
            <a:ext cx="138044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Ota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363556" y="1428675"/>
            <a:ext cx="138044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káva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46327" y="2135948"/>
            <a:ext cx="134547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Eva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91801" y="2137556"/>
            <a:ext cx="122413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vlas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031961" y="2135946"/>
            <a:ext cx="12961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úkol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616137" y="2137555"/>
            <a:ext cx="121184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kos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827978" y="2137556"/>
            <a:ext cx="138044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cop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352441" y="2139163"/>
            <a:ext cx="138044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polštář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755327" y="3717032"/>
            <a:ext cx="4176464" cy="3024336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718520" y="3711474"/>
            <a:ext cx="219483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jednoslabičná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271422" y="3751838"/>
            <a:ext cx="198631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dvojslabičná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pic>
        <p:nvPicPr>
          <p:cNvPr id="19" name="Picture 14" descr="http://www.clker.com/cliparts/a/6/a/6/1194989844558026598beagle_copper_ganson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427369" y="3450982"/>
            <a:ext cx="983390" cy="10442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8" descr="http://www.clker.com/cliparts/a/1/7/b/1194989604419727334vtt_02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419700" y="3394275"/>
            <a:ext cx="1336310" cy="919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Šipka dolů 20"/>
          <p:cNvSpPr/>
          <p:nvPr/>
        </p:nvSpPr>
        <p:spPr>
          <a:xfrm>
            <a:off x="4211960" y="2852936"/>
            <a:ext cx="792088" cy="898902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1796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4755327" y="3717032"/>
            <a:ext cx="4176464" cy="3024336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Zařaď do správných bublin slova trojslabičná </a:t>
            </a:r>
          </a:p>
          <a:p>
            <a:pPr algn="ctr">
              <a:defRPr/>
            </a:pPr>
            <a:r>
              <a:rPr lang="cs-CZ" sz="28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slova čtyřslabičná:</a:t>
            </a:r>
            <a:endParaRPr lang="cs-CZ" sz="2800" b="1" spc="50" dirty="0">
              <a:ln w="11430"/>
              <a:solidFill>
                <a:srgbClr val="C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62960" y="3717032"/>
            <a:ext cx="4176464" cy="3024336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57442" y="1165460"/>
            <a:ext cx="172227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doktorka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876896" y="1165458"/>
            <a:ext cx="160093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přinese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382123" y="1165458"/>
            <a:ext cx="168405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opravuje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2057" y="1167067"/>
            <a:ext cx="163732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polednice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222661" y="1167068"/>
            <a:ext cx="138044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čepice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876896" y="3711474"/>
            <a:ext cx="187807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trojslabičná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306495" y="3751838"/>
            <a:ext cx="191616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čtyřslabičná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20" name="Šipka dolů 19"/>
          <p:cNvSpPr/>
          <p:nvPr/>
        </p:nvSpPr>
        <p:spPr>
          <a:xfrm>
            <a:off x="4211960" y="2852936"/>
            <a:ext cx="792088" cy="898902"/>
          </a:xfrm>
          <a:prstGeom prst="down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93884" y="1840648"/>
            <a:ext cx="172227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kontroluje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916154" y="1840646"/>
            <a:ext cx="160093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hromada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517086" y="1879323"/>
            <a:ext cx="168405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ordinace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216135" y="1842255"/>
            <a:ext cx="200652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dvojslabičný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216739" y="1842256"/>
            <a:ext cx="171505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přátelský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403648" y="2491287"/>
            <a:ext cx="211343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protiklady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261315" y="2492896"/>
            <a:ext cx="200652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šedivý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2" name="Picture 2" descr="http://www.clker.com/cliparts/0/b/6/f/1194984643845466842woman_doctor_gerald_g.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90821" y="2492896"/>
            <a:ext cx="627756" cy="1922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http://www.clker.com/cliparts/d/3/m/V/i/X/flying-witch-on-broom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59945" y="3014507"/>
            <a:ext cx="1423018" cy="1260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17969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Naznač svislou čarou u každého slova všechny možnosti dělení na konci řádku:</a:t>
            </a:r>
            <a:endParaRPr lang="cs-CZ" sz="2800" b="1" spc="50" dirty="0">
              <a:ln w="11430"/>
              <a:solidFill>
                <a:srgbClr val="C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359057"/>
            <a:ext cx="20162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pravítko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1560" y="1941298"/>
            <a:ext cx="20162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pravítko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635896" y="1356523"/>
            <a:ext cx="20162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slunečnice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635896" y="1938764"/>
            <a:ext cx="20162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slunečnice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635896" y="2523539"/>
            <a:ext cx="20162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slunečnice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660232" y="1359057"/>
            <a:ext cx="20162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strojvůdce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660232" y="1941298"/>
            <a:ext cx="20162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strojvůdce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39552" y="3917422"/>
            <a:ext cx="20162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stavebnice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39552" y="4499663"/>
            <a:ext cx="20162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stavebnice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39552" y="5084438"/>
            <a:ext cx="20162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stavebnice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635896" y="3914888"/>
            <a:ext cx="20162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Olina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635896" y="4497129"/>
            <a:ext cx="20162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Olina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629158" y="3917422"/>
            <a:ext cx="20162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kopretina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629158" y="4499663"/>
            <a:ext cx="20162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kopretina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629158" y="5084438"/>
            <a:ext cx="20162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kopretina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2" name="Picture 20" descr="http://www.clker.com/cliparts/a/3/b/4/1206564683243345793sarxos_Ruller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363" y="2723528"/>
            <a:ext cx="1995025" cy="950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http://www.clker.com/cliparts/8/f/a/b/119542575474818773thalys_locomotive_peter__04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63520" y="2527087"/>
            <a:ext cx="2376264" cy="87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0" descr="http://www.clker.com/cliparts/a/9/2/f/11970899581747040425brunurb_LegoBlocks_brunurb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5376825"/>
            <a:ext cx="799465" cy="915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2" descr="http://www.clker.com/cliparts/1/c/7/1/12178624592130610893pitr_LEGO_Town_--_fireman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065971"/>
            <a:ext cx="771915" cy="1351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17969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932040" y="1768148"/>
            <a:ext cx="792088" cy="584775"/>
          </a:xfrm>
          <a:prstGeom prst="roundRect">
            <a:avLst/>
          </a:prstGeom>
          <a:ln w="38100">
            <a:solidFill>
              <a:srgbClr val="7030A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38100">
                <a:solidFill>
                  <a:schemeClr val="tx1"/>
                </a:solidFill>
              </a:ln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372609" y="2519995"/>
            <a:ext cx="792088" cy="584775"/>
          </a:xfrm>
          <a:prstGeom prst="roundRect">
            <a:avLst/>
          </a:prstGeom>
          <a:ln w="38100">
            <a:solidFill>
              <a:srgbClr val="7030A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38100">
                <a:solidFill>
                  <a:schemeClr val="tx1"/>
                </a:solidFill>
              </a:ln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660232" y="3286671"/>
            <a:ext cx="792088" cy="584775"/>
          </a:xfrm>
          <a:prstGeom prst="roundRect">
            <a:avLst/>
          </a:prstGeom>
          <a:ln w="38100">
            <a:solidFill>
              <a:srgbClr val="7030A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38100">
                <a:solidFill>
                  <a:schemeClr val="tx1"/>
                </a:solidFill>
              </a:ln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851137" y="3942073"/>
            <a:ext cx="792088" cy="584775"/>
          </a:xfrm>
          <a:prstGeom prst="roundRect">
            <a:avLst/>
          </a:prstGeom>
          <a:ln w="38100">
            <a:solidFill>
              <a:srgbClr val="7030A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38100">
                <a:solidFill>
                  <a:schemeClr val="tx1"/>
                </a:solidFill>
              </a:ln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785117" y="4647700"/>
            <a:ext cx="792088" cy="584775"/>
          </a:xfrm>
          <a:prstGeom prst="roundRect">
            <a:avLst/>
          </a:prstGeom>
          <a:ln w="38100">
            <a:solidFill>
              <a:srgbClr val="7030A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38100">
                <a:solidFill>
                  <a:schemeClr val="tx1"/>
                </a:solidFill>
              </a:ln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Napiš za každou větu, kolik slabik má její nejdelší slovo.</a:t>
            </a:r>
          </a:p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Toto slovo podtrhni.</a:t>
            </a:r>
            <a:endParaRPr lang="cs-CZ" sz="2800" b="1" spc="50" dirty="0">
              <a:ln w="11430"/>
              <a:solidFill>
                <a:srgbClr val="C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87841" y="2532619"/>
            <a:ext cx="424014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Máma nese párky Míle.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5466" y="3286672"/>
            <a:ext cx="660780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2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Párové lokomotivy už jezdí jen málo</a:t>
            </a: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5853" y="4005064"/>
            <a:ext cx="371807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Severní vítr je krutý.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1521" y="4647700"/>
            <a:ext cx="259228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Tom má prak.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1499" y="1768148"/>
            <a:ext cx="471054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vodě pluje plachetnice.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3" name="Picture 4" descr="http://www.clker.com/cliparts/d/f/7/b/1195423767710269288tren_aitor_avila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6257" y="1407210"/>
            <a:ext cx="2965635" cy="1387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4" descr="http://www.clker.com/cliparts/7/p/K/u/z/5/slingshot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0123" y="3661356"/>
            <a:ext cx="1743624" cy="3196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1128961" y="5661248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992520" y="5661246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624335" y="5661240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801313" y="5661245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469835" y="5661239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11796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03648" y="2060848"/>
            <a:ext cx="6253764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Následuje řešení:</a:t>
            </a:r>
            <a:endParaRPr lang="cs-CZ" sz="66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Šipka dolů 1"/>
          <p:cNvSpPr/>
          <p:nvPr/>
        </p:nvSpPr>
        <p:spPr>
          <a:xfrm>
            <a:off x="3594426" y="3789040"/>
            <a:ext cx="1872208" cy="2232248"/>
          </a:xfrm>
          <a:prstGeom prst="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549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Rozděl svislými čarami slova na slabiky:</a:t>
            </a:r>
            <a:endParaRPr lang="cs-CZ" sz="2800" b="1" spc="50" dirty="0">
              <a:ln w="11430"/>
              <a:solidFill>
                <a:srgbClr val="C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451585"/>
            <a:ext cx="17754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pero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85895" y="1453193"/>
            <a:ext cx="17754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motýl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77335" y="1451584"/>
            <a:ext cx="17754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kravata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451589" y="1492379"/>
            <a:ext cx="17754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zámek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227045" y="1492379"/>
            <a:ext cx="17754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koláče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0439" y="2564904"/>
            <a:ext cx="17754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lavička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944814" y="2566512"/>
            <a:ext cx="17754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malina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36254" y="2564903"/>
            <a:ext cx="17754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zub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410508" y="2605698"/>
            <a:ext cx="17754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letadlo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185964" y="2605698"/>
            <a:ext cx="17754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kůň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47301" y="3787432"/>
            <a:ext cx="17754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sova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981676" y="3789040"/>
            <a:ext cx="17754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koláček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773116" y="3787431"/>
            <a:ext cx="17754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cestující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509885" y="3786634"/>
            <a:ext cx="17754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garáž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222826" y="3774380"/>
            <a:ext cx="17754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rukavice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9" name="Picture 2" descr="http://www.clker.com/cliparts/i/z/W/T/7/l/owl-hi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22407" y="4373815"/>
            <a:ext cx="1502569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16" descr="http://www.clker.com/cliparts/4/e/8/9/12909054381653338729raspberry-md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69" r="26893"/>
          <a:stretch/>
        </p:blipFill>
        <p:spPr bwMode="auto">
          <a:xfrm>
            <a:off x="594985" y="4611940"/>
            <a:ext cx="1349829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http://www.clker.com/cliparts/2/6/5/0/1195433607792649830Machovka_horse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flipH="1">
            <a:off x="395536" y="208169"/>
            <a:ext cx="991669" cy="11303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4" descr="http://www.clker.com/cliparts/8/9/9/3/12078862761975992168Philman401_Butterfly_Effect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007789" y="231960"/>
            <a:ext cx="1028707" cy="9597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3" name="Přímá spojnice 22"/>
          <p:cNvCxnSpPr>
            <a:stCxn id="3" idx="0"/>
          </p:cNvCxnSpPr>
          <p:nvPr/>
        </p:nvCxnSpPr>
        <p:spPr>
          <a:xfrm>
            <a:off x="1139248" y="1451585"/>
            <a:ext cx="0" cy="62556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873623" y="1412399"/>
            <a:ext cx="0" cy="62556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580234" y="1451584"/>
            <a:ext cx="0" cy="62556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932040" y="1451583"/>
            <a:ext cx="0" cy="62556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156176" y="1471981"/>
            <a:ext cx="0" cy="62556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8007789" y="1492379"/>
            <a:ext cx="0" cy="62556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8244408" y="1471981"/>
            <a:ext cx="0" cy="62556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755576" y="2516521"/>
            <a:ext cx="0" cy="62556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1269899" y="2564903"/>
            <a:ext cx="0" cy="62556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2801856" y="2516521"/>
            <a:ext cx="0" cy="62556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3034526" y="2516521"/>
            <a:ext cx="0" cy="62556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6012160" y="2516521"/>
            <a:ext cx="0" cy="62556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6588224" y="2499990"/>
            <a:ext cx="0" cy="62556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1093607" y="3753982"/>
            <a:ext cx="0" cy="62556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2627784" y="3789040"/>
            <a:ext cx="0" cy="62556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2882126" y="3774380"/>
            <a:ext cx="0" cy="62556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4549548" y="3753982"/>
            <a:ext cx="0" cy="62556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860032" y="3759533"/>
            <a:ext cx="0" cy="62556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5076056" y="3786634"/>
            <a:ext cx="0" cy="62556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6339317" y="3789040"/>
            <a:ext cx="0" cy="62556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7740352" y="3733586"/>
            <a:ext cx="0" cy="62556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8110554" y="3759532"/>
            <a:ext cx="0" cy="62556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8460432" y="3768642"/>
            <a:ext cx="0" cy="62556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5986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aoblený obdélník 15"/>
          <p:cNvSpPr/>
          <p:nvPr/>
        </p:nvSpPr>
        <p:spPr>
          <a:xfrm>
            <a:off x="4755327" y="3717032"/>
            <a:ext cx="4176464" cy="3024336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262960" y="3717032"/>
            <a:ext cx="4176464" cy="3024336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Zařaď do správných bublin slova jednoslabičná</a:t>
            </a:r>
          </a:p>
          <a:p>
            <a:pPr algn="ctr">
              <a:defRPr/>
            </a:pPr>
            <a:r>
              <a:rPr lang="cs-CZ" sz="28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slova dvojslabičná:</a:t>
            </a:r>
            <a:endParaRPr lang="cs-CZ" sz="2800" b="1" spc="50" dirty="0">
              <a:ln w="11430"/>
              <a:solidFill>
                <a:srgbClr val="C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58768" y="4510560"/>
            <a:ext cx="134547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pes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91800" y="4329493"/>
            <a:ext cx="122413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myš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04048" y="4476901"/>
            <a:ext cx="12961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kolo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05145" y="4476901"/>
            <a:ext cx="121184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šíp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707408" y="4852713"/>
            <a:ext cx="138044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Ota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14670" y="5394525"/>
            <a:ext cx="138044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káva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347535" y="4329493"/>
            <a:ext cx="134547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Eva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80106" y="5229200"/>
            <a:ext cx="122413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vlas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020272" y="5759826"/>
            <a:ext cx="12961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úkol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718520" y="5229200"/>
            <a:ext cx="121184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kos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208737" y="5723854"/>
            <a:ext cx="138044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cop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383721" y="5985464"/>
            <a:ext cx="138044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polštář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718520" y="3711474"/>
            <a:ext cx="219483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jednoslabičná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271422" y="3751838"/>
            <a:ext cx="198631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dvojslabičná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pic>
        <p:nvPicPr>
          <p:cNvPr id="19" name="Picture 14" descr="http://www.clker.com/cliparts/a/6/a/6/1194989844558026598beagle_copper_ganson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427369" y="3450982"/>
            <a:ext cx="983390" cy="10442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8" descr="http://www.clker.com/cliparts/a/1/7/b/1194989604419727334vtt_02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419700" y="3394275"/>
            <a:ext cx="1336310" cy="919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Šipka dolů 20"/>
          <p:cNvSpPr/>
          <p:nvPr/>
        </p:nvSpPr>
        <p:spPr>
          <a:xfrm>
            <a:off x="4211960" y="2852936"/>
            <a:ext cx="792088" cy="898902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9948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4755327" y="3717032"/>
            <a:ext cx="4176464" cy="3024336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Zařaď do správných bublin slova trojslabičná </a:t>
            </a:r>
          </a:p>
          <a:p>
            <a:pPr algn="ctr">
              <a:defRPr/>
            </a:pPr>
            <a:r>
              <a:rPr lang="cs-CZ" sz="28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slova čtyřslabičná:</a:t>
            </a:r>
            <a:endParaRPr lang="cs-CZ" sz="2800" b="1" spc="50" dirty="0">
              <a:ln w="11430"/>
              <a:solidFill>
                <a:srgbClr val="C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62960" y="3717032"/>
            <a:ext cx="4176464" cy="3024336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94350" y="4275058"/>
            <a:ext cx="172227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doktorka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652467" y="4241049"/>
            <a:ext cx="160093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přinese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804394" y="4283807"/>
            <a:ext cx="168405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opravuje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88449" y="4283807"/>
            <a:ext cx="163732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polednice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75038" y="4967590"/>
            <a:ext cx="138044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čepice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876896" y="3711474"/>
            <a:ext cx="187807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trojslabičná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306495" y="3751838"/>
            <a:ext cx="191616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čtyřslabičná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20" name="Šipka dolů 19"/>
          <p:cNvSpPr/>
          <p:nvPr/>
        </p:nvSpPr>
        <p:spPr>
          <a:xfrm>
            <a:off x="4211960" y="2852936"/>
            <a:ext cx="792088" cy="898902"/>
          </a:xfrm>
          <a:prstGeom prst="down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804394" y="4764269"/>
            <a:ext cx="172227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kontroluje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659901" y="4992499"/>
            <a:ext cx="160093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hromada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560133" y="4742223"/>
            <a:ext cx="168405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ordinace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253419" y="5314007"/>
            <a:ext cx="200652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dvojslabičný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75038" y="5661248"/>
            <a:ext cx="171505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přátelský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090518" y="5932202"/>
            <a:ext cx="211343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protiklady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205434" y="5670592"/>
            <a:ext cx="200652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šedivý</a:t>
            </a:r>
            <a:endParaRPr lang="cs-CZ" sz="2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2" name="Picture 2" descr="http://www.clker.com/cliparts/0/b/6/f/1194984643845466842woman_doctor_gerald_g.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90821" y="2492896"/>
            <a:ext cx="627756" cy="1922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http://www.clker.com/cliparts/d/3/m/V/i/X/flying-witch-on-broom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59945" y="3014507"/>
            <a:ext cx="1423018" cy="1260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315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Naznač svislou čarou u každého slova všechny možnosti dělení na konci řádku:</a:t>
            </a:r>
            <a:endParaRPr lang="cs-CZ" sz="2800" b="1" spc="50" dirty="0">
              <a:ln w="11430"/>
              <a:solidFill>
                <a:srgbClr val="C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359057"/>
            <a:ext cx="20162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pravítko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1560" y="1941298"/>
            <a:ext cx="20162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pravítko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635896" y="1356523"/>
            <a:ext cx="20162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slunečnice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635896" y="1938764"/>
            <a:ext cx="20162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slunečnice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635896" y="2523539"/>
            <a:ext cx="20162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slunečnice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660232" y="1359057"/>
            <a:ext cx="20162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strojvůdce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660232" y="1941298"/>
            <a:ext cx="20162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strojvůdce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39552" y="3917422"/>
            <a:ext cx="20162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stavebnice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39552" y="4499663"/>
            <a:ext cx="20162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stavebnice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39552" y="5084438"/>
            <a:ext cx="20162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stavebnice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635896" y="3914888"/>
            <a:ext cx="20162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Olina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635896" y="4497129"/>
            <a:ext cx="20162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Olina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629158" y="3917422"/>
            <a:ext cx="20162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kopretina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629158" y="4499663"/>
            <a:ext cx="20162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kopretina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629158" y="5084438"/>
            <a:ext cx="20162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kopretina</a:t>
            </a:r>
            <a:endParaRPr lang="cs-CZ" sz="32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2" name="Picture 20" descr="http://www.clker.com/cliparts/a/3/b/4/1206564683243345793sarxos_Ruller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363" y="2723528"/>
            <a:ext cx="1995025" cy="950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http://www.clker.com/cliparts/8/f/a/b/119542575474818773thalys_locomotive_peter__04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63520" y="2527087"/>
            <a:ext cx="2376264" cy="87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0" descr="http://www.clker.com/cliparts/a/9/2/f/11970899581747040425brunurb_LegoBlocks_brunurb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5376825"/>
            <a:ext cx="799465" cy="915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2" descr="http://www.clker.com/cliparts/1/c/7/1/12178624592130610893pitr_LEGO_Town_--_fireman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065971"/>
            <a:ext cx="771915" cy="1351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1423593" y="1362605"/>
            <a:ext cx="0" cy="58224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907704" y="1944846"/>
            <a:ext cx="0" cy="58224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211960" y="1356523"/>
            <a:ext cx="0" cy="58224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810032" y="1938764"/>
            <a:ext cx="0" cy="58224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148064" y="2540306"/>
            <a:ext cx="0" cy="58224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7537513" y="1288295"/>
            <a:ext cx="0" cy="58224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8212632" y="1938763"/>
            <a:ext cx="0" cy="58224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1115616" y="3914888"/>
            <a:ext cx="0" cy="58224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1763688" y="4483730"/>
            <a:ext cx="0" cy="58224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2123728" y="5088142"/>
            <a:ext cx="0" cy="58224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4436425" y="3919956"/>
            <a:ext cx="0" cy="58224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4658639" y="4497129"/>
            <a:ext cx="0" cy="58224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7451652" y="3914887"/>
            <a:ext cx="0" cy="58224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7812360" y="4505901"/>
            <a:ext cx="0" cy="58224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8028384" y="5079370"/>
            <a:ext cx="0" cy="58224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6347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932040" y="1768148"/>
            <a:ext cx="792088" cy="584775"/>
          </a:xfrm>
          <a:prstGeom prst="roundRect">
            <a:avLst/>
          </a:prstGeom>
          <a:ln w="38100">
            <a:solidFill>
              <a:srgbClr val="7030A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38100">
                <a:solidFill>
                  <a:schemeClr val="tx1"/>
                </a:solidFill>
              </a:ln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372609" y="2519995"/>
            <a:ext cx="792088" cy="584775"/>
          </a:xfrm>
          <a:prstGeom prst="roundRect">
            <a:avLst/>
          </a:prstGeom>
          <a:ln w="38100">
            <a:solidFill>
              <a:srgbClr val="7030A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38100">
                <a:solidFill>
                  <a:schemeClr val="tx1"/>
                </a:solidFill>
              </a:ln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660232" y="3286671"/>
            <a:ext cx="792088" cy="584775"/>
          </a:xfrm>
          <a:prstGeom prst="roundRect">
            <a:avLst/>
          </a:prstGeom>
          <a:ln w="38100">
            <a:solidFill>
              <a:srgbClr val="7030A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38100">
                <a:solidFill>
                  <a:schemeClr val="tx1"/>
                </a:solidFill>
              </a:ln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851137" y="3942073"/>
            <a:ext cx="792088" cy="584775"/>
          </a:xfrm>
          <a:prstGeom prst="roundRect">
            <a:avLst/>
          </a:prstGeom>
          <a:ln w="38100">
            <a:solidFill>
              <a:srgbClr val="7030A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38100">
                <a:solidFill>
                  <a:schemeClr val="tx1"/>
                </a:solidFill>
              </a:ln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785117" y="4647700"/>
            <a:ext cx="792088" cy="584775"/>
          </a:xfrm>
          <a:prstGeom prst="roundRect">
            <a:avLst/>
          </a:prstGeom>
          <a:ln w="38100">
            <a:solidFill>
              <a:srgbClr val="7030A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38100">
                <a:solidFill>
                  <a:schemeClr val="tx1"/>
                </a:solidFill>
              </a:ln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Napiš za každou větu, kolik slabik má její nejdelší slovo.</a:t>
            </a:r>
          </a:p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Toto slovo podtrhni.</a:t>
            </a:r>
            <a:endParaRPr lang="cs-CZ" sz="2800" b="1" spc="50" dirty="0">
              <a:ln w="11430"/>
              <a:solidFill>
                <a:srgbClr val="C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87841" y="2532619"/>
            <a:ext cx="424014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Máma nese párky Míle.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5466" y="3286672"/>
            <a:ext cx="660780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2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Párové lokomotivy už jezdí jen málo</a:t>
            </a: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5853" y="4005064"/>
            <a:ext cx="371807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Severní vítr je krutý.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1521" y="4647700"/>
            <a:ext cx="259228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Tom má prak.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1499" y="1768148"/>
            <a:ext cx="471054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vodě pluje plachetnice.</a:t>
            </a:r>
            <a:endParaRPr lang="cs-CZ" sz="32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3" name="Picture 4" descr="http://www.clker.com/cliparts/d/f/7/b/1195423767710269288tren_aitor_avila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6257" y="1407210"/>
            <a:ext cx="2965635" cy="1387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4" descr="http://www.clker.com/cliparts/7/p/K/u/z/5/slingshot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0123" y="3661356"/>
            <a:ext cx="1743624" cy="3196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2971809" y="4616921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534057" y="2501840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118732" y="1706592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037829" y="3911294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846924" y="3255892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cxnSp>
        <p:nvCxnSpPr>
          <p:cNvPr id="21" name="Přímá spojnice 20"/>
          <p:cNvCxnSpPr/>
          <p:nvPr/>
        </p:nvCxnSpPr>
        <p:spPr>
          <a:xfrm>
            <a:off x="2785117" y="2352923"/>
            <a:ext cx="1983536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3" idx="2"/>
          </p:cNvCxnSpPr>
          <p:nvPr/>
        </p:nvCxnSpPr>
        <p:spPr>
          <a:xfrm>
            <a:off x="2307913" y="3117394"/>
            <a:ext cx="108260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1547665" y="3789040"/>
            <a:ext cx="184284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251521" y="4526848"/>
            <a:ext cx="129614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1763688" y="5232475"/>
            <a:ext cx="813081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4591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476"/>
          </a:xfrm>
        </p:spPr>
        <p:txBody>
          <a:bodyPr rtlCol="0">
            <a:normAutofit fontScale="62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2013-09-06].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dítě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://www.clker.com/clipart-standing-kid-cartoon.html</a:t>
            </a:r>
          </a:p>
          <a:p>
            <a:pPr marL="0" indent="0">
              <a:buNone/>
              <a:defRPr/>
            </a:pPr>
            <a:r>
              <a:rPr lang="cs-CZ" sz="1600" dirty="0"/>
              <a:t>dítě2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://www.clker.com/clipart-kid-wearing-cap-1.html</a:t>
            </a:r>
          </a:p>
          <a:p>
            <a:pPr marL="0" indent="0">
              <a:buNone/>
              <a:defRPr/>
            </a:pPr>
            <a:r>
              <a:rPr lang="cs-CZ" sz="1600" dirty="0"/>
              <a:t>dítě 3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://www.clker.com/clipart-jumping-girl.html</a:t>
            </a:r>
          </a:p>
          <a:p>
            <a:pPr marL="0" indent="0">
              <a:buNone/>
              <a:defRPr/>
            </a:pPr>
            <a:r>
              <a:rPr lang="cs-CZ" sz="1600" dirty="0"/>
              <a:t>dítě 4 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://www.clker.com/clipart-girl-wearing-polka-dot-dress.html</a:t>
            </a:r>
          </a:p>
          <a:p>
            <a:pPr marL="0" indent="0">
              <a:buNone/>
              <a:defRPr/>
            </a:pPr>
            <a:r>
              <a:rPr lang="cs-CZ" sz="1600" dirty="0"/>
              <a:t>učitelka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://www.clker.com/clipart-woman-cartoon.html</a:t>
            </a:r>
          </a:p>
          <a:p>
            <a:pPr marL="0" indent="0">
              <a:buNone/>
              <a:defRPr/>
            </a:pPr>
            <a:r>
              <a:rPr lang="cs-CZ" sz="1600" dirty="0"/>
              <a:t>dítě 5 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://www.clker.com/clipart-girl-jumping-upside-down.html</a:t>
            </a:r>
          </a:p>
          <a:p>
            <a:pPr marL="0" indent="0">
              <a:buNone/>
              <a:defRPr/>
            </a:pPr>
            <a:r>
              <a:rPr lang="cs-CZ" sz="1600" dirty="0"/>
              <a:t>Balón 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://www.clker.com/clipart-24141.html</a:t>
            </a:r>
          </a:p>
          <a:p>
            <a:pPr marL="0" indent="0">
              <a:buNone/>
              <a:defRPr/>
            </a:pPr>
            <a:r>
              <a:rPr lang="cs-CZ" sz="1600" dirty="0"/>
              <a:t>Letící ptáci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://www.clker.com/clipart-11914.html</a:t>
            </a:r>
          </a:p>
          <a:p>
            <a:pPr marL="0" indent="0">
              <a:buNone/>
              <a:defRPr/>
            </a:pPr>
            <a:r>
              <a:rPr lang="cs-CZ" sz="1600" dirty="0"/>
              <a:t>Mrak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://www.clker.com/clipart-15435.htm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usměvavé slunce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://www.clker.com/clipart-10030.html</a:t>
            </a:r>
          </a:p>
          <a:p>
            <a:pPr marL="0" indent="0">
              <a:buNone/>
              <a:defRPr/>
            </a:pPr>
            <a:r>
              <a:rPr lang="cs-CZ" sz="1600" dirty="0"/>
              <a:t>sova		http://www.clker.com/clipart-owl-1.html</a:t>
            </a:r>
          </a:p>
          <a:p>
            <a:pPr marL="0" indent="0">
              <a:buNone/>
              <a:defRPr/>
            </a:pPr>
            <a:r>
              <a:rPr lang="cs-CZ" sz="1600" dirty="0"/>
              <a:t>malina		http://www.clker.com/clipart-78776.html</a:t>
            </a:r>
          </a:p>
          <a:p>
            <a:pPr marL="0" indent="0">
              <a:buNone/>
              <a:defRPr/>
            </a:pPr>
            <a:r>
              <a:rPr lang="pt-BR" sz="1600" dirty="0"/>
              <a:t>kůň </a:t>
            </a:r>
            <a:r>
              <a:rPr lang="cs-CZ" sz="1600" dirty="0"/>
              <a:t>	</a:t>
            </a:r>
            <a:r>
              <a:rPr lang="cs-CZ" sz="1600" dirty="0" smtClean="0"/>
              <a:t>	</a:t>
            </a:r>
            <a:r>
              <a:rPr lang="pt-BR" sz="1600" dirty="0" smtClean="0"/>
              <a:t>http</a:t>
            </a:r>
            <a:r>
              <a:rPr lang="pt-BR" sz="1600" dirty="0"/>
              <a:t>://www.clker.com/clipart-10982.html</a:t>
            </a:r>
          </a:p>
          <a:p>
            <a:pPr marL="0" indent="0">
              <a:buNone/>
              <a:defRPr/>
            </a:pPr>
            <a:r>
              <a:rPr lang="pt-BR" sz="1600" dirty="0"/>
              <a:t>motýl </a:t>
            </a:r>
            <a:r>
              <a:rPr lang="cs-CZ" sz="1600" dirty="0"/>
              <a:t>	</a:t>
            </a:r>
            <a:r>
              <a:rPr lang="cs-CZ" sz="1600" dirty="0" smtClean="0"/>
              <a:t>	</a:t>
            </a:r>
            <a:r>
              <a:rPr lang="pt-BR" sz="1600" dirty="0" smtClean="0"/>
              <a:t>http</a:t>
            </a:r>
            <a:r>
              <a:rPr lang="pt-BR" sz="1600" dirty="0"/>
              <a:t>://www.clker.com/clipart-butterfly-with-lighting-effect.html</a:t>
            </a:r>
          </a:p>
          <a:p>
            <a:pPr marL="0" indent="0">
              <a:buNone/>
              <a:defRPr/>
            </a:pPr>
            <a:r>
              <a:rPr lang="pt-BR" sz="1600" dirty="0"/>
              <a:t>pes </a:t>
            </a:r>
            <a:r>
              <a:rPr lang="cs-CZ" sz="1600" dirty="0"/>
              <a:t>	</a:t>
            </a:r>
            <a:r>
              <a:rPr lang="cs-CZ" sz="1600" dirty="0" smtClean="0"/>
              <a:t>	</a:t>
            </a:r>
            <a:r>
              <a:rPr lang="pt-BR" sz="1600" dirty="0" smtClean="0"/>
              <a:t>http</a:t>
            </a:r>
            <a:r>
              <a:rPr lang="pt-BR" sz="1600" dirty="0"/>
              <a:t>://www.clker.com/clipart-13344.html</a:t>
            </a:r>
          </a:p>
          <a:p>
            <a:pPr marL="0" indent="0">
              <a:buNone/>
              <a:defRPr/>
            </a:pPr>
            <a:r>
              <a:rPr lang="cs-CZ" sz="1600" dirty="0"/>
              <a:t>Kolo		http://www.clker.com/clipart-6882.html</a:t>
            </a:r>
          </a:p>
          <a:p>
            <a:pPr marL="0" indent="0">
              <a:buNone/>
              <a:defRPr/>
            </a:pPr>
            <a:r>
              <a:rPr lang="cs-CZ" sz="1600" dirty="0"/>
              <a:t>doktorka		http://www.clker.com/clipart-2447.html</a:t>
            </a:r>
          </a:p>
          <a:p>
            <a:pPr marL="0" indent="0">
              <a:buNone/>
              <a:defRPr/>
            </a:pPr>
            <a:r>
              <a:rPr lang="cs-CZ" sz="1600" dirty="0"/>
              <a:t>čarodějnice 1		http://www.clker.com/clipart-witch-with-cauldron.html</a:t>
            </a:r>
          </a:p>
          <a:p>
            <a:pPr marL="0" indent="0">
              <a:buNone/>
              <a:defRPr/>
            </a:pPr>
            <a:r>
              <a:rPr lang="cs-CZ" sz="1600" dirty="0"/>
              <a:t>Pravítko		http://www.clker.com/clipart-ruler.html</a:t>
            </a:r>
          </a:p>
          <a:p>
            <a:pPr marL="0" indent="0">
              <a:buNone/>
              <a:defRPr/>
            </a:pPr>
            <a:r>
              <a:rPr lang="cs-CZ" sz="1600" dirty="0"/>
              <a:t>Rychlovlak  </a:t>
            </a:r>
            <a:r>
              <a:rPr lang="cs-CZ" sz="1600" dirty="0" err="1" smtClean="0"/>
              <a:t>thalys</a:t>
            </a:r>
            <a:r>
              <a:rPr lang="cs-CZ" sz="1600" dirty="0" smtClean="0"/>
              <a:t>	</a:t>
            </a:r>
            <a:r>
              <a:rPr lang="cs-CZ" sz="1600" dirty="0"/>
              <a:t>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://www.clker.com/clipart-10216.html</a:t>
            </a:r>
          </a:p>
          <a:p>
            <a:pPr marL="0" indent="0">
              <a:buNone/>
              <a:defRPr/>
            </a:pPr>
            <a:r>
              <a:rPr lang="cs-CZ" sz="1600" dirty="0"/>
              <a:t>Lego		http://www.clker.com/clipart-13237.html</a:t>
            </a:r>
          </a:p>
          <a:p>
            <a:pPr marL="0" indent="0">
              <a:buNone/>
              <a:defRPr/>
            </a:pPr>
            <a:r>
              <a:rPr lang="cs-CZ" sz="1600" dirty="0"/>
              <a:t>Lego </a:t>
            </a:r>
            <a:r>
              <a:rPr lang="cs-CZ" sz="1600" dirty="0" err="1"/>
              <a:t>fireman</a:t>
            </a:r>
            <a:r>
              <a:rPr lang="cs-CZ" sz="1600" dirty="0"/>
              <a:t>		http://www.clker.com/clipart-23804.html</a:t>
            </a:r>
          </a:p>
          <a:p>
            <a:pPr marL="0" indent="0">
              <a:buNone/>
              <a:defRPr/>
            </a:pPr>
            <a:r>
              <a:rPr lang="cs-CZ" sz="1600" dirty="0"/>
              <a:t>Párovka		http://</a:t>
            </a:r>
            <a:r>
              <a:rPr lang="cs-CZ" sz="1600" dirty="0" smtClean="0"/>
              <a:t>www.clker.com/clipart-9901.html</a:t>
            </a:r>
            <a:endParaRPr lang="cs-CZ" sz="1600" dirty="0"/>
          </a:p>
          <a:p>
            <a:pPr marL="0" indent="0">
              <a:buNone/>
              <a:defRPr/>
            </a:pPr>
            <a:r>
              <a:rPr lang="cs-CZ" sz="1600" dirty="0"/>
              <a:t>Prak		http://www.clker.com/clipart-slingshot-2.html</a:t>
            </a:r>
          </a:p>
          <a:p>
            <a:pPr marL="0" indent="0"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endParaRPr lang="cs-CZ" sz="1600" dirty="0"/>
          </a:p>
          <a:p>
            <a:pPr marL="0" indent="0"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109510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344</Words>
  <Application>Microsoft Office PowerPoint</Application>
  <PresentationFormat>Předvádění na obrazovce (4:3)</PresentationFormat>
  <Paragraphs>209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64</cp:revision>
  <dcterms:created xsi:type="dcterms:W3CDTF">2013-10-06T11:00:55Z</dcterms:created>
  <dcterms:modified xsi:type="dcterms:W3CDTF">2013-10-20T14:51:03Z</dcterms:modified>
</cp:coreProperties>
</file>