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3" r:id="rId4"/>
    <p:sldId id="262" r:id="rId5"/>
    <p:sldId id="261" r:id="rId6"/>
    <p:sldId id="260" r:id="rId7"/>
    <p:sldId id="259" r:id="rId8"/>
    <p:sldId id="258" r:id="rId9"/>
    <p:sldId id="265" r:id="rId10"/>
    <p:sldId id="266" r:id="rId11"/>
    <p:sldId id="267" r:id="rId12"/>
    <p:sldId id="268" r:id="rId13"/>
    <p:sldId id="269" r:id="rId14"/>
    <p:sldId id="257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002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Název školy: </a:t>
            </a:r>
            <a:r>
              <a:rPr lang="cs-CZ" sz="1300" b="1" dirty="0" smtClean="0"/>
              <a:t> Základní škola a Mateřská škola Kladno, Norská 2633</a:t>
            </a:r>
            <a:r>
              <a:rPr lang="cs-CZ" sz="1300" dirty="0" smtClean="0"/>
              <a:t/>
            </a:r>
            <a:br>
              <a:rPr lang="cs-CZ" sz="1300" dirty="0" smtClean="0"/>
            </a:br>
            <a:r>
              <a:rPr lang="cs-CZ" sz="1300" dirty="0" smtClean="0"/>
              <a:t>Autor: </a:t>
            </a:r>
            <a:r>
              <a:rPr lang="cs-CZ" sz="1300" b="1" dirty="0" smtClean="0"/>
              <a:t>Mgr. Pavla Balejová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Název materiálu: </a:t>
            </a:r>
            <a:r>
              <a:rPr lang="cs-CZ" sz="1300" b="1" dirty="0" smtClean="0"/>
              <a:t>VY_12_INOVACE_ČJ.2.Bal.24_Kratke_a_dlouhe_samohlasky</a:t>
            </a:r>
            <a:r>
              <a:rPr lang="cs-CZ" sz="1300" dirty="0" smtClean="0"/>
              <a:t/>
            </a:r>
            <a:br>
              <a:rPr lang="cs-CZ" sz="1300" dirty="0" smtClean="0"/>
            </a:b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Datum: </a:t>
            </a:r>
            <a:r>
              <a:rPr lang="cs-CZ" sz="1300" b="1" dirty="0"/>
              <a:t>7</a:t>
            </a:r>
            <a:r>
              <a:rPr lang="cs-CZ" sz="1300" b="1" dirty="0" smtClean="0"/>
              <a:t>. </a:t>
            </a:r>
            <a:r>
              <a:rPr lang="cs-CZ" sz="1300" b="1" dirty="0"/>
              <a:t>9</a:t>
            </a:r>
            <a:r>
              <a:rPr lang="cs-CZ" sz="1300" b="1" dirty="0" smtClean="0"/>
              <a:t>. 2013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Ročník: </a:t>
            </a:r>
            <a:r>
              <a:rPr lang="cs-CZ" sz="1300" b="1" dirty="0" smtClean="0"/>
              <a:t>druhý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b="1" dirty="0" smtClean="0"/>
              <a:t> 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Vzdělávací oblast: </a:t>
            </a:r>
            <a:r>
              <a:rPr lang="cs-CZ" sz="1300" b="1" dirty="0" smtClean="0"/>
              <a:t>Jazyk a jazyková komunikace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 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Vzdělávací obor: </a:t>
            </a:r>
            <a:r>
              <a:rPr lang="cs-CZ" sz="1300" b="1" dirty="0" smtClean="0"/>
              <a:t>Český jazyk</a:t>
            </a:r>
            <a:br>
              <a:rPr lang="cs-CZ" sz="1300" b="1" dirty="0" smtClean="0"/>
            </a:br>
            <a:r>
              <a:rPr lang="cs-CZ" sz="1300" dirty="0" smtClean="0"/>
              <a:t>Název: </a:t>
            </a:r>
            <a:r>
              <a:rPr lang="cs-CZ" sz="1300" b="1" dirty="0" smtClean="0"/>
              <a:t>   Krátké a dlouhé samohlásky</a:t>
            </a:r>
            <a:br>
              <a:rPr lang="cs-CZ" sz="1300" b="1" dirty="0" smtClean="0"/>
            </a:br>
            <a:r>
              <a:rPr lang="cs-CZ" sz="1300" dirty="0" smtClean="0"/>
              <a:t>Číslo operačního programu: </a:t>
            </a:r>
            <a:r>
              <a:rPr lang="cs-CZ" sz="1300" b="1" dirty="0" smtClean="0"/>
              <a:t>CZ.1.07/1.4.00/21.3489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Název projektu: </a:t>
            </a:r>
            <a:r>
              <a:rPr lang="cs-CZ" sz="1300" b="1" dirty="0" smtClean="0"/>
              <a:t>UČÍME SE S RADOSTÍ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 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 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 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 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b="1" dirty="0" smtClean="0"/>
              <a:t>Anotace: Výukový materiál slouží žákům druhého ročníku a je určen k procvičování krátkých a dlouhých samohlásek.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b="1" dirty="0"/>
              <a:t> </a:t>
            </a:r>
            <a:r>
              <a:rPr lang="cs-CZ" sz="1300" b="1" dirty="0" smtClean="0"/>
              <a:t>                 Děti barevně odlišují krátké a dlouhé samohlásky, skládají slova z krátké a dlouhé slabiky  a doplňují 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b="1" dirty="0"/>
              <a:t> </a:t>
            </a:r>
            <a:r>
              <a:rPr lang="cs-CZ" sz="1300" b="1" dirty="0" smtClean="0"/>
              <a:t>                 chybějící krátkou nebo dlouhou slabiku do slov. Vybírají do textu podle významu správná slova lišící se     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b="1" dirty="0"/>
              <a:t> </a:t>
            </a:r>
            <a:r>
              <a:rPr lang="cs-CZ" sz="1300" b="1" dirty="0" smtClean="0"/>
              <a:t>                 pouze délkou samohlásky. Doplňují do slov chybějící čárky.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b="1" dirty="0" smtClean="0"/>
              <a:t> 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endParaRPr lang="cs-CZ" sz="13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057" cy="1484313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1649899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clker.com/cliparts/7/f/5/1/128165808084466705classroom.svg.h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8680"/>
            <a:ext cx="6795120" cy="5741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Logolinka ZŠ a MŠ Kladno, Norská 263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781" b="5473"/>
          <a:stretch/>
        </p:blipFill>
        <p:spPr bwMode="auto">
          <a:xfrm>
            <a:off x="7382402" y="260648"/>
            <a:ext cx="1268034" cy="1208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2" descr="http://www.clker.com/cliparts/F/e/2/o/E/Z/woman-cartoon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836712"/>
            <a:ext cx="1740926" cy="2891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1770332" y="1215303"/>
            <a:ext cx="4189545" cy="132343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</a:rPr>
              <a:t> </a:t>
            </a:r>
            <a:r>
              <a:rPr lang="cs-CZ" sz="4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</a:rPr>
              <a:t>KRÁTKÉ A DLOUHÉ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</a:rPr>
              <a:t>SAMOHLÁSKY</a:t>
            </a: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4826" y="6597352"/>
            <a:ext cx="9019174" cy="260648"/>
          </a:xfrm>
        </p:spPr>
        <p:txBody>
          <a:bodyPr rtlCol="0">
            <a:normAutofit/>
          </a:bodyPr>
          <a:lstStyle/>
          <a:p>
            <a:pPr eaLnBrk="1" fontAlgn="auto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b="1" dirty="0">
                <a:solidFill>
                  <a:schemeClr val="tx1"/>
                </a:solidFill>
              </a:rPr>
              <a:t>Autorem materiálu a všech jeho částí, není-li uvedeno jinak, je Mgr. </a:t>
            </a:r>
            <a:r>
              <a:rPr lang="cs-CZ" sz="1200" b="1" dirty="0" smtClean="0">
                <a:solidFill>
                  <a:schemeClr val="tx1"/>
                </a:solidFill>
              </a:rPr>
              <a:t>Pavla Balejová.</a:t>
            </a:r>
            <a:endParaRPr lang="cs-CZ" sz="1200" b="1" dirty="0">
              <a:solidFill>
                <a:schemeClr val="tx1"/>
              </a:solidFill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b="1" dirty="0"/>
          </a:p>
        </p:txBody>
      </p:sp>
      <p:pic>
        <p:nvPicPr>
          <p:cNvPr id="12" name="Picture 6" descr="http://www.clker.com/cliparts/C/r/i/h/l/R/kid-wearing-cap-m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842879" y="3419619"/>
            <a:ext cx="2173540" cy="3008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http://www.clker.com/cliparts/L/J/8/K/g/k/jumping-girl-md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05013" y="3387653"/>
            <a:ext cx="1971837" cy="3039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510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Podtrhni v textu všechny samohlásky krátké červeně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>
                <a:ln w="11430"/>
                <a:solidFill>
                  <a:srgbClr val="FF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  <a:r>
              <a:rPr lang="cs-CZ" sz="2800" b="1" spc="50" dirty="0" smtClean="0">
                <a:ln w="11430"/>
                <a:solidFill>
                  <a:srgbClr val="FF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samohlásky dlouhé zeleně.</a:t>
            </a:r>
            <a:endParaRPr lang="cs-CZ" sz="2800" b="1" spc="50" dirty="0">
              <a:ln w="11430"/>
              <a:solidFill>
                <a:srgbClr val="FF006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18701" y="1884314"/>
            <a:ext cx="600948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Můj přítel se vrátil z Londýna.</a:t>
            </a:r>
            <a:endParaRPr lang="cs-CZ" sz="36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31439" y="2480203"/>
            <a:ext cx="620969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Kudy se dostanu na nádraží?</a:t>
            </a:r>
            <a:endParaRPr lang="cs-CZ" sz="36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18701" y="3126533"/>
            <a:ext cx="507819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Toník rád maluje vláčky.</a:t>
            </a:r>
            <a:endParaRPr lang="cs-CZ" sz="36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31439" y="3727223"/>
            <a:ext cx="525955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Máš také barevné křídy?</a:t>
            </a:r>
            <a:endParaRPr lang="cs-CZ" sz="36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18701" y="4373554"/>
            <a:ext cx="548585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Dříve lidé svítili svíčkami.</a:t>
            </a:r>
            <a:endParaRPr lang="cs-CZ" sz="36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18701" y="5019885"/>
            <a:ext cx="61647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Půjdeš zítra ráno do školy?</a:t>
            </a:r>
            <a:endParaRPr lang="cs-CZ" sz="36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45151" y="1237983"/>
            <a:ext cx="56950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Eva mává tátovi a mamince.</a:t>
            </a:r>
            <a:endParaRPr lang="cs-CZ" sz="36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0" name="Picture 4" descr="http://www.clker.com/cliparts/0/4/1/b/11971059921776992840remi_inconnu_Colouring_pencils.svg.m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3782" y="3385487"/>
            <a:ext cx="1800200" cy="1224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http://www.clker.com/cliparts/d/f/7/b/1195423767710269288tren_aitor_avila_01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137" y="1561148"/>
            <a:ext cx="2243509" cy="120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8" descr="http://www.clker.com/cliparts/L/J/8/K/g/k/jumping-girl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52351" y="4869160"/>
            <a:ext cx="1171977" cy="180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0" descr="http://www.clker.com/cliparts/r/o/J/x/N/q/girl-wearing-polka-dot-dress-m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616544" y="5044600"/>
            <a:ext cx="1038459" cy="1522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5805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Pokus se sestavit dvojslabičná slova, ve kterých je jedna slabika krátká a jedna slabika dlouhá (pořadí krátké a dlouhé se může měnit).</a:t>
            </a:r>
            <a:endParaRPr lang="cs-CZ" sz="2800" b="1" spc="50" dirty="0">
              <a:ln w="11430"/>
              <a:solidFill>
                <a:srgbClr val="FF006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899591" y="1886615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BOD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18313" y="1900722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MÁ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99592" y="2787025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MO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704919" y="2069596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TŘÍ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497816" y="2958409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79345" y="3848854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TR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971659" y="4667158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LÍK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195735" y="4027617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REK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921232" y="5262771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DÁ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25089" y="4765590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TRÁ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995936" y="3139610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LÁK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793797" y="1900722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SA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622480" y="3084783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TÝL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7308304" y="2250523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VÍ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7012333" y="3494911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ČÁR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379373" y="4005064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5001062" y="4667158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201511" y="4908828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LÁM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5675516" y="5375044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DA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4067946" y="5733256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VA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4" name="Picture 4" descr="http://www.clker.com/cliparts/i/v/w/Q/G/X/standing-kid-cartoon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19266" y="1225306"/>
            <a:ext cx="729841" cy="1342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http://www.clker.com/cliparts/Y/L/5/d/y/8/girl-jumping-upside-down-md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413"/>
          <a:stretch/>
        </p:blipFill>
        <p:spPr bwMode="auto">
          <a:xfrm rot="10800000">
            <a:off x="8027792" y="5272399"/>
            <a:ext cx="1008704" cy="145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" descr="http://www.clker.com/cliparts/C/r/i/h/l/R/kid-wearing-cap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07" y="5375044"/>
            <a:ext cx="975870" cy="1350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0" descr="http://www.clker.com/cliparts/r/o/J/x/N/q/girl-wearing-polka-dot-dress-m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31668" y="1163627"/>
            <a:ext cx="883947" cy="1295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58052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6617794" y="1608155"/>
            <a:ext cx="2309914" cy="3994646"/>
          </a:xfrm>
          <a:prstGeom prst="round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Vyber do vět správné slovo.</a:t>
            </a:r>
            <a:endParaRPr lang="cs-CZ" sz="2800" b="1" spc="50" dirty="0">
              <a:ln w="11430"/>
              <a:solidFill>
                <a:srgbClr val="FF006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51767" y="1886792"/>
            <a:ext cx="446058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Kabelka je příliš ________ .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9943" y="2508849"/>
            <a:ext cx="667433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Za domem nám vede železniční ________.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57361" y="3106153"/>
            <a:ext cx="341078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Dana _______ čepici.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51766" y="3714746"/>
            <a:ext cx="638650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 sauně bývá _______.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72048" y="4299521"/>
            <a:ext cx="699586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Tato _______ ukázala padesát kilogramů.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51767" y="4906561"/>
            <a:ext cx="46689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Marek nad úkolem _______.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23169" y="1235080"/>
            <a:ext cx="42919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Maminka _______ buchty.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39944" y="5491336"/>
            <a:ext cx="447240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Dělníci pracují na _______.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23170" y="6076111"/>
            <a:ext cx="613768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Tvoje _______ mě příjemně překvapila.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772718" y="2079087"/>
            <a:ext cx="11600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peče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884591" y="2072221"/>
            <a:ext cx="11600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péče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701251" y="2622821"/>
            <a:ext cx="11600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dráha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788097" y="2622821"/>
            <a:ext cx="11600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drahá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747389" y="3156989"/>
            <a:ext cx="11600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párá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7834235" y="3156989"/>
            <a:ext cx="11600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pára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6724505" y="3734789"/>
            <a:ext cx="11600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váha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7811351" y="3734789"/>
            <a:ext cx="11600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váhá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6758428" y="4362886"/>
            <a:ext cx="11600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píle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7845274" y="4362886"/>
            <a:ext cx="11600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pile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223169" y="711860"/>
            <a:ext cx="42919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To je vzorná _______.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2" name="Picture 8" descr="http://www.clker.com/cliparts/d/5/c/a/1194985205336006011blocco_notes.svg.me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840" y="4945863"/>
            <a:ext cx="1068019" cy="1035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4" descr="http://www.clker.com/cliparts/1/5/7/b/11949864461694789848winter_hat_nathan_eady_01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2351" y="930266"/>
            <a:ext cx="1539081" cy="131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8" descr="http://www.clker.com/cliparts/L/J/8/K/g/k/jumping-girl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7432" y="25616"/>
            <a:ext cx="1033155" cy="1519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6" descr="http://www.clker.com/cliparts/C/r/i/h/l/R/kid-wearing-cap-m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407130" y="5694552"/>
            <a:ext cx="819281" cy="1134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5805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Doplň do slov správně chybějící slabiku.</a:t>
            </a:r>
            <a:endParaRPr lang="cs-CZ" sz="2800" b="1" spc="50" dirty="0">
              <a:ln w="11430"/>
              <a:solidFill>
                <a:srgbClr val="FF006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028439" y="711860"/>
            <a:ext cx="246129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</a:t>
            </a:r>
            <a:r>
              <a:rPr lang="cs-CZ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ři____že</a:t>
            </a:r>
            <a:endParaRPr lang="cs-CZ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90916" y="840480"/>
            <a:ext cx="93610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va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91593" y="1545227"/>
            <a:ext cx="116008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003785" y="1438402"/>
            <a:ext cx="302433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ka ____ rád</a:t>
            </a:r>
            <a:endParaRPr lang="cs-CZ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91593" y="2253113"/>
            <a:ext cx="81940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ka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065298" y="2084968"/>
            <a:ext cx="274932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</a:t>
            </a:r>
            <a:r>
              <a:rPr lang="cs-CZ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____že</a:t>
            </a:r>
            <a:endParaRPr lang="cs-CZ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85717" y="2972967"/>
            <a:ext cx="61864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la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028439" y="3535754"/>
            <a:ext cx="24169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</a:t>
            </a:r>
            <a:r>
              <a:rPr lang="cs-CZ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a____je</a:t>
            </a:r>
            <a:endParaRPr lang="cs-CZ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41493" y="3678280"/>
            <a:ext cx="59785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ši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065298" y="4432949"/>
            <a:ext cx="235915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</a:t>
            </a:r>
            <a:r>
              <a:rPr lang="cs-CZ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á____dí</a:t>
            </a:r>
            <a:endParaRPr lang="cs-CZ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04454" y="4386166"/>
            <a:ext cx="5800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vi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003785" y="5301208"/>
            <a:ext cx="240091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</a:t>
            </a:r>
            <a:r>
              <a:rPr lang="cs-CZ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ře____še</a:t>
            </a:r>
            <a:endParaRPr lang="cs-CZ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79229" y="5158466"/>
            <a:ext cx="83162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pi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028440" y="2804487"/>
            <a:ext cx="241689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</a:t>
            </a:r>
            <a:r>
              <a:rPr lang="cs-CZ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ě____la</a:t>
            </a:r>
            <a:endParaRPr lang="cs-CZ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1800738" y="864369"/>
            <a:ext cx="93610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vá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1701415" y="1569116"/>
            <a:ext cx="116008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má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1701415" y="2277002"/>
            <a:ext cx="81940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ká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1795539" y="2996856"/>
            <a:ext cx="61864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lá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1751315" y="3702169"/>
            <a:ext cx="59785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ší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1714276" y="4410055"/>
            <a:ext cx="5800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ví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1689051" y="5182355"/>
            <a:ext cx="83162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pí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006061" y="730516"/>
            <a:ext cx="246129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</a:t>
            </a:r>
            <a:r>
              <a:rPr lang="cs-CZ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a____ne</a:t>
            </a:r>
            <a:endParaRPr lang="cs-CZ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5981407" y="1457058"/>
            <a:ext cx="302433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</a:t>
            </a:r>
            <a:r>
              <a:rPr lang="cs-CZ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o____cí</a:t>
            </a:r>
            <a:endParaRPr lang="cs-CZ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042920" y="2103624"/>
            <a:ext cx="274932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</a:t>
            </a:r>
            <a:r>
              <a:rPr lang="cs-CZ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a____pe</a:t>
            </a:r>
            <a:endParaRPr lang="cs-CZ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6006061" y="3554410"/>
            <a:ext cx="24169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</a:t>
            </a:r>
            <a:r>
              <a:rPr lang="cs-CZ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ři____vá</a:t>
            </a:r>
            <a:endParaRPr lang="cs-CZ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6042919" y="4451605"/>
            <a:ext cx="296282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</a:t>
            </a:r>
            <a:r>
              <a:rPr lang="cs-CZ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ed____dek</a:t>
            </a:r>
            <a:endParaRPr lang="cs-CZ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6080213" y="5284797"/>
            <a:ext cx="240091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</a:t>
            </a:r>
            <a:r>
              <a:rPr lang="cs-CZ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o____je</a:t>
            </a:r>
            <a:endParaRPr lang="cs-CZ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6006062" y="2823143"/>
            <a:ext cx="241689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</a:t>
            </a:r>
            <a:r>
              <a:rPr lang="cs-CZ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o____če</a:t>
            </a:r>
            <a:endParaRPr lang="cs-CZ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cxnSp>
        <p:nvCxnSpPr>
          <p:cNvPr id="33" name="Přímá spojnice 32"/>
          <p:cNvCxnSpPr/>
          <p:nvPr/>
        </p:nvCxnSpPr>
        <p:spPr>
          <a:xfrm>
            <a:off x="2736842" y="711860"/>
            <a:ext cx="0" cy="614614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5805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Dodělej správně chybějící čárky.</a:t>
            </a:r>
            <a:endParaRPr lang="cs-CZ" sz="2800" b="1" spc="50" dirty="0">
              <a:ln w="11430"/>
              <a:solidFill>
                <a:srgbClr val="FF006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18701" y="1884314"/>
            <a:ext cx="600948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Rano byla mala Jana u lekaře.</a:t>
            </a:r>
            <a:endParaRPr lang="cs-CZ" sz="36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1439" y="2480203"/>
            <a:ext cx="620969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Davno nehrali nic pěkneho.</a:t>
            </a:r>
            <a:endParaRPr lang="cs-CZ" sz="36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18701" y="3126533"/>
            <a:ext cx="636952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Tonik se ještě nevratil z bazenu.</a:t>
            </a:r>
            <a:endParaRPr lang="cs-CZ" sz="36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31439" y="3727223"/>
            <a:ext cx="525955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Trava roste na cele strani.</a:t>
            </a:r>
            <a:endParaRPr lang="cs-CZ" sz="36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18701" y="4373554"/>
            <a:ext cx="759365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Kravy se pasly za eletrickym plotem.</a:t>
            </a:r>
            <a:endParaRPr lang="cs-CZ" sz="36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18701" y="5019885"/>
            <a:ext cx="61647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Mam rada domaci kolače.</a:t>
            </a:r>
            <a:endParaRPr lang="cs-CZ" sz="36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45151" y="1237983"/>
            <a:ext cx="56950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 mam s sebou malo piti.</a:t>
            </a:r>
            <a:endParaRPr lang="cs-CZ" sz="36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1" name="Picture 14" descr="http://www.clker.com/cliparts/M/s/5/W/C/Z/soft-drink-m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25955" y="253499"/>
            <a:ext cx="1296144" cy="2615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http://www.clker.com/cliparts/c/8/5/1/119498636427229091muffin_jean_victor_balin_.svg.me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560" y="37941"/>
            <a:ext cx="950170" cy="134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6" descr="http://www.clker.com/cliparts/9/6/e/c/130682964016723738301234405342341465904rg1024_grass_texture.svg.hi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781" y="5935487"/>
            <a:ext cx="2857500" cy="92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http://www.clker.com/cliparts/9/6/e/c/130682964016723738301234405342341465904rg1024_grass_texture.svg.hi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5935487"/>
            <a:ext cx="2857500" cy="92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http://www.clker.com/cliparts/9/6/e/c/130682964016723738301234405342341465904rg1024_grass_texture.svg.hi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402" y="5935487"/>
            <a:ext cx="2857500" cy="92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http://www.clker.com/cliparts/9/6/e/c/130682964016723738301234405342341465904rg1024_grass_texture.svg.hi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0104" y="5917076"/>
            <a:ext cx="2857500" cy="92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www.clker.com/cliparts/8/4/2/9/11949855122127008465vacca_pezzata_rossa_val_01.svg.med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528" y="5579026"/>
            <a:ext cx="1661793" cy="1102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http://www.clker.com/cliparts/0/b/6/f/1194984643845466842woman_doctor_gerald_g._01.svg.med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3341" y="3573016"/>
            <a:ext cx="1001372" cy="3066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4629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403648" y="2060848"/>
            <a:ext cx="6253764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600" b="1" dirty="0" smtClean="0">
                <a:ln w="1905"/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Následuje řešení:</a:t>
            </a:r>
            <a:endParaRPr lang="cs-CZ" sz="6600" b="1" dirty="0">
              <a:ln w="1905"/>
              <a:solidFill>
                <a:srgbClr val="FF006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0" name="Picture 7" descr="Logolinka ZŠ a MŠ Kladno, Norská 263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781" b="5473"/>
          <a:stretch/>
        </p:blipFill>
        <p:spPr bwMode="auto">
          <a:xfrm>
            <a:off x="7382402" y="260648"/>
            <a:ext cx="1268034" cy="1208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Šipka dolů 1"/>
          <p:cNvSpPr/>
          <p:nvPr/>
        </p:nvSpPr>
        <p:spPr>
          <a:xfrm>
            <a:off x="3594426" y="3789040"/>
            <a:ext cx="1872208" cy="2232248"/>
          </a:xfrm>
          <a:prstGeom prst="downArrow">
            <a:avLst/>
          </a:prstGeom>
          <a:solidFill>
            <a:srgbClr val="FF0066"/>
          </a:solidFill>
          <a:ln>
            <a:solidFill>
              <a:srgbClr val="660033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7597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Podtrhni v textu všechny samohlásky krátké červeně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>
                <a:ln w="11430"/>
                <a:solidFill>
                  <a:srgbClr val="FF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  <a:r>
              <a:rPr lang="cs-CZ" sz="2800" b="1" spc="50" dirty="0" smtClean="0">
                <a:ln w="11430"/>
                <a:solidFill>
                  <a:srgbClr val="FF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samohlásky dlouhé zeleně.</a:t>
            </a:r>
            <a:endParaRPr lang="cs-CZ" sz="2800" b="1" spc="50" dirty="0">
              <a:ln w="11430"/>
              <a:solidFill>
                <a:srgbClr val="FF006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18701" y="1884314"/>
            <a:ext cx="600948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Můj přítel se vrátil z Londýna.</a:t>
            </a:r>
            <a:endParaRPr lang="cs-CZ" sz="36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31439" y="2480203"/>
            <a:ext cx="620969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Kudy se dostanu na nádraží?</a:t>
            </a:r>
            <a:endParaRPr lang="cs-CZ" sz="36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18701" y="3126533"/>
            <a:ext cx="507819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Toník rád maluje vláčky.</a:t>
            </a:r>
            <a:endParaRPr lang="cs-CZ" sz="36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31439" y="3727223"/>
            <a:ext cx="525955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Máš také barevné křídy?</a:t>
            </a:r>
            <a:endParaRPr lang="cs-CZ" sz="36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18701" y="4373554"/>
            <a:ext cx="548585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Dříve lidé svítili svíčkami.</a:t>
            </a:r>
            <a:endParaRPr lang="cs-CZ" sz="36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18701" y="5019885"/>
            <a:ext cx="61647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Půjdeš zítra ráno do školy?</a:t>
            </a:r>
            <a:endParaRPr lang="cs-CZ" sz="36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45151" y="1237983"/>
            <a:ext cx="56950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Eva mává tátovi a mamince.</a:t>
            </a:r>
            <a:endParaRPr lang="cs-CZ" sz="36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0" name="Picture 4" descr="http://www.clker.com/cliparts/0/4/1/b/11971059921776992840remi_inconnu_Colouring_pencils.svg.m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3782" y="3385487"/>
            <a:ext cx="1800200" cy="1224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http://www.clker.com/cliparts/d/f/7/b/1195423767710269288tren_aitor_avila_01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137" y="1561148"/>
            <a:ext cx="2243509" cy="120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8" descr="http://www.clker.com/cliparts/L/J/8/K/g/k/jumping-girl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52351" y="4869160"/>
            <a:ext cx="1171977" cy="180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0" descr="http://www.clker.com/cliparts/r/o/J/x/N/q/girl-wearing-polka-dot-dress-m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616544" y="5044600"/>
            <a:ext cx="1038459" cy="1522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Přímá spojnice 2"/>
          <p:cNvCxnSpPr/>
          <p:nvPr/>
        </p:nvCxnSpPr>
        <p:spPr>
          <a:xfrm>
            <a:off x="251520" y="1772816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687605" y="1772816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1403648" y="1772816"/>
            <a:ext cx="288032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1835696" y="1762906"/>
            <a:ext cx="288032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2339752" y="1773539"/>
            <a:ext cx="288032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2757796" y="1774262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3155946" y="1772093"/>
            <a:ext cx="179147" cy="723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3380683" y="1774985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4067944" y="1762906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4644008" y="1775708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5202962" y="1775708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687605" y="2420888"/>
            <a:ext cx="288032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1485005" y="2438818"/>
            <a:ext cx="288032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1841522" y="2438818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2469764" y="2438818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3127782" y="2420888"/>
            <a:ext cx="288032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3524699" y="2420888"/>
            <a:ext cx="179147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4355976" y="2400346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5058946" y="2400346"/>
            <a:ext cx="288032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5576998" y="2389713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528150" y="2996952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>
            <a:off x="987223" y="2996246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1490831" y="2986336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>
            <a:off x="2129554" y="2976426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2680495" y="2997675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>
            <a:off x="3157065" y="2998398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3779912" y="2987059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>
            <a:off x="4355976" y="2998398"/>
            <a:ext cx="288032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>
            <a:off x="4914930" y="2999121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>
            <a:off x="5296892" y="2999121"/>
            <a:ext cx="288032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399573" y="3645024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>
            <a:off x="859665" y="3645024"/>
            <a:ext cx="288032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1500327" y="3645024"/>
            <a:ext cx="288032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>
            <a:off x="2536479" y="3645024"/>
            <a:ext cx="227143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2907638" y="3635114"/>
            <a:ext cx="176116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7" name="Přímá spojnice 56"/>
          <p:cNvCxnSpPr/>
          <p:nvPr/>
        </p:nvCxnSpPr>
        <p:spPr>
          <a:xfrm>
            <a:off x="3192272" y="3635114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8" name="Přímá spojnice 57"/>
          <p:cNvCxnSpPr/>
          <p:nvPr/>
        </p:nvCxnSpPr>
        <p:spPr>
          <a:xfrm>
            <a:off x="3812731" y="3656380"/>
            <a:ext cx="288032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>
            <a:off x="4495185" y="3667012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>
            <a:off x="715649" y="4269373"/>
            <a:ext cx="288032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>
            <a:off x="1340989" y="4248831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>
            <a:off x="1788359" y="4269373"/>
            <a:ext cx="288032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3" name="Přímá spojnice 62"/>
          <p:cNvCxnSpPr/>
          <p:nvPr/>
        </p:nvCxnSpPr>
        <p:spPr>
          <a:xfrm>
            <a:off x="2343886" y="4248831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>
            <a:off x="2757796" y="4238921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>
            <a:off x="3415814" y="4248831"/>
            <a:ext cx="288032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4100763" y="4238198"/>
            <a:ext cx="288032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>
            <a:off x="4499992" y="4238198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>
            <a:off x="755576" y="4869331"/>
            <a:ext cx="104089" cy="1446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 flipV="1">
            <a:off x="1131239" y="4870054"/>
            <a:ext cx="167905" cy="723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0" name="Přímá spojnice 69"/>
          <p:cNvCxnSpPr/>
          <p:nvPr/>
        </p:nvCxnSpPr>
        <p:spPr>
          <a:xfrm>
            <a:off x="1501381" y="4869160"/>
            <a:ext cx="160474" cy="1617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1" name="Přímá spojnice 70"/>
          <p:cNvCxnSpPr/>
          <p:nvPr/>
        </p:nvCxnSpPr>
        <p:spPr>
          <a:xfrm>
            <a:off x="1879245" y="4870777"/>
            <a:ext cx="288032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2" name="Přímá spojnice 71"/>
          <p:cNvCxnSpPr/>
          <p:nvPr/>
        </p:nvCxnSpPr>
        <p:spPr>
          <a:xfrm>
            <a:off x="2612345" y="4870777"/>
            <a:ext cx="144016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3" name="Přímá spojnice 72"/>
          <p:cNvCxnSpPr/>
          <p:nvPr/>
        </p:nvCxnSpPr>
        <p:spPr>
          <a:xfrm>
            <a:off x="2907638" y="4869160"/>
            <a:ext cx="144016" cy="1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4" name="Přímá spojnice 73"/>
          <p:cNvCxnSpPr/>
          <p:nvPr/>
        </p:nvCxnSpPr>
        <p:spPr>
          <a:xfrm>
            <a:off x="3100932" y="4883713"/>
            <a:ext cx="144587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5" name="Přímá spojnice 74"/>
          <p:cNvCxnSpPr/>
          <p:nvPr/>
        </p:nvCxnSpPr>
        <p:spPr>
          <a:xfrm>
            <a:off x="3635896" y="4883713"/>
            <a:ext cx="288032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6" name="Přímá spojnice 75"/>
          <p:cNvCxnSpPr/>
          <p:nvPr/>
        </p:nvCxnSpPr>
        <p:spPr>
          <a:xfrm>
            <a:off x="4203716" y="4884436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7" name="Přímá spojnice 76"/>
          <p:cNvCxnSpPr/>
          <p:nvPr/>
        </p:nvCxnSpPr>
        <p:spPr>
          <a:xfrm>
            <a:off x="4770914" y="4895069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8" name="Přímá spojnice 77"/>
          <p:cNvCxnSpPr/>
          <p:nvPr/>
        </p:nvCxnSpPr>
        <p:spPr>
          <a:xfrm>
            <a:off x="543589" y="5517232"/>
            <a:ext cx="288032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9" name="Přímá spojnice 78"/>
          <p:cNvCxnSpPr/>
          <p:nvPr/>
        </p:nvCxnSpPr>
        <p:spPr>
          <a:xfrm>
            <a:off x="1147697" y="5539220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0" name="Přímá spojnice 79"/>
          <p:cNvCxnSpPr/>
          <p:nvPr/>
        </p:nvCxnSpPr>
        <p:spPr>
          <a:xfrm>
            <a:off x="1773037" y="5571841"/>
            <a:ext cx="288032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1" name="Přímá spojnice 80"/>
          <p:cNvCxnSpPr/>
          <p:nvPr/>
        </p:nvCxnSpPr>
        <p:spPr>
          <a:xfrm>
            <a:off x="2248447" y="5550271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2" name="Přímá spojnice 81"/>
          <p:cNvCxnSpPr/>
          <p:nvPr/>
        </p:nvCxnSpPr>
        <p:spPr>
          <a:xfrm>
            <a:off x="2673596" y="5539220"/>
            <a:ext cx="288032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3" name="Přímá spojnice 82"/>
          <p:cNvCxnSpPr/>
          <p:nvPr/>
        </p:nvCxnSpPr>
        <p:spPr>
          <a:xfrm>
            <a:off x="3198825" y="5518678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4" name="Přímá spojnice 83"/>
          <p:cNvCxnSpPr/>
          <p:nvPr/>
        </p:nvCxnSpPr>
        <p:spPr>
          <a:xfrm>
            <a:off x="3850454" y="5539220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5" name="Přímá spojnice 84"/>
          <p:cNvCxnSpPr/>
          <p:nvPr/>
        </p:nvCxnSpPr>
        <p:spPr>
          <a:xfrm>
            <a:off x="4499992" y="5518678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6" name="Přímá spojnice 85"/>
          <p:cNvCxnSpPr/>
          <p:nvPr/>
        </p:nvCxnSpPr>
        <p:spPr>
          <a:xfrm>
            <a:off x="4897339" y="5518678"/>
            <a:ext cx="2880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550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Pokus se sestavit dvojslabičná slova, ve kterých je jedna slabika krátká a jedna slabika dlouhá (pořadí krátké a dlouhé se může měnit).</a:t>
            </a:r>
            <a:endParaRPr lang="cs-CZ" sz="2800" b="1" spc="50" dirty="0">
              <a:ln w="11430"/>
              <a:solidFill>
                <a:srgbClr val="FF006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402673" y="3144804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BOD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995935" y="2382193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MÁ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53959" y="2397531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MO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20430" y="3135044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TŘÍ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316497" y="3160467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644005" y="3163367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TR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977698" y="3139610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LÍK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6167" y="2393056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REK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201720" y="2397531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DÁ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7407339" y="3139610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TRÁ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357853" y="3166267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LÁK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7407339" y="2361286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SA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201673" y="2406704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TÝL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4185452" y="3160467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VÍ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430926" y="2382193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ČÁR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5829781" y="2376640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4716017" y="2376640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7999909" y="2376640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LÁM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1041540" y="3153359"/>
            <a:ext cx="1296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DA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8244409" y="3135044"/>
            <a:ext cx="89959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VA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4" name="Picture 4" descr="http://www.clker.com/cliparts/i/v/w/Q/G/X/standing-kid-cartoon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19266" y="1225306"/>
            <a:ext cx="729841" cy="1342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http://www.clker.com/cliparts/Y/L/5/d/y/8/girl-jumping-upside-down-md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413"/>
          <a:stretch/>
        </p:blipFill>
        <p:spPr bwMode="auto">
          <a:xfrm rot="10800000">
            <a:off x="8027792" y="5272399"/>
            <a:ext cx="1008704" cy="145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" descr="http://www.clker.com/cliparts/C/r/i/h/l/R/kid-wearing-cap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07" y="5375044"/>
            <a:ext cx="975870" cy="1350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0" descr="http://www.clker.com/cliparts/r/o/J/x/N/q/girl-wearing-polka-dot-dress-m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31668" y="1163627"/>
            <a:ext cx="883947" cy="1295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601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6617794" y="1608155"/>
            <a:ext cx="2309914" cy="3994646"/>
          </a:xfrm>
          <a:prstGeom prst="round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Vyber do vět správné slovo.</a:t>
            </a:r>
            <a:endParaRPr lang="cs-CZ" sz="2800" b="1" spc="50" dirty="0">
              <a:ln w="11430"/>
              <a:solidFill>
                <a:srgbClr val="FF006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51767" y="1886792"/>
            <a:ext cx="446058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Kabelka je příliš ________ .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9943" y="2508849"/>
            <a:ext cx="667433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Za domem nám vede železniční ________.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57361" y="3106153"/>
            <a:ext cx="341078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Dana _______ čepici.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51766" y="3714746"/>
            <a:ext cx="638650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 sauně bývá _______.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72048" y="4299521"/>
            <a:ext cx="699586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Tato _______ ukázala padesát kilogramů.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51767" y="4906561"/>
            <a:ext cx="46689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Marek nad úkolem _______.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23169" y="1235080"/>
            <a:ext cx="42919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Maminka _______ buchty.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39944" y="5491336"/>
            <a:ext cx="447240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Dělníci pracují na _______.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23170" y="6076111"/>
            <a:ext cx="613768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Tvoje _______ mě příjemně překvapila.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902016" y="1191876"/>
            <a:ext cx="11600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peče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131928" y="668656"/>
            <a:ext cx="11600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péče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168922" y="2426111"/>
            <a:ext cx="11600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dráha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864974" y="1886792"/>
            <a:ext cx="11600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drahá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1209046" y="3106153"/>
            <a:ext cx="11600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párá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392907" y="3680209"/>
            <a:ext cx="11600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pára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1209046" y="4302076"/>
            <a:ext cx="11600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váha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189939" y="4888661"/>
            <a:ext cx="11600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váhá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1209046" y="5999990"/>
            <a:ext cx="11600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píle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3127152" y="5491336"/>
            <a:ext cx="11600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pile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223169" y="711860"/>
            <a:ext cx="42919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To je vzorná _______.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2" name="Picture 8" descr="http://www.clker.com/cliparts/d/5/c/a/1194985205336006011blocco_notes.svg.me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840" y="4945863"/>
            <a:ext cx="1068019" cy="1035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4" descr="http://www.clker.com/cliparts/1/5/7/b/11949864461694789848winter_hat_nathan_eady_01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2351" y="930266"/>
            <a:ext cx="1539081" cy="131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8" descr="http://www.clker.com/cliparts/L/J/8/K/g/k/jumping-girl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7432" y="25616"/>
            <a:ext cx="1033155" cy="1519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6" descr="http://www.clker.com/cliparts/C/r/i/h/l/R/kid-wearing-cap-m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407130" y="5694552"/>
            <a:ext cx="819281" cy="1134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779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Doplň do slov správně chybějící slabiku.</a:t>
            </a:r>
            <a:endParaRPr lang="cs-CZ" sz="2800" b="1" spc="50" dirty="0">
              <a:ln w="11430"/>
              <a:solidFill>
                <a:srgbClr val="FF006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028439" y="711860"/>
            <a:ext cx="246129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</a:t>
            </a:r>
            <a:r>
              <a:rPr lang="cs-CZ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ři____že</a:t>
            </a:r>
            <a:endParaRPr lang="cs-CZ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588226" y="706179"/>
            <a:ext cx="93610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va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679044" y="1436424"/>
            <a:ext cx="116008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003785" y="1438402"/>
            <a:ext cx="302433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ka ____ rád</a:t>
            </a:r>
            <a:endParaRPr lang="cs-CZ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758567" y="2084968"/>
            <a:ext cx="81940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ka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065298" y="2084968"/>
            <a:ext cx="274932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</a:t>
            </a:r>
            <a:r>
              <a:rPr lang="cs-CZ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____že</a:t>
            </a:r>
            <a:endParaRPr lang="cs-CZ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835050" y="2792854"/>
            <a:ext cx="61864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la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028439" y="3535754"/>
            <a:ext cx="24169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</a:t>
            </a:r>
            <a:r>
              <a:rPr lang="cs-CZ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a____je</a:t>
            </a:r>
            <a:endParaRPr lang="cs-CZ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791073" y="3500740"/>
            <a:ext cx="59785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ši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065298" y="4432949"/>
            <a:ext cx="235915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</a:t>
            </a:r>
            <a:r>
              <a:rPr lang="cs-CZ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á____dí</a:t>
            </a:r>
            <a:endParaRPr lang="cs-CZ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808884" y="4386166"/>
            <a:ext cx="5800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vi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003785" y="5301208"/>
            <a:ext cx="240091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</a:t>
            </a:r>
            <a:r>
              <a:rPr lang="cs-CZ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ře____še</a:t>
            </a:r>
            <a:endParaRPr lang="cs-CZ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820898" y="5182416"/>
            <a:ext cx="83162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pi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028440" y="2804487"/>
            <a:ext cx="241689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</a:t>
            </a:r>
            <a:r>
              <a:rPr lang="cs-CZ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ě____la</a:t>
            </a:r>
            <a:endParaRPr lang="cs-CZ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676321" y="706179"/>
            <a:ext cx="93610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vá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588226" y="1419746"/>
            <a:ext cx="116008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má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482122" y="2082794"/>
            <a:ext cx="81940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ká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6760062" y="2805859"/>
            <a:ext cx="61864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lá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6869341" y="3500740"/>
            <a:ext cx="59785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ší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7287948" y="4432949"/>
            <a:ext cx="5800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ví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3894039" y="5284797"/>
            <a:ext cx="83162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pí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006061" y="730516"/>
            <a:ext cx="246129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</a:t>
            </a:r>
            <a:r>
              <a:rPr lang="cs-CZ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a____ne</a:t>
            </a:r>
            <a:endParaRPr lang="cs-CZ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5981407" y="1457058"/>
            <a:ext cx="302433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</a:t>
            </a:r>
            <a:r>
              <a:rPr lang="cs-CZ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o____cí</a:t>
            </a:r>
            <a:endParaRPr lang="cs-CZ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042920" y="2103624"/>
            <a:ext cx="274932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</a:t>
            </a:r>
            <a:r>
              <a:rPr lang="cs-CZ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a____pe</a:t>
            </a:r>
            <a:endParaRPr lang="cs-CZ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6006061" y="3554410"/>
            <a:ext cx="24169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</a:t>
            </a:r>
            <a:r>
              <a:rPr lang="cs-CZ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ři____vá</a:t>
            </a:r>
            <a:endParaRPr lang="cs-CZ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6042919" y="4451605"/>
            <a:ext cx="296282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</a:t>
            </a:r>
            <a:r>
              <a:rPr lang="cs-CZ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ed____dek</a:t>
            </a:r>
            <a:endParaRPr lang="cs-CZ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6080213" y="5284797"/>
            <a:ext cx="240091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</a:t>
            </a:r>
            <a:r>
              <a:rPr lang="cs-CZ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o____je</a:t>
            </a:r>
            <a:endParaRPr lang="cs-CZ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6006062" y="2823143"/>
            <a:ext cx="241689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</a:t>
            </a:r>
            <a:r>
              <a:rPr lang="cs-CZ" sz="4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o____če</a:t>
            </a:r>
            <a:endParaRPr lang="cs-CZ" sz="4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cxnSp>
        <p:nvCxnSpPr>
          <p:cNvPr id="33" name="Přímá spojnice 32"/>
          <p:cNvCxnSpPr/>
          <p:nvPr/>
        </p:nvCxnSpPr>
        <p:spPr>
          <a:xfrm>
            <a:off x="2736842" y="711860"/>
            <a:ext cx="0" cy="614614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8754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Dodělej správně chybějící čárky.</a:t>
            </a:r>
            <a:endParaRPr lang="cs-CZ" sz="2800" b="1" spc="50" dirty="0">
              <a:ln w="11430"/>
              <a:solidFill>
                <a:srgbClr val="FF006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18701" y="1884314"/>
            <a:ext cx="600948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Ráno byla malá Jana u lékaře.</a:t>
            </a:r>
            <a:endParaRPr lang="cs-CZ" sz="36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1439" y="2480203"/>
            <a:ext cx="620969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Dávno nehráli nic pěkného.</a:t>
            </a:r>
            <a:endParaRPr lang="cs-CZ" sz="36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18701" y="3126533"/>
            <a:ext cx="636952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Toník se ještě nevrátil z bazénu.</a:t>
            </a:r>
            <a:endParaRPr lang="cs-CZ" sz="36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31439" y="3727223"/>
            <a:ext cx="525955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Tráva roste na celé stráni.</a:t>
            </a:r>
            <a:endParaRPr lang="cs-CZ" sz="36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18701" y="4373554"/>
            <a:ext cx="759365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Krávy se pásly za elektrickým plotem.</a:t>
            </a:r>
            <a:endParaRPr lang="cs-CZ" sz="36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18701" y="5019885"/>
            <a:ext cx="61647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Mám ráda domácí koláče.</a:t>
            </a:r>
            <a:endParaRPr lang="cs-CZ" sz="36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45151" y="1237983"/>
            <a:ext cx="56950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Já mám s sebou málo pití.</a:t>
            </a:r>
            <a:endParaRPr lang="cs-CZ" sz="36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1" name="Picture 14" descr="http://www.clker.com/cliparts/M/s/5/W/C/Z/soft-drink-m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25955" y="253499"/>
            <a:ext cx="1296144" cy="2615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http://www.clker.com/cliparts/c/8/5/1/119498636427229091muffin_jean_victor_balin_.svg.me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560" y="37941"/>
            <a:ext cx="950170" cy="134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6" descr="http://www.clker.com/cliparts/9/6/e/c/130682964016723738301234405342341465904rg1024_grass_texture.svg.hi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781" y="5935487"/>
            <a:ext cx="2857500" cy="92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http://www.clker.com/cliparts/9/6/e/c/130682964016723738301234405342341465904rg1024_grass_texture.svg.hi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5935487"/>
            <a:ext cx="2857500" cy="92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http://www.clker.com/cliparts/9/6/e/c/130682964016723738301234405342341465904rg1024_grass_texture.svg.hi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402" y="5935487"/>
            <a:ext cx="2857500" cy="92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http://www.clker.com/cliparts/9/6/e/c/130682964016723738301234405342341465904rg1024_grass_texture.svg.hi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0104" y="5917076"/>
            <a:ext cx="2857500" cy="92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www.clker.com/cliparts/8/4/2/9/11949855122127008465vacca_pezzata_rossa_val_01.svg.med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528" y="5579026"/>
            <a:ext cx="1661793" cy="1102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http://www.clker.com/cliparts/0/b/6/f/1194984643845466842woman_doctor_gerald_g._01.svg.med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3341" y="3573016"/>
            <a:ext cx="1001372" cy="3066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0313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>
                <a:ln w="11430"/>
                <a:solidFill>
                  <a:srgbClr val="FF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Zdroje:</a:t>
            </a:r>
          </a:p>
        </p:txBody>
      </p:sp>
      <p:sp>
        <p:nvSpPr>
          <p:cNvPr id="5" name="Nadpis 1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616476"/>
          </a:xfrm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/>
              <a:t>Uveřejněné odkazy [cit. </a:t>
            </a:r>
            <a:r>
              <a:rPr lang="cs-CZ" sz="1600" dirty="0" smtClean="0"/>
              <a:t>2013-09-07]. </a:t>
            </a:r>
            <a:r>
              <a:rPr lang="cs-CZ" sz="1600" dirty="0"/>
              <a:t>Dostupné pod licencí Public domain na </a:t>
            </a:r>
            <a:r>
              <a:rPr lang="cs-CZ" sz="1600" dirty="0" smtClean="0"/>
              <a:t>WWW: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/>
              <a:t>dítě	</a:t>
            </a:r>
            <a:r>
              <a:rPr lang="cs-CZ" sz="1600" dirty="0" smtClean="0"/>
              <a:t>	http</a:t>
            </a:r>
            <a:r>
              <a:rPr lang="cs-CZ" sz="1600" dirty="0"/>
              <a:t>://www.clker.com/clipart-standing-kid-cartoon.html</a:t>
            </a:r>
          </a:p>
          <a:p>
            <a:pPr marL="0" indent="0">
              <a:buNone/>
              <a:defRPr/>
            </a:pPr>
            <a:r>
              <a:rPr lang="cs-CZ" sz="1600" dirty="0"/>
              <a:t>dítě2	</a:t>
            </a:r>
            <a:r>
              <a:rPr lang="cs-CZ" sz="1600" dirty="0" smtClean="0"/>
              <a:t>	http</a:t>
            </a:r>
            <a:r>
              <a:rPr lang="cs-CZ" sz="1600" dirty="0"/>
              <a:t>://www.clker.com/clipart-kid-wearing-cap-1.html</a:t>
            </a:r>
          </a:p>
          <a:p>
            <a:pPr marL="0" indent="0">
              <a:buNone/>
              <a:defRPr/>
            </a:pPr>
            <a:r>
              <a:rPr lang="cs-CZ" sz="1600" dirty="0"/>
              <a:t>dítě 3	</a:t>
            </a:r>
            <a:r>
              <a:rPr lang="cs-CZ" sz="1600" dirty="0" smtClean="0"/>
              <a:t>	http</a:t>
            </a:r>
            <a:r>
              <a:rPr lang="cs-CZ" sz="1600" dirty="0"/>
              <a:t>://www.clker.com/clipart-jumping-girl.html</a:t>
            </a:r>
          </a:p>
          <a:p>
            <a:pPr marL="0" indent="0">
              <a:buNone/>
              <a:defRPr/>
            </a:pPr>
            <a:r>
              <a:rPr lang="cs-CZ" sz="1600" dirty="0"/>
              <a:t>dítě 4 	</a:t>
            </a:r>
            <a:r>
              <a:rPr lang="cs-CZ" sz="1600" dirty="0" smtClean="0"/>
              <a:t>	http</a:t>
            </a:r>
            <a:r>
              <a:rPr lang="cs-CZ" sz="1600" dirty="0"/>
              <a:t>://www.clker.com/clipart-girl-wearing-polka-dot-dress.html</a:t>
            </a:r>
          </a:p>
          <a:p>
            <a:pPr marL="0" indent="0">
              <a:buNone/>
              <a:defRPr/>
            </a:pPr>
            <a:r>
              <a:rPr lang="cs-CZ" sz="1600" dirty="0"/>
              <a:t>učitelka	</a:t>
            </a:r>
            <a:r>
              <a:rPr lang="cs-CZ" sz="1600" dirty="0" smtClean="0"/>
              <a:t>	http</a:t>
            </a:r>
            <a:r>
              <a:rPr lang="cs-CZ" sz="1600" dirty="0"/>
              <a:t>://www.clker.com/clipart-woman-cartoon.html</a:t>
            </a:r>
          </a:p>
          <a:p>
            <a:pPr marL="0" indent="0">
              <a:buNone/>
              <a:defRPr/>
            </a:pPr>
            <a:r>
              <a:rPr lang="cs-CZ" sz="1600" dirty="0"/>
              <a:t>dítě 5 	</a:t>
            </a:r>
            <a:r>
              <a:rPr lang="cs-CZ" sz="1600" dirty="0" smtClean="0"/>
              <a:t>	http</a:t>
            </a:r>
            <a:r>
              <a:rPr lang="cs-CZ" sz="1600" dirty="0"/>
              <a:t>://www.clker.com/clipart-girl-jumping-upside-down.html</a:t>
            </a:r>
          </a:p>
          <a:p>
            <a:pPr marL="0" indent="0">
              <a:buNone/>
              <a:defRPr/>
            </a:pPr>
            <a:r>
              <a:rPr lang="cs-CZ" sz="1600" dirty="0"/>
              <a:t>Pastelky		http://www.clker.com/clipart-14667.html</a:t>
            </a:r>
          </a:p>
          <a:p>
            <a:pPr marL="0" indent="0">
              <a:buNone/>
              <a:defRPr/>
            </a:pPr>
            <a:r>
              <a:rPr lang="cs-CZ" sz="1600" dirty="0"/>
              <a:t>Párovka		http://www.clker.com/clipart-9901.html</a:t>
            </a:r>
          </a:p>
          <a:p>
            <a:pPr marL="0" indent="0">
              <a:buNone/>
              <a:defRPr/>
            </a:pPr>
            <a:r>
              <a:rPr lang="cs-CZ" sz="1600" dirty="0"/>
              <a:t>Sešit		http://www.clker.com/clipart-white-notepad-1.html</a:t>
            </a:r>
          </a:p>
          <a:p>
            <a:pPr marL="0" indent="0">
              <a:buNone/>
              <a:defRPr/>
            </a:pPr>
            <a:r>
              <a:rPr lang="cs-CZ" sz="1600" dirty="0"/>
              <a:t>zimní čepice	</a:t>
            </a:r>
            <a:r>
              <a:rPr lang="cs-CZ" sz="1600" dirty="0" smtClean="0"/>
              <a:t>http</a:t>
            </a:r>
            <a:r>
              <a:rPr lang="cs-CZ" sz="1600" dirty="0"/>
              <a:t>://www.clker.com/clipart-4230.html</a:t>
            </a:r>
          </a:p>
          <a:p>
            <a:pPr marL="0" indent="0">
              <a:buNone/>
              <a:defRPr/>
            </a:pPr>
            <a:r>
              <a:rPr lang="cs-CZ" sz="1600" dirty="0"/>
              <a:t>limonáda		http://</a:t>
            </a:r>
            <a:r>
              <a:rPr lang="cs-CZ" sz="1600" dirty="0" smtClean="0"/>
              <a:t>www.clker.com/clipart-soft-drink.html</a:t>
            </a:r>
            <a:endParaRPr lang="cs-CZ" sz="1600" dirty="0"/>
          </a:p>
          <a:p>
            <a:pPr marL="0" indent="0">
              <a:buNone/>
              <a:defRPr/>
            </a:pPr>
            <a:r>
              <a:rPr lang="cs-CZ" sz="1600" dirty="0"/>
              <a:t>muffin		http://www.clker.com/clipart-4166.html</a:t>
            </a:r>
          </a:p>
          <a:p>
            <a:pPr marL="0" indent="0">
              <a:buNone/>
              <a:defRPr/>
            </a:pPr>
            <a:r>
              <a:rPr lang="cs-CZ" sz="1600" dirty="0"/>
              <a:t>doktorka		http://www.clker.com/clipart-2447.html</a:t>
            </a:r>
          </a:p>
          <a:p>
            <a:pPr marL="0" indent="0">
              <a:buNone/>
              <a:defRPr/>
            </a:pPr>
            <a:r>
              <a:rPr lang="pt-BR" sz="1600" dirty="0"/>
              <a:t>kráva </a:t>
            </a:r>
            <a:r>
              <a:rPr lang="cs-CZ" sz="1600" dirty="0"/>
              <a:t>	</a:t>
            </a:r>
            <a:r>
              <a:rPr lang="cs-CZ" sz="1600" dirty="0" smtClean="0"/>
              <a:t>	</a:t>
            </a:r>
            <a:r>
              <a:rPr lang="pt-BR" sz="1600" dirty="0" smtClean="0"/>
              <a:t>http</a:t>
            </a:r>
            <a:r>
              <a:rPr lang="pt-BR" sz="1600" dirty="0"/>
              <a:t>://www.clker.com/clipart-3441.html</a:t>
            </a:r>
          </a:p>
          <a:p>
            <a:pPr marL="0" indent="0">
              <a:buNone/>
              <a:defRPr/>
            </a:pPr>
            <a:r>
              <a:rPr lang="cs-CZ" sz="1600" dirty="0"/>
              <a:t>Rostliny	</a:t>
            </a:r>
            <a:r>
              <a:rPr lang="cs-CZ" sz="1600" dirty="0" smtClean="0"/>
              <a:t>	http</a:t>
            </a:r>
            <a:r>
              <a:rPr lang="cs-CZ" sz="1600" dirty="0"/>
              <a:t>://www.clker.com/clipart-310816.html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/>
              <a:t>©  Mgr. Pavla Balejová 2013</a:t>
            </a:r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93062" y="5581650"/>
            <a:ext cx="900113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8202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599</Words>
  <Application>Microsoft Office PowerPoint</Application>
  <PresentationFormat>Předvádění na obrazovce (4:3)</PresentationFormat>
  <Paragraphs>218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Labi</dc:creator>
  <cp:lastModifiedBy>Radek</cp:lastModifiedBy>
  <cp:revision>65</cp:revision>
  <dcterms:created xsi:type="dcterms:W3CDTF">2013-10-11T14:58:34Z</dcterms:created>
  <dcterms:modified xsi:type="dcterms:W3CDTF">2013-10-20T13:27:56Z</dcterms:modified>
</cp:coreProperties>
</file>