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62" r:id="rId5"/>
    <p:sldId id="261" r:id="rId6"/>
    <p:sldId id="260" r:id="rId7"/>
    <p:sldId id="269" r:id="rId8"/>
    <p:sldId id="258" r:id="rId9"/>
    <p:sldId id="265" r:id="rId10"/>
    <p:sldId id="266" r:id="rId11"/>
    <p:sldId id="267" r:id="rId12"/>
    <p:sldId id="268" r:id="rId13"/>
    <p:sldId id="270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8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VY_12_INOVACE_ČJ.2.Bal.26_Souhlasky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8</a:t>
            </a:r>
            <a:r>
              <a:rPr lang="cs-CZ" sz="1300" b="1" dirty="0" smtClean="0"/>
              <a:t>. </a:t>
            </a:r>
            <a:r>
              <a:rPr lang="cs-CZ" sz="1300" b="1" dirty="0"/>
              <a:t>9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Souhlásky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Výukový materiál je určen žákům druhého ročníku a slouží k procvičování souhlásek.  Žáci doplňují do slov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chybějící souhlásku podle významu, ve slovech poznávají souhlásky a označují je křížkem. Vybírají z dvojice    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souhlásek vhodnou možnost k doplnění slov ve větách.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498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clker.com/cliparts/f/2/d/a/12205457591348504686maidis_Horizont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27" y="0"/>
            <a:ext cx="5544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4726607"/>
            <a:ext cx="794461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469585" y="1736502"/>
            <a:ext cx="5947462" cy="14157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5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5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SOUHLÁSKY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07502" y="252271"/>
            <a:ext cx="1805310" cy="1677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62" y="3284984"/>
            <a:ext cx="1428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clker.com/cliparts/3/0/a/1/11971238241310805346noonespillow_Simple_Cloud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543" y="1628800"/>
            <a:ext cx="1715446" cy="100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443" y="2799309"/>
            <a:ext cx="1093646" cy="75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937"/>
          <a:stretch/>
        </p:blipFill>
        <p:spPr bwMode="auto">
          <a:xfrm flipH="1">
            <a:off x="4404989" y="5114121"/>
            <a:ext cx="913566" cy="8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094"/>
          <a:stretch/>
        </p:blipFill>
        <p:spPr bwMode="auto">
          <a:xfrm flipH="1">
            <a:off x="3995936" y="5206640"/>
            <a:ext cx="818106" cy="75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20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 k obrázku správné slovo a doplň do něj chybějící souhlásku.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00513"/>
            <a:ext cx="1843325" cy="117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90731"/>
            <a:ext cx="1655984" cy="98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326" y="1291259"/>
            <a:ext cx="1433363" cy="98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1/5/e/6/12065640151659966366Rfc1394_Double_Be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006" y="1321050"/>
            <a:ext cx="1728192" cy="85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3/6/a/e/1194984436700707086wooden_table_benji_park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50000"/>
            <a:ext cx="1428750" cy="87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1/a/2/e/1197085885105139227CrazyTerabyte_Book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1207681" cy="124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7/8/2/1/12065577271064153682mystica_Castle_(color)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718" y="2492896"/>
            <a:ext cx="1117280" cy="186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3/7/a/5/11971186021447011855Chrisdesign_Photorealistic_Green_Apple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773" y="2892705"/>
            <a:ext cx="1290469" cy="135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026" y="2892705"/>
            <a:ext cx="1368152" cy="144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9/d/Q/u/G/N/floor-lamp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183" y="2463945"/>
            <a:ext cx="585007" cy="187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97268" y="5509603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_ům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16722" y="5509601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_ostel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76201" y="5509601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_niha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16135" y="5511210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_anán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16739" y="5511211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_ampa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48704" y="5934200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_ablko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870974" y="5934198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_oucha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26158" y="5972875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_rad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25207" y="5935807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_etadlo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25811" y="5935808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_tůl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0" y="5507289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586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 všechny souhlásky ve slovech udělej křížek.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Ostatní hlásky jsou samohlásky – udělej pod ně kolečko.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185570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dveře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3790" y="2185568"/>
            <a:ext cx="16009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párek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28973" y="2171709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tráva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28023" y="2187177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česnek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28627" y="2187178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722" y="3068960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kytice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73992" y="3068958"/>
            <a:ext cx="16009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buben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29175" y="3055099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křída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28225" y="3070567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dárek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28829" y="3070568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5973" y="3933058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Cecilka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28242" y="3933056"/>
            <a:ext cx="21117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Poděbrady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06416" y="3919197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Vltava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82476" y="3934665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Říp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36296" y="3934666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Afrika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2/M/r/u/T/R/african-contin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65" y="4517831"/>
            <a:ext cx="2171083" cy="2215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g/s/m/N/M/r/warrior-shield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71" y="4910150"/>
            <a:ext cx="1666902" cy="197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d/L/N/L/C/N/djembe-drum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15" y="4810405"/>
            <a:ext cx="1070075" cy="182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7668344" y="1142746"/>
            <a:ext cx="810443" cy="114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9/1/b/0/11949863131813490358aglio_architetto_frances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58" y="1142746"/>
            <a:ext cx="1315875" cy="111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586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do slov správnou souhlásku: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7951" y="1809323"/>
            <a:ext cx="3571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 už _ůjdeme _omů.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2225" y="2419853"/>
            <a:ext cx="4267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 do_em rostou květi_y.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229" y="3008485"/>
            <a:ext cx="41347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_imě nejsou vidět _ížaly.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7429" y="3566473"/>
            <a:ext cx="43045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_mrku jsme viděli _išky.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9828" y="4122551"/>
            <a:ext cx="38045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_isté vodě plavali ra_i.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9828" y="4731172"/>
            <a:ext cx="48982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Sloni v o_radě mávali __oboty.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1230" y="1258999"/>
            <a:ext cx="4350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_ubnu _udou Velikonoce.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837" y="5372181"/>
            <a:ext cx="39591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Každý _ok mám ch_ipku.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30631" y="128610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938461" y="128610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30631" y="189133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938461" y="189133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530631" y="241985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938461" y="241985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30631" y="294307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938461" y="294307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530631" y="3531705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30631" y="4065260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938461" y="4065260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555216" y="469803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963046" y="4698033"/>
            <a:ext cx="5693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555216" y="5341638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63046" y="5341638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7963046" y="3531705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6166733" y="3188186"/>
            <a:ext cx="1008112" cy="623400"/>
          </a:xfrm>
          <a:prstGeom prst="leftArrow">
            <a:avLst/>
          </a:pr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http://www.clker.com/cliparts/y/d/d/P/Y/W/worm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03315"/>
            <a:ext cx="1764147" cy="137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T/H/w/p/7/8/elephan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456" y="4645771"/>
            <a:ext cx="2448554" cy="173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586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článek. Označ křížkem ve všech slovech souhlásky. Ústně dokonči poslední větu tak, aby se k textu hodila (svým obsahem).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2695" y="2420888"/>
            <a:ext cx="23511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Pepa nejí.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9248" y="3284984"/>
            <a:ext cx="342508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Bolí ho břicho.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2695" y="4068155"/>
            <a:ext cx="20630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teď?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2062" y="4776041"/>
            <a:ext cx="322584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. . . . . . . 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1651958"/>
            <a:ext cx="3600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Máma dává sýr.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m/h/s/3/F/Q/chees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28575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N/U/l/p/5/T/sick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762" y="4315596"/>
            <a:ext cx="282892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586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ve slovech některé chybějící souhlásky.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Text si určitě pamatuješ z předchozí strany.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68959" y="2420888"/>
            <a:ext cx="23511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epa _ejí.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65512" y="3284984"/>
            <a:ext cx="45148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Bo_í _o b_i__o.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68959" y="4068155"/>
            <a:ext cx="20630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</a:t>
            </a:r>
            <a:r>
              <a:rPr lang="cs-CZ" sz="4000" b="1" dirty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eď?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8326" y="4776041"/>
            <a:ext cx="47380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éž . . . . . . . . </a:t>
            </a:r>
            <a:endParaRPr lang="cs-CZ" sz="4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1651958"/>
            <a:ext cx="3600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Má_a </a:t>
            </a:r>
            <a:r>
              <a:rPr lang="cs-CZ" sz="4000" b="1" dirty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á_á _ýr.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http://www.clker.com/cliparts/m/h/s/3/F/Q/chees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06401"/>
            <a:ext cx="1678038" cy="9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N/U/l/p/5/T/sick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75" y="5124442"/>
            <a:ext cx="282892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3568" y="3128774"/>
            <a:ext cx="1324454" cy="3373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21768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57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 k obrázku správné slovo a doplň do něj chybějící souhlásku.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00513"/>
            <a:ext cx="1843325" cy="117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90731"/>
            <a:ext cx="1655984" cy="98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326" y="1291259"/>
            <a:ext cx="1433363" cy="98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1/5/e/6/12065640151659966366Rfc1394_Double_Bed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006" y="1321050"/>
            <a:ext cx="1728192" cy="85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3/6/a/e/1194984436700707086wooden_table_benji_park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50000"/>
            <a:ext cx="1428750" cy="87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1/a/2/e/1197085885105139227CrazyTerabyte_Book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1207681" cy="124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7/8/2/1/12065577271064153682mystica_Castle_(color)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718" y="2492896"/>
            <a:ext cx="1117280" cy="186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3/7/a/5/11971186021447011855Chrisdesign_Photorealistic_Green_Apple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773" y="2892705"/>
            <a:ext cx="1290469" cy="135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://www.clker.com/cliparts/6/f/f/9/11949854291316236566fly_01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026" y="2892705"/>
            <a:ext cx="1368152" cy="144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9/d/Q/u/G/N/floor-lamp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183" y="2463945"/>
            <a:ext cx="585007" cy="187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896223" y="2221538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ům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82006" y="2140191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ostel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-1601" y="4246566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niha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6162" y="2262063"/>
            <a:ext cx="1637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anán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31733" y="4338483"/>
            <a:ext cx="138044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ampa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82873" y="4246566"/>
            <a:ext cx="17222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ablko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70483" y="4246565"/>
            <a:ext cx="16009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oucha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842103" y="4246566"/>
            <a:ext cx="16840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rad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68737" y="2140190"/>
            <a:ext cx="20065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etadlo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37161" y="2021347"/>
            <a:ext cx="171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tůl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0" y="5507289"/>
            <a:ext cx="91440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197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 všechny souhlásky ve slovech udělej křížek.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Ostatní hlásky jsou samohlásky – udělej pod ně kolečko.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185570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dveře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3790" y="2185568"/>
            <a:ext cx="16009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párek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28973" y="2171709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tráva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28023" y="2187177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česnek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28627" y="2187178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722" y="3068960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kytice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73992" y="3068958"/>
            <a:ext cx="16009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buben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29175" y="3055099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křída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28225" y="3070567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dárek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28829" y="3070568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5973" y="3933058"/>
            <a:ext cx="17222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Cecilka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28242" y="3933056"/>
            <a:ext cx="21117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Poděbrady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06416" y="3919197"/>
            <a:ext cx="1684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Vltava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82476" y="3934665"/>
            <a:ext cx="2006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Říp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36296" y="3934666"/>
            <a:ext cx="1715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Afrika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2/M/r/u/T/R/african-continent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265" y="4517831"/>
            <a:ext cx="2171083" cy="2215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g/s/m/N/M/r/warrior-shield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471" y="4910150"/>
            <a:ext cx="1666902" cy="197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d/L/N/L/C/N/djembe-drum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15" y="4810405"/>
            <a:ext cx="1070075" cy="182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7668344" y="1142746"/>
            <a:ext cx="810443" cy="114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9/1/b/0/11949863131813490358aglio_architetto_frances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58" y="1142746"/>
            <a:ext cx="1315875" cy="111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rstenec 1"/>
          <p:cNvSpPr/>
          <p:nvPr/>
        </p:nvSpPr>
        <p:spPr>
          <a:xfrm>
            <a:off x="1043608" y="2665349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Násobení 19"/>
          <p:cNvSpPr/>
          <p:nvPr/>
        </p:nvSpPr>
        <p:spPr>
          <a:xfrm>
            <a:off x="586395" y="2627987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Násobení 25"/>
          <p:cNvSpPr/>
          <p:nvPr/>
        </p:nvSpPr>
        <p:spPr>
          <a:xfrm>
            <a:off x="822758" y="2621035"/>
            <a:ext cx="220850" cy="23627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Násobení 26"/>
          <p:cNvSpPr/>
          <p:nvPr/>
        </p:nvSpPr>
        <p:spPr>
          <a:xfrm>
            <a:off x="1222728" y="2629344"/>
            <a:ext cx="233576" cy="22660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Prstenec 27"/>
          <p:cNvSpPr/>
          <p:nvPr/>
        </p:nvSpPr>
        <p:spPr>
          <a:xfrm>
            <a:off x="1452596" y="2666566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Násobení 28"/>
          <p:cNvSpPr/>
          <p:nvPr/>
        </p:nvSpPr>
        <p:spPr>
          <a:xfrm>
            <a:off x="2267744" y="2666566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Násobení 29"/>
          <p:cNvSpPr/>
          <p:nvPr/>
        </p:nvSpPr>
        <p:spPr>
          <a:xfrm>
            <a:off x="2648189" y="266534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Násobení 30"/>
          <p:cNvSpPr/>
          <p:nvPr/>
        </p:nvSpPr>
        <p:spPr>
          <a:xfrm>
            <a:off x="3059832" y="2656321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Prstenec 31"/>
          <p:cNvSpPr/>
          <p:nvPr/>
        </p:nvSpPr>
        <p:spPr>
          <a:xfrm>
            <a:off x="2502276" y="2679183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Prstenec 32"/>
          <p:cNvSpPr/>
          <p:nvPr/>
        </p:nvSpPr>
        <p:spPr>
          <a:xfrm>
            <a:off x="2880712" y="2694651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Násobení 33"/>
          <p:cNvSpPr/>
          <p:nvPr/>
        </p:nvSpPr>
        <p:spPr>
          <a:xfrm>
            <a:off x="3980147" y="2589145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Násobení 34"/>
          <p:cNvSpPr/>
          <p:nvPr/>
        </p:nvSpPr>
        <p:spPr>
          <a:xfrm>
            <a:off x="4139952" y="2582382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Násobení 35"/>
          <p:cNvSpPr/>
          <p:nvPr/>
        </p:nvSpPr>
        <p:spPr>
          <a:xfrm>
            <a:off x="4471000" y="2596030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Násobení 36"/>
          <p:cNvSpPr/>
          <p:nvPr/>
        </p:nvSpPr>
        <p:spPr>
          <a:xfrm>
            <a:off x="5664202" y="2604458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Násobení 37"/>
          <p:cNvSpPr/>
          <p:nvPr/>
        </p:nvSpPr>
        <p:spPr>
          <a:xfrm>
            <a:off x="6067089" y="2619926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Násobení 38"/>
          <p:cNvSpPr/>
          <p:nvPr/>
        </p:nvSpPr>
        <p:spPr>
          <a:xfrm>
            <a:off x="6259470" y="2604458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Násobení 39"/>
          <p:cNvSpPr/>
          <p:nvPr/>
        </p:nvSpPr>
        <p:spPr>
          <a:xfrm>
            <a:off x="6653996" y="262934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Násobení 40"/>
          <p:cNvSpPr/>
          <p:nvPr/>
        </p:nvSpPr>
        <p:spPr>
          <a:xfrm>
            <a:off x="7627223" y="2589145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Násobení 41"/>
          <p:cNvSpPr/>
          <p:nvPr/>
        </p:nvSpPr>
        <p:spPr>
          <a:xfrm>
            <a:off x="8039759" y="262934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Násobení 42"/>
          <p:cNvSpPr/>
          <p:nvPr/>
        </p:nvSpPr>
        <p:spPr>
          <a:xfrm>
            <a:off x="8352518" y="261704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Násobení 43"/>
          <p:cNvSpPr/>
          <p:nvPr/>
        </p:nvSpPr>
        <p:spPr>
          <a:xfrm>
            <a:off x="570220" y="3525211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Násobení 44"/>
          <p:cNvSpPr/>
          <p:nvPr/>
        </p:nvSpPr>
        <p:spPr>
          <a:xfrm>
            <a:off x="917339" y="349325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Násobení 45"/>
          <p:cNvSpPr/>
          <p:nvPr/>
        </p:nvSpPr>
        <p:spPr>
          <a:xfrm>
            <a:off x="1228157" y="350056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Násobení 46"/>
          <p:cNvSpPr/>
          <p:nvPr/>
        </p:nvSpPr>
        <p:spPr>
          <a:xfrm>
            <a:off x="2151560" y="349325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Násobení 47"/>
          <p:cNvSpPr/>
          <p:nvPr/>
        </p:nvSpPr>
        <p:spPr>
          <a:xfrm>
            <a:off x="2628174" y="349325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Násobení 48"/>
          <p:cNvSpPr/>
          <p:nvPr/>
        </p:nvSpPr>
        <p:spPr>
          <a:xfrm>
            <a:off x="3084097" y="3493254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Násobení 49"/>
          <p:cNvSpPr/>
          <p:nvPr/>
        </p:nvSpPr>
        <p:spPr>
          <a:xfrm>
            <a:off x="3939433" y="3492327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Násobení 50"/>
          <p:cNvSpPr/>
          <p:nvPr/>
        </p:nvSpPr>
        <p:spPr>
          <a:xfrm>
            <a:off x="4139952" y="3494777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Násobení 51"/>
          <p:cNvSpPr/>
          <p:nvPr/>
        </p:nvSpPr>
        <p:spPr>
          <a:xfrm>
            <a:off x="4471202" y="3483243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Násobení 52"/>
          <p:cNvSpPr/>
          <p:nvPr/>
        </p:nvSpPr>
        <p:spPr>
          <a:xfrm>
            <a:off x="5814551" y="3483243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Násobení 53"/>
          <p:cNvSpPr/>
          <p:nvPr/>
        </p:nvSpPr>
        <p:spPr>
          <a:xfrm>
            <a:off x="6211033" y="3490558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Násobení 54"/>
          <p:cNvSpPr/>
          <p:nvPr/>
        </p:nvSpPr>
        <p:spPr>
          <a:xfrm>
            <a:off x="6623922" y="350056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Násobení 55"/>
          <p:cNvSpPr/>
          <p:nvPr/>
        </p:nvSpPr>
        <p:spPr>
          <a:xfrm>
            <a:off x="7836739" y="3494777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Násobení 56"/>
          <p:cNvSpPr/>
          <p:nvPr/>
        </p:nvSpPr>
        <p:spPr>
          <a:xfrm>
            <a:off x="8273121" y="350056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Násobení 57"/>
          <p:cNvSpPr/>
          <p:nvPr/>
        </p:nvSpPr>
        <p:spPr>
          <a:xfrm>
            <a:off x="565675" y="438930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Násobení 58"/>
          <p:cNvSpPr/>
          <p:nvPr/>
        </p:nvSpPr>
        <p:spPr>
          <a:xfrm>
            <a:off x="933183" y="4385452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Násobení 59"/>
          <p:cNvSpPr/>
          <p:nvPr/>
        </p:nvSpPr>
        <p:spPr>
          <a:xfrm>
            <a:off x="1210867" y="438930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Násobení 60"/>
          <p:cNvSpPr/>
          <p:nvPr/>
        </p:nvSpPr>
        <p:spPr>
          <a:xfrm>
            <a:off x="1354426" y="438930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Násobení 61"/>
          <p:cNvSpPr/>
          <p:nvPr/>
        </p:nvSpPr>
        <p:spPr>
          <a:xfrm>
            <a:off x="2112142" y="4384525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Násobení 62"/>
          <p:cNvSpPr/>
          <p:nvPr/>
        </p:nvSpPr>
        <p:spPr>
          <a:xfrm>
            <a:off x="2555127" y="436719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Násobení 63"/>
          <p:cNvSpPr/>
          <p:nvPr/>
        </p:nvSpPr>
        <p:spPr>
          <a:xfrm>
            <a:off x="3018711" y="4345253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Násobení 64"/>
          <p:cNvSpPr/>
          <p:nvPr/>
        </p:nvSpPr>
        <p:spPr>
          <a:xfrm>
            <a:off x="3212232" y="4335242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Násobení 65"/>
          <p:cNvSpPr/>
          <p:nvPr/>
        </p:nvSpPr>
        <p:spPr>
          <a:xfrm>
            <a:off x="3580738" y="4357188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Násobení 66"/>
          <p:cNvSpPr/>
          <p:nvPr/>
        </p:nvSpPr>
        <p:spPr>
          <a:xfrm>
            <a:off x="4393394" y="4335242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Násobení 67"/>
          <p:cNvSpPr/>
          <p:nvPr/>
        </p:nvSpPr>
        <p:spPr>
          <a:xfrm>
            <a:off x="4525563" y="4334315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Násobení 68"/>
          <p:cNvSpPr/>
          <p:nvPr/>
        </p:nvSpPr>
        <p:spPr>
          <a:xfrm>
            <a:off x="4695905" y="4327927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Násobení 69"/>
          <p:cNvSpPr/>
          <p:nvPr/>
        </p:nvSpPr>
        <p:spPr>
          <a:xfrm>
            <a:off x="5048629" y="4317916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Násobení 70"/>
          <p:cNvSpPr/>
          <p:nvPr/>
        </p:nvSpPr>
        <p:spPr>
          <a:xfrm>
            <a:off x="6067089" y="4327000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Násobení 71"/>
          <p:cNvSpPr/>
          <p:nvPr/>
        </p:nvSpPr>
        <p:spPr>
          <a:xfrm>
            <a:off x="6401458" y="4354492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Násobení 72"/>
          <p:cNvSpPr/>
          <p:nvPr/>
        </p:nvSpPr>
        <p:spPr>
          <a:xfrm>
            <a:off x="7517599" y="431698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Násobení 73"/>
          <p:cNvSpPr/>
          <p:nvPr/>
        </p:nvSpPr>
        <p:spPr>
          <a:xfrm>
            <a:off x="7734382" y="4322876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Násobení 74"/>
          <p:cNvSpPr/>
          <p:nvPr/>
        </p:nvSpPr>
        <p:spPr>
          <a:xfrm>
            <a:off x="7913490" y="4300441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Násobení 75"/>
          <p:cNvSpPr/>
          <p:nvPr/>
        </p:nvSpPr>
        <p:spPr>
          <a:xfrm>
            <a:off x="8186355" y="4316989"/>
            <a:ext cx="252538" cy="22932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Prstenec 76"/>
          <p:cNvSpPr/>
          <p:nvPr/>
        </p:nvSpPr>
        <p:spPr>
          <a:xfrm>
            <a:off x="4352603" y="2629344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Prstenec 77"/>
          <p:cNvSpPr/>
          <p:nvPr/>
        </p:nvSpPr>
        <p:spPr>
          <a:xfrm>
            <a:off x="4732614" y="2633392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Prstenec 78"/>
          <p:cNvSpPr/>
          <p:nvPr/>
        </p:nvSpPr>
        <p:spPr>
          <a:xfrm>
            <a:off x="5907344" y="2649239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Prstenec 79"/>
          <p:cNvSpPr/>
          <p:nvPr/>
        </p:nvSpPr>
        <p:spPr>
          <a:xfrm>
            <a:off x="6494807" y="2657678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Prstenec 80"/>
          <p:cNvSpPr/>
          <p:nvPr/>
        </p:nvSpPr>
        <p:spPr>
          <a:xfrm>
            <a:off x="7879761" y="2629343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Prstenec 81"/>
          <p:cNvSpPr/>
          <p:nvPr/>
        </p:nvSpPr>
        <p:spPr>
          <a:xfrm>
            <a:off x="8225015" y="2657678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8580540" y="2679183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779209" y="3557968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Prstenec 84"/>
          <p:cNvSpPr/>
          <p:nvPr/>
        </p:nvSpPr>
        <p:spPr>
          <a:xfrm>
            <a:off x="1121307" y="3527920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Prstenec 85"/>
          <p:cNvSpPr/>
          <p:nvPr/>
        </p:nvSpPr>
        <p:spPr>
          <a:xfrm>
            <a:off x="1452596" y="3520605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Prstenec 86"/>
          <p:cNvSpPr/>
          <p:nvPr/>
        </p:nvSpPr>
        <p:spPr>
          <a:xfrm>
            <a:off x="2430722" y="3505421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Prstenec 87"/>
          <p:cNvSpPr/>
          <p:nvPr/>
        </p:nvSpPr>
        <p:spPr>
          <a:xfrm>
            <a:off x="2900727" y="3545480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Prstenec 88"/>
          <p:cNvSpPr/>
          <p:nvPr/>
        </p:nvSpPr>
        <p:spPr>
          <a:xfrm>
            <a:off x="4364663" y="3505421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Prstenec 89"/>
          <p:cNvSpPr/>
          <p:nvPr/>
        </p:nvSpPr>
        <p:spPr>
          <a:xfrm>
            <a:off x="4723538" y="3544927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Prstenec 90"/>
          <p:cNvSpPr/>
          <p:nvPr/>
        </p:nvSpPr>
        <p:spPr>
          <a:xfrm>
            <a:off x="6032687" y="3527920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Prstenec 91"/>
          <p:cNvSpPr/>
          <p:nvPr/>
        </p:nvSpPr>
        <p:spPr>
          <a:xfrm>
            <a:off x="6453685" y="3537931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Prstenec 92"/>
          <p:cNvSpPr/>
          <p:nvPr/>
        </p:nvSpPr>
        <p:spPr>
          <a:xfrm>
            <a:off x="8093822" y="3520052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Prstenec 93"/>
          <p:cNvSpPr/>
          <p:nvPr/>
        </p:nvSpPr>
        <p:spPr>
          <a:xfrm>
            <a:off x="779209" y="4414033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Prstenec 94"/>
          <p:cNvSpPr/>
          <p:nvPr/>
        </p:nvSpPr>
        <p:spPr>
          <a:xfrm>
            <a:off x="1077548" y="4442590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1580480" y="4427406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Prstenec 96"/>
          <p:cNvSpPr/>
          <p:nvPr/>
        </p:nvSpPr>
        <p:spPr>
          <a:xfrm>
            <a:off x="2376007" y="4400152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Prstenec 97"/>
          <p:cNvSpPr/>
          <p:nvPr/>
        </p:nvSpPr>
        <p:spPr>
          <a:xfrm>
            <a:off x="2839591" y="4398849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Prstenec 98"/>
          <p:cNvSpPr/>
          <p:nvPr/>
        </p:nvSpPr>
        <p:spPr>
          <a:xfrm>
            <a:off x="3401618" y="4404794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Prstenec 99"/>
          <p:cNvSpPr/>
          <p:nvPr/>
        </p:nvSpPr>
        <p:spPr>
          <a:xfrm>
            <a:off x="3783826" y="4398849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Prstenec 100"/>
          <p:cNvSpPr/>
          <p:nvPr/>
        </p:nvSpPr>
        <p:spPr>
          <a:xfrm>
            <a:off x="4902658" y="4362273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Prstenec 101"/>
          <p:cNvSpPr/>
          <p:nvPr/>
        </p:nvSpPr>
        <p:spPr>
          <a:xfrm>
            <a:off x="5291281" y="4371309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Prstenec 102"/>
          <p:cNvSpPr/>
          <p:nvPr/>
        </p:nvSpPr>
        <p:spPr>
          <a:xfrm>
            <a:off x="6284451" y="4384525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Prstenec 103"/>
          <p:cNvSpPr/>
          <p:nvPr/>
        </p:nvSpPr>
        <p:spPr>
          <a:xfrm>
            <a:off x="8113177" y="4349371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Prstenec 104"/>
          <p:cNvSpPr/>
          <p:nvPr/>
        </p:nvSpPr>
        <p:spPr>
          <a:xfrm>
            <a:off x="8408735" y="4370142"/>
            <a:ext cx="179120" cy="154601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09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do slov správnou souhlásku: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7951" y="1809323"/>
            <a:ext cx="3571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 už _ůjdeme _omů.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2225" y="2419853"/>
            <a:ext cx="42677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 do_em rostou květi_y.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229" y="3008485"/>
            <a:ext cx="41347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_imě nejsou vidět _ížaly.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7429" y="3566473"/>
            <a:ext cx="43045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_mrku jsme viděli _išky.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9828" y="4122551"/>
            <a:ext cx="38045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_isté vodě plavali ra_i.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9828" y="4731172"/>
            <a:ext cx="48982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Sloni v o_radě mávali __oboty.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1230" y="1258999"/>
            <a:ext cx="43507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_ubnu _udou Velikonoce.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837" y="5372181"/>
            <a:ext cx="395912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Každý _ok mám ch_ipku.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75656" y="1236380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67544" y="1236380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28555" y="1828172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131354" y="180932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19218" y="2419853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71178" y="2421458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0864" y="2976058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03848" y="3008485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87623" y="3576122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63716" y="4089655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1297" y="4119669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89609" y="4731172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39131" y="4718746"/>
            <a:ext cx="5693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301745" y="5341638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5387925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439131" y="3599331"/>
            <a:ext cx="3407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eva 1"/>
          <p:cNvSpPr/>
          <p:nvPr/>
        </p:nvSpPr>
        <p:spPr>
          <a:xfrm>
            <a:off x="6166733" y="3188186"/>
            <a:ext cx="1008112" cy="623400"/>
          </a:xfrm>
          <a:prstGeom prst="leftArrow">
            <a:avLst/>
          </a:pr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http://www.clker.com/cliparts/y/d/d/P/Y/W/worm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03315"/>
            <a:ext cx="1764147" cy="137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T/H/w/p/7/8/elephan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456" y="4645771"/>
            <a:ext cx="2448554" cy="173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573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článek. Označ křížkem ve všech slovech souhlásky. Ústně dokonči poslední větu tak, aby se k textu hodila (svým obsahem).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2695" y="2495513"/>
            <a:ext cx="23511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Pepa nejí.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9248" y="3284984"/>
            <a:ext cx="342508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Bolí ho břicho.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2695" y="4068155"/>
            <a:ext cx="20630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teď?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2062" y="4776041"/>
            <a:ext cx="50980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</a:t>
            </a:r>
            <a:r>
              <a:rPr lang="cs-CZ" sz="4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se mu ulevilo!</a:t>
            </a:r>
            <a:endParaRPr lang="cs-CZ" sz="4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1651958"/>
            <a:ext cx="3600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Máma dává sýr.</a:t>
            </a:r>
            <a:endParaRPr lang="cs-CZ" sz="40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6" name="Picture 2" descr="http://www.clker.com/cliparts/m/h/s/3/F/Q/chees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28575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N/U/l/p/5/T/sick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762" y="4315596"/>
            <a:ext cx="282892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Násobení 32"/>
          <p:cNvSpPr/>
          <p:nvPr/>
        </p:nvSpPr>
        <p:spPr>
          <a:xfrm>
            <a:off x="492695" y="2175483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Násobení 33"/>
          <p:cNvSpPr/>
          <p:nvPr/>
        </p:nvSpPr>
        <p:spPr>
          <a:xfrm>
            <a:off x="1251708" y="2126792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Násobení 34"/>
          <p:cNvSpPr/>
          <p:nvPr/>
        </p:nvSpPr>
        <p:spPr>
          <a:xfrm>
            <a:off x="1993517" y="2175482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Násobení 35"/>
          <p:cNvSpPr/>
          <p:nvPr/>
        </p:nvSpPr>
        <p:spPr>
          <a:xfrm>
            <a:off x="2427265" y="2160672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Násobení 36"/>
          <p:cNvSpPr/>
          <p:nvPr/>
        </p:nvSpPr>
        <p:spPr>
          <a:xfrm>
            <a:off x="3026686" y="2181144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Násobení 37"/>
          <p:cNvSpPr/>
          <p:nvPr/>
        </p:nvSpPr>
        <p:spPr>
          <a:xfrm>
            <a:off x="3453236" y="2160672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Násobení 38"/>
          <p:cNvSpPr/>
          <p:nvPr/>
        </p:nvSpPr>
        <p:spPr>
          <a:xfrm>
            <a:off x="487512" y="3019038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Násobení 39"/>
          <p:cNvSpPr/>
          <p:nvPr/>
        </p:nvSpPr>
        <p:spPr>
          <a:xfrm>
            <a:off x="1030822" y="2993689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Násobení 40"/>
          <p:cNvSpPr/>
          <p:nvPr/>
        </p:nvSpPr>
        <p:spPr>
          <a:xfrm>
            <a:off x="1668251" y="3019037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Násobení 41"/>
          <p:cNvSpPr/>
          <p:nvPr/>
        </p:nvSpPr>
        <p:spPr>
          <a:xfrm>
            <a:off x="2134832" y="3019036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Násobení 42"/>
          <p:cNvSpPr/>
          <p:nvPr/>
        </p:nvSpPr>
        <p:spPr>
          <a:xfrm>
            <a:off x="502702" y="3794556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Násobení 43"/>
          <p:cNvSpPr/>
          <p:nvPr/>
        </p:nvSpPr>
        <p:spPr>
          <a:xfrm>
            <a:off x="1030821" y="3794555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Násobení 44"/>
          <p:cNvSpPr/>
          <p:nvPr/>
        </p:nvSpPr>
        <p:spPr>
          <a:xfrm>
            <a:off x="1447364" y="3794556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Násobení 45"/>
          <p:cNvSpPr/>
          <p:nvPr/>
        </p:nvSpPr>
        <p:spPr>
          <a:xfrm>
            <a:off x="2059472" y="3808509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Násobení 46"/>
          <p:cNvSpPr/>
          <p:nvPr/>
        </p:nvSpPr>
        <p:spPr>
          <a:xfrm>
            <a:off x="2319857" y="3793762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Násobení 47"/>
          <p:cNvSpPr/>
          <p:nvPr/>
        </p:nvSpPr>
        <p:spPr>
          <a:xfrm>
            <a:off x="2755684" y="3814963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Násobení 48"/>
          <p:cNvSpPr/>
          <p:nvPr/>
        </p:nvSpPr>
        <p:spPr>
          <a:xfrm>
            <a:off x="502702" y="4591680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Násobení 49"/>
          <p:cNvSpPr/>
          <p:nvPr/>
        </p:nvSpPr>
        <p:spPr>
          <a:xfrm>
            <a:off x="1107692" y="4587565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Násobení 50"/>
          <p:cNvSpPr/>
          <p:nvPr/>
        </p:nvSpPr>
        <p:spPr>
          <a:xfrm>
            <a:off x="1627896" y="4566300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Násobení 51"/>
          <p:cNvSpPr/>
          <p:nvPr/>
        </p:nvSpPr>
        <p:spPr>
          <a:xfrm>
            <a:off x="492695" y="5299566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Násobení 52"/>
          <p:cNvSpPr/>
          <p:nvPr/>
        </p:nvSpPr>
        <p:spPr>
          <a:xfrm>
            <a:off x="919245" y="5290415"/>
            <a:ext cx="416543" cy="368721"/>
          </a:xfrm>
          <a:prstGeom prst="mathMultiply">
            <a:avLst/>
          </a:prstGeom>
          <a:solidFill>
            <a:srgbClr val="CC0099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724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ve slovech chybějící souhlásky.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Text si určitě pamatuješ z předchozí strany.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68959" y="2420888"/>
            <a:ext cx="23511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Pepa nejí.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65512" y="3284984"/>
            <a:ext cx="342508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Bolí ho břicho.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68959" y="4068155"/>
            <a:ext cx="20630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 teď?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8326" y="4776041"/>
            <a:ext cx="50980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Kéž </a:t>
            </a:r>
            <a:r>
              <a:rPr lang="cs-CZ" sz="40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by se mu ulevilo!</a:t>
            </a:r>
            <a:endParaRPr lang="cs-CZ" sz="40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8" y="1651958"/>
            <a:ext cx="36004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CC0099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Máma dává sýr.</a:t>
            </a:r>
            <a:endParaRPr lang="cs-CZ" sz="4000" b="1" dirty="0">
              <a:ln w="1905"/>
              <a:solidFill>
                <a:srgbClr val="CC0099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Picture 2" descr="http://www.clker.com/cliparts/m/h/s/3/F/Q/chees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06401"/>
            <a:ext cx="1678038" cy="9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N/U/l/p/5/T/sick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443" y="5483926"/>
            <a:ext cx="2204557" cy="1269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3568" y="3128774"/>
            <a:ext cx="1324454" cy="3373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201813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2013-09-08].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Balón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://www.clker.com/clipart-24141.html</a:t>
            </a:r>
          </a:p>
          <a:p>
            <a:pPr marL="0" indent="0">
              <a:buNone/>
              <a:defRPr/>
            </a:pPr>
            <a:r>
              <a:rPr lang="cs-CZ" sz="1600" dirty="0"/>
              <a:t>Letící ptáci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://www.clker.com/clipart-11914.html</a:t>
            </a:r>
          </a:p>
          <a:p>
            <a:pPr marL="0" indent="0">
              <a:buNone/>
              <a:defRPr/>
            </a:pPr>
            <a:r>
              <a:rPr lang="cs-CZ" sz="1600" dirty="0"/>
              <a:t>Mrak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://www.clker.com/clipart-15435.htm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usměvavé slunce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://www.clker.com/clipart-10030.html</a:t>
            </a:r>
          </a:p>
          <a:p>
            <a:pPr marL="0" indent="0">
              <a:buNone/>
              <a:defRPr/>
            </a:pPr>
            <a:r>
              <a:rPr lang="cs-CZ" sz="1600" dirty="0"/>
              <a:t>Dům		http://www.clker.com/clipart-12144.html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Banán		</a:t>
            </a:r>
            <a:r>
              <a:rPr lang="cs-CZ" sz="1600" dirty="0"/>
              <a:t>http://www.clker.com/clipart-13753.html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Postel		</a:t>
            </a:r>
            <a:r>
              <a:rPr lang="cs-CZ" sz="1600" dirty="0"/>
              <a:t>http://www.clker.com/clipart-17020.html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Stůl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www.clker.com/clipart-2224.html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Kniha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www.clker.com/clipart-12828.html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Hrad		</a:t>
            </a:r>
            <a:r>
              <a:rPr lang="cs-CZ" sz="1600" dirty="0"/>
              <a:t>http://www.clker.com/clipart-16381.html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Jablko		</a:t>
            </a:r>
            <a:r>
              <a:rPr lang="cs-CZ" sz="1600" dirty="0"/>
              <a:t>http://www.clker.com/clipart-14970.html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Moucha		http://</a:t>
            </a:r>
            <a:r>
              <a:rPr lang="cs-CZ" sz="1600" dirty="0" smtClean="0"/>
              <a:t>www.clker.com/clipart-3338.html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Lampa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www.clker.com/clipart-floor-lamp.html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Afrika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www.clker.com/clipart-african-continent.html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Válečný štít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www.clker.com/clipart-warrior-shield.html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Africký buben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www.clker.com/clipart-djembe-drum.html</a:t>
            </a:r>
          </a:p>
          <a:p>
            <a:pPr marL="0" indent="0">
              <a:buNone/>
              <a:defRPr/>
            </a:pPr>
            <a:r>
              <a:rPr lang="cs-CZ" sz="1600" dirty="0"/>
              <a:t>malina		http://</a:t>
            </a:r>
            <a:r>
              <a:rPr lang="cs-CZ" sz="1600" dirty="0" smtClean="0"/>
              <a:t>www.clker.com/clipart-78776.html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Česnek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www.clker.com/clipart-4102.html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Žížala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www.clker.com/clipart-worm.html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Slon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www.clker.com/clipart-elephant-2.html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Sýr		</a:t>
            </a:r>
            <a:r>
              <a:rPr lang="cs-CZ" sz="1600" dirty="0"/>
              <a:t>http://</a:t>
            </a:r>
            <a:r>
              <a:rPr lang="cs-CZ" sz="1600" dirty="0" smtClean="0"/>
              <a:t>www.clker.com/clipart-cheese-1.html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Nemoc		</a:t>
            </a:r>
            <a:r>
              <a:rPr lang="cs-CZ" sz="1600" dirty="0"/>
              <a:t>http://www.clker.com/clipart-sick-3.html</a:t>
            </a:r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130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504</Words>
  <Application>Microsoft Office PowerPoint</Application>
  <PresentationFormat>Předvádění na obrazovce (4:3)</PresentationFormat>
  <Paragraphs>185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Radek</cp:lastModifiedBy>
  <cp:revision>87</cp:revision>
  <dcterms:created xsi:type="dcterms:W3CDTF">2013-10-11T15:00:03Z</dcterms:created>
  <dcterms:modified xsi:type="dcterms:W3CDTF">2013-10-20T13:27:40Z</dcterms:modified>
</cp:coreProperties>
</file>