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63" r:id="rId5"/>
    <p:sldId id="262" r:id="rId6"/>
    <p:sldId id="261" r:id="rId7"/>
    <p:sldId id="260" r:id="rId8"/>
    <p:sldId id="258" r:id="rId9"/>
    <p:sldId id="266" r:id="rId10"/>
    <p:sldId id="267" r:id="rId11"/>
    <p:sldId id="268" r:id="rId12"/>
    <p:sldId id="269" r:id="rId13"/>
    <p:sldId id="26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8000"/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VY_12_INOVACE_ČJ.2.Bal.27_Souhlasky_tvrde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10. </a:t>
            </a:r>
            <a:r>
              <a:rPr lang="cs-CZ" sz="1300" b="1" dirty="0"/>
              <a:t>9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Souhlásky tvrdé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Prezentace slouží žákům druhého ročníku k procvičování tvrdých souhlásek. Žáci doplňují tvrdé souhlásky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do slov a přiřazují je ke správným obrázkům. Vyhledávají tvrdé souhlásky a podtrhávají tvrdé slabiky.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Doplňují do slov s tvrdými souhláskami y nebo ý a tato slova vyznačují.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498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clker.com/cliparts/f/2/d/a/12205457591348504686maidis_Horizont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27" y="0"/>
            <a:ext cx="5544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73" y="4726607"/>
            <a:ext cx="764064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849"/>
          <a:stretch/>
        </p:blipFill>
        <p:spPr bwMode="auto">
          <a:xfrm flipH="1">
            <a:off x="4157294" y="5242762"/>
            <a:ext cx="753883" cy="75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www.clker.com/cliparts/i/v/w/Q/G/X/standing-kid-cartoon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41562"/>
          <a:stretch/>
        </p:blipFill>
        <p:spPr bwMode="auto">
          <a:xfrm flipH="1">
            <a:off x="3865473" y="5242762"/>
            <a:ext cx="708900" cy="76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779708" y="1123615"/>
            <a:ext cx="5447325" cy="255454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SOUHLÁSKY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TVRDÉ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07502" y="252271"/>
            <a:ext cx="1296146" cy="120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 descr="http://www.clker.com/cliparts/3/0/a/1/11971238241310805346noonespillow_Simple_Cloud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931" y="1628800"/>
            <a:ext cx="1316057" cy="77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772" y="3915924"/>
            <a:ext cx="2364216" cy="163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clker.com/cliparts/d/l/l/B/N/4/ufo7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4726607"/>
            <a:ext cx="3008337" cy="152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9" r="18105" b="16776"/>
          <a:stretch/>
        </p:blipFill>
        <p:spPr bwMode="auto">
          <a:xfrm>
            <a:off x="1051056" y="3777175"/>
            <a:ext cx="1121228" cy="182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343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obrázku správné slovo a doplň do něj chybějící tvrdou souhlásku.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" name="Picture 2" descr="http://www.clker.com/cliparts/T/0/8/A/w/i/leg-m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74"/>
          <a:stretch/>
        </p:blipFill>
        <p:spPr bwMode="auto">
          <a:xfrm>
            <a:off x="323528" y="697729"/>
            <a:ext cx="1120425" cy="199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T/0/8/A/w/i/leg-m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74"/>
          <a:stretch/>
        </p:blipFill>
        <p:spPr bwMode="auto">
          <a:xfrm>
            <a:off x="755470" y="1133674"/>
            <a:ext cx="1120425" cy="199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18073"/>
            <a:ext cx="814833" cy="86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00">
            <a:off x="2154019" y="1546559"/>
            <a:ext cx="684076" cy="72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9/4/f/c/11949866731282028361guitar_jarno_vasamaa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332" y="1232104"/>
            <a:ext cx="753016" cy="189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U/d/k/K/c/S/tobacco-pip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53729"/>
            <a:ext cx="1423988" cy="1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8/1/5/c/1194989769375024840color_tiger_susan_park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62" y="3751046"/>
            <a:ext cx="1494910" cy="157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N/Z/1/T/1/f/african-cottage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594" y="3850814"/>
            <a:ext cx="19828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t/C/u/u/A/y/dagger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99833"/>
            <a:ext cx="513270" cy="177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M/H/6/G/5/t/knight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29000"/>
            <a:ext cx="958009" cy="190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8/a/7/4/120685298574448656clown%20fish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948" y="1824754"/>
            <a:ext cx="1967634" cy="121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www.clker.com/cliparts/c/r/X/M/7/C/clock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47919"/>
            <a:ext cx="1180457" cy="1573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97268" y="5898741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odi_y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16722" y="5898739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no_y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76201" y="5898739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_ýmka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16135" y="5900348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_ýše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16739" y="5900349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_ytara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8704" y="6323338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_ygr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70974" y="6323336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_ýka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26158" y="6362013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_yba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25207" y="6324945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ou__y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225811" y="6324946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_ytíř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0" y="5896427"/>
            <a:ext cx="91440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06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Ufíkovi uložit tvrdé souhlásky do pytle: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466" y="775236"/>
            <a:ext cx="4482192" cy="603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051" y="7997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</a:p>
        </p:txBody>
      </p:sp>
      <p:sp>
        <p:nvSpPr>
          <p:cNvPr id="6" name="Obdélník 5"/>
          <p:cNvSpPr/>
          <p:nvPr/>
        </p:nvSpPr>
        <p:spPr>
          <a:xfrm>
            <a:off x="835968" y="13552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09666" y="176872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58380" y="210568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40768" y="242702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30760" y="1077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5176" y="259075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ň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0769" y="241066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86372" y="14093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30760" y="3298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6360" y="34347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430760" y="429462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3960" y="479715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302262" y="558987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1560" y="594928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53910" y="85961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53910" y="394614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16316" y="12028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80312" y="25203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27101" y="236247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27101" y="313490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88424" y="213319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08303" y="1507649"/>
            <a:ext cx="7080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13096" y="1328327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3053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textu vyhledej a podtrhni tvrdé slabiky.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6/d/7/1/1194985468902261510brown_fish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19" y="650799"/>
            <a:ext cx="160607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1105637"/>
            <a:ext cx="1506946" cy="277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e/b/1/6/11949837601577375107factory_gabrielle_nowick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988" y="4293096"/>
            <a:ext cx="2929508" cy="240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8240" y="2655796"/>
            <a:ext cx="5269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Babiččiny hodiny mají kyvadlo.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515" y="3266326"/>
            <a:ext cx="48135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Ty jsi velký a hezký chlapec!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19" y="3854958"/>
            <a:ext cx="31683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Tady je hustý dým.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7719" y="4412946"/>
            <a:ext cx="3698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Buď hodný a pracovitý.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0118" y="4969024"/>
            <a:ext cx="45799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Dívky jedly brambory a řízky.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0118" y="5577645"/>
            <a:ext cx="53720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 ses učil, nedělal bys chyby!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2105472"/>
            <a:ext cx="4350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Hynek chytil velkou rybu.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3053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 nebo ý a věty ukonči správným slovem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 druhého sloupku.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8/c/f/a/1195432291645163672Machovka_kite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47535" y="651286"/>
            <a:ext cx="1377241" cy="196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C/j/X/e/k/D/mous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73" y="5044849"/>
            <a:ext cx="1195759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561991" y="611325"/>
            <a:ext cx="753101" cy="106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9/0/0/0/1313696941396356055Basket%20with%20Pastrie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831" y="4865323"/>
            <a:ext cx="2312530" cy="174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4509" y="2100453"/>
            <a:ext cx="25372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rád_ pouštějí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10" y="2562118"/>
            <a:ext cx="25372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Astr_ jsou krásné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28684"/>
            <a:ext cx="39774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Kr_sy nepatří mezi oblíbené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3490349"/>
            <a:ext cx="39488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Ostružin_ a malin_ jsou lesní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9137" y="3966905"/>
            <a:ext cx="34987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 koupit rohlík_ nebo 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9319" y="4371933"/>
            <a:ext cx="4002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Ten hněd_ kabát je mi příliš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5857" y="1628369"/>
            <a:ext cx="2329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Můj str_c kouří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24776" y="2105371"/>
            <a:ext cx="1153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dlouh_.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616249" y="2567036"/>
            <a:ext cx="11894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_mku.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84368" y="3033602"/>
            <a:ext cx="9935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rak_.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52319" y="3495267"/>
            <a:ext cx="1439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ivočich_.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884368" y="3971823"/>
            <a:ext cx="10078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lod_.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97970" y="4365539"/>
            <a:ext cx="129422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ousk_?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597970" y="1668724"/>
            <a:ext cx="1221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větin_.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5476322" y="3140968"/>
            <a:ext cx="1512168" cy="1056769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53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v mřížce slova, ve kterých se píše y nebo ý po tvrdé souhlásce. Celkem je jich 16.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097983"/>
              </p:ext>
            </p:extLst>
          </p:nvPr>
        </p:nvGraphicFramePr>
        <p:xfrm>
          <a:off x="263150" y="1268760"/>
          <a:ext cx="864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3053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  <a:ln>
            <a:solidFill>
              <a:srgbClr val="006666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34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obrázku správné slovo a doplň do něj chybějící tvrdou souhlásku.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" name="Picture 2" descr="http://www.clker.com/cliparts/T/0/8/A/w/i/leg-m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74"/>
          <a:stretch/>
        </p:blipFill>
        <p:spPr bwMode="auto">
          <a:xfrm>
            <a:off x="323528" y="697729"/>
            <a:ext cx="1120425" cy="199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T/0/8/A/w/i/leg-md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74"/>
          <a:stretch/>
        </p:blipFill>
        <p:spPr bwMode="auto">
          <a:xfrm>
            <a:off x="755470" y="1133674"/>
            <a:ext cx="1120425" cy="199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18073"/>
            <a:ext cx="814833" cy="86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00">
            <a:off x="2154019" y="1546559"/>
            <a:ext cx="684076" cy="72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9/4/f/c/11949866731282028361guitar_jarno_vasamaa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332" y="1232104"/>
            <a:ext cx="753016" cy="189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U/d/k/K/c/S/tobacco-pipe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53729"/>
            <a:ext cx="1423988" cy="1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8/1/5/c/1194989769375024840color_tiger_susan_park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62" y="3751046"/>
            <a:ext cx="1494910" cy="157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N/Z/1/T/1/f/african-cottage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594" y="3850814"/>
            <a:ext cx="19828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t/C/u/u/A/y/dagger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99833"/>
            <a:ext cx="513270" cy="177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M/H/6/G/5/t/knight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29000"/>
            <a:ext cx="958009" cy="190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8/a/7/4/120685298574448656clown%20fish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948" y="1824754"/>
            <a:ext cx="1967634" cy="121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www.clker.com/cliparts/c/r/X/M/7/C/clock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47919"/>
            <a:ext cx="1180457" cy="1573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2022433" y="521896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hodiny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1501" y="3130734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nohy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53461" y="2893772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ýmka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68840" y="5218965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chýše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36841" y="3198166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ytara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1159" y="5321861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ygr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28004" y="5277947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964527" y="305377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yba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875895" y="319816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45232" y="5332244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rytíř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0" y="5896427"/>
            <a:ext cx="91440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6879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Pomoz Ufíkovi uložit tvrdé souhlásky do pytle: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http://www.clker.com/cliparts/B/L/O/T/J/Z/bag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466" y="775236"/>
            <a:ext cx="4482192" cy="603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8/3/0/9/12071567312039024042Chrisdesign_comic_alie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572" y="3951607"/>
            <a:ext cx="222885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72000" y="420789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</a:p>
        </p:txBody>
      </p:sp>
      <p:sp>
        <p:nvSpPr>
          <p:cNvPr id="6" name="Obdélník 5"/>
          <p:cNvSpPr/>
          <p:nvPr/>
        </p:nvSpPr>
        <p:spPr>
          <a:xfrm>
            <a:off x="835968" y="13552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09666" y="176872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58380" y="210568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15422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30760" y="1077641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5176" y="259075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ň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63888" y="34347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86372" y="140936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81558" y="3407813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6360" y="34347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430760" y="429462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3960" y="479715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04322" y="501212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1560" y="594928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53910" y="85961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53910" y="3946142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16316" y="1202849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780312" y="2520335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27101" y="2362470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27101" y="313490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53566" y="5002506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096309" y="4142621"/>
            <a:ext cx="7080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13096" y="1328327"/>
            <a:ext cx="472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0132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textu vyhledej a podtrhni tvrdé slabiky.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6/d/7/1/1194985468902261510brown_fish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19" y="650799"/>
            <a:ext cx="160607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8" y="1105637"/>
            <a:ext cx="1506946" cy="277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e/b/1/6/11949837601577375107factory_gabrielle_nowick_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988" y="4293096"/>
            <a:ext cx="2929508" cy="240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8240" y="2655796"/>
            <a:ext cx="52698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Babiččiny hodiny mají kyvadlo.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515" y="3266326"/>
            <a:ext cx="48135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Ty jsi velký a hezký chlapec!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19" y="3854958"/>
            <a:ext cx="31683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Tady je hustý dým.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7719" y="4412946"/>
            <a:ext cx="3698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Buď hodný a pracovitý.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0118" y="4969024"/>
            <a:ext cx="45799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Dívky jedly brambory a řízky.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0118" y="5577645"/>
            <a:ext cx="53720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Kdyby ses učil, nedělal bys chyby!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2105472"/>
            <a:ext cx="4350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Hynek chytil velkou rybu.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23528" y="249165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49846" y="249165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26947" y="249165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387178" y="3068960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76360" y="3068960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610087" y="3068960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23528" y="3645024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42770" y="3673101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73194" y="3645024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68852" y="4260731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53902" y="4260731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377150" y="4265514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680006" y="4869160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417162" y="4841578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01438" y="537321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159043" y="537321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16441" y="5373216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15480" y="6021288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451083" y="6021288"/>
            <a:ext cx="3858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36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y nebo ý a věty ukonči správným slovem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 druhého sloupku.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8/c/f/a/1195432291645163672Machovka_kite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47535" y="651286"/>
            <a:ext cx="1377241" cy="196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C/j/X/e/k/D/mouse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73" y="5044849"/>
            <a:ext cx="1195759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561991" y="611325"/>
            <a:ext cx="753101" cy="106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9/0/0/0/1313696941396356055Basket%20with%20Pastrie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831" y="4865323"/>
            <a:ext cx="2312530" cy="174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4509" y="2100453"/>
            <a:ext cx="25372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rády pouštějí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4510" y="2562118"/>
            <a:ext cx="25372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Astry jsou krásné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4509" y="3028684"/>
            <a:ext cx="39774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Krysy nepatří mezi oblíbené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3490349"/>
            <a:ext cx="39488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Ostružiny a maliny jsou lesní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9137" y="3966905"/>
            <a:ext cx="34987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 koupit rohlíky nebo 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9319" y="4371933"/>
            <a:ext cx="4002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Ten hněd</a:t>
            </a: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kabát je mi příliš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5857" y="1628369"/>
            <a:ext cx="2329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Můj strýc kouří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01328" y="4359496"/>
            <a:ext cx="1153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dlouh</a:t>
            </a: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72132" y="1626791"/>
            <a:ext cx="11894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mku.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14326" y="2105371"/>
            <a:ext cx="9935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draky.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6137" y="3023782"/>
            <a:ext cx="1439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živočichy.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49376" y="3485447"/>
            <a:ext cx="10078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plody.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4846" y="3958258"/>
            <a:ext cx="129422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housk</a:t>
            </a:r>
            <a:r>
              <a:rPr lang="cs-CZ" sz="2400" b="1" dirty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14326" y="2562117"/>
            <a:ext cx="12219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květiny.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5476322" y="3140968"/>
            <a:ext cx="1512168" cy="1056769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722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v mřížce slova, ve kterých se píše y nebo ý po tvrdé souhlásce. Celkem je jich 16.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586429"/>
              </p:ext>
            </p:extLst>
          </p:nvPr>
        </p:nvGraphicFramePr>
        <p:xfrm>
          <a:off x="263150" y="1268760"/>
          <a:ext cx="864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611560" y="1484784"/>
            <a:ext cx="0" cy="331236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331640" y="2132856"/>
            <a:ext cx="0" cy="331236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051720" y="2132856"/>
            <a:ext cx="0" cy="331236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491880" y="2924944"/>
            <a:ext cx="0" cy="25202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347864" y="1700808"/>
            <a:ext cx="180020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2348880"/>
            <a:ext cx="266429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508104" y="2348880"/>
            <a:ext cx="309634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51514" y="3068960"/>
            <a:ext cx="2549312" cy="285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76256" y="3068960"/>
            <a:ext cx="172819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508104" y="3789040"/>
            <a:ext cx="309634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851614" y="4509120"/>
            <a:ext cx="389685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39952" y="5222371"/>
            <a:ext cx="460851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95536" y="1484784"/>
            <a:ext cx="1800200" cy="180020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835696" y="1412776"/>
            <a:ext cx="3312368" cy="331236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3995936" y="1412776"/>
            <a:ext cx="1872208" cy="187220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951514" y="2924944"/>
            <a:ext cx="2636710" cy="25202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113426" y="5740435"/>
            <a:ext cx="89230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 rys, chyba, chýše, rýma, plody, chytrý, kyj, kýla, mladý, krásný, růžičky, hustý, tyč, rýč, rychlý, strýc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2089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2013-09-10].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Balón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://www.clker.com/clipart-24141.html</a:t>
            </a:r>
          </a:p>
          <a:p>
            <a:pPr marL="0" indent="0">
              <a:buNone/>
              <a:defRPr/>
            </a:pPr>
            <a:r>
              <a:rPr lang="cs-CZ" sz="1600" dirty="0"/>
              <a:t>Letící ptáci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://www.clker.com/clipart-11914.html</a:t>
            </a:r>
          </a:p>
          <a:p>
            <a:pPr marL="0" indent="0">
              <a:buNone/>
              <a:defRPr/>
            </a:pPr>
            <a:r>
              <a:rPr lang="cs-CZ" sz="1600" dirty="0"/>
              <a:t>Mrak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://www.clker.com/clipart-15435.htm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usměvavé slunce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://www.clker.com/clipart-10030.html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Pytel		</a:t>
            </a:r>
            <a:r>
              <a:rPr lang="cs-CZ" sz="1600" dirty="0"/>
              <a:t>http://www.clker.com/clipart-bag-14.html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Nohy		</a:t>
            </a:r>
            <a:r>
              <a:rPr lang="cs-CZ" sz="1600" dirty="0"/>
              <a:t>http://www.clker.com/clipart-leg-1.html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Moucha		http://www.clker.com/clipart-3338.html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Kytara		</a:t>
            </a:r>
            <a:r>
              <a:rPr lang="cs-CZ" sz="1600" dirty="0"/>
              <a:t>http://www.clker.com/clipart-4465.html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Ryba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www.clker.com/clipart-3382.html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Dýmka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www.clker.com/clipart-tobacco-pipe.html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Tigr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www.clker.com/clipart-6982.html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Hodiny		</a:t>
            </a:r>
            <a:r>
              <a:rPr lang="cs-CZ" sz="1400" dirty="0"/>
              <a:t>http://</a:t>
            </a:r>
            <a:r>
              <a:rPr lang="cs-CZ" sz="1400" dirty="0" smtClean="0"/>
              <a:t>www.clker.com/clipart-clock-40.html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Chýše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www.clker.com/clipart-african-cottage.html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Dýka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www.clker.com/clipart-dagger-1.html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Rytíř		</a:t>
            </a:r>
            <a:r>
              <a:rPr lang="cs-CZ" sz="1400" dirty="0"/>
              <a:t>http://www.clker.com/clipart-knight-2.html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Ryba 2 		</a:t>
            </a:r>
            <a:r>
              <a:rPr lang="cs-CZ" sz="1400" dirty="0"/>
              <a:t>http://</a:t>
            </a:r>
            <a:r>
              <a:rPr lang="cs-CZ" sz="1400" dirty="0" smtClean="0"/>
              <a:t>www.clker.com/clipart-clown-fish.html</a:t>
            </a:r>
          </a:p>
          <a:p>
            <a:pPr marL="0" indent="0">
              <a:buNone/>
              <a:defRPr/>
            </a:pPr>
            <a:r>
              <a:rPr lang="cs-CZ" sz="1400" dirty="0" smtClean="0"/>
              <a:t>Továrna		</a:t>
            </a:r>
            <a:r>
              <a:rPr lang="cs-CZ" sz="1200" dirty="0"/>
              <a:t>http://www.clker.com/clipart-1773.html</a:t>
            </a:r>
            <a:endParaRPr lang="cs-CZ" sz="1400" dirty="0"/>
          </a:p>
          <a:p>
            <a:pPr marL="0" indent="0">
              <a:buNone/>
              <a:defRPr/>
            </a:pPr>
            <a:r>
              <a:rPr lang="cs-CZ" sz="1400" dirty="0" smtClean="0"/>
              <a:t>Drak		</a:t>
            </a:r>
            <a:r>
              <a:rPr lang="cs-CZ" sz="1200" dirty="0"/>
              <a:t>http://www.clker.com/clipart-10848.html</a:t>
            </a:r>
            <a:endParaRPr lang="cs-CZ" sz="1400" dirty="0" smtClean="0"/>
          </a:p>
          <a:p>
            <a:pPr marL="0" indent="0">
              <a:buNone/>
              <a:defRPr/>
            </a:pPr>
            <a:r>
              <a:rPr lang="cs-CZ" sz="1400" dirty="0" smtClean="0"/>
              <a:t>Zelený ufon		</a:t>
            </a:r>
            <a:r>
              <a:rPr lang="cs-CZ" sz="1200" dirty="0"/>
              <a:t>http://www.clker.com/clipart-green-comic-alien.html</a:t>
            </a:r>
            <a:endParaRPr lang="cs-CZ" sz="1400" dirty="0"/>
          </a:p>
          <a:p>
            <a:pPr marL="0" indent="0">
              <a:buNone/>
              <a:defRPr/>
            </a:pPr>
            <a:r>
              <a:rPr lang="cs-CZ" sz="1400" dirty="0" smtClean="0"/>
              <a:t>Létající talíř		</a:t>
            </a:r>
            <a:r>
              <a:rPr lang="cs-CZ" sz="1200" dirty="0"/>
              <a:t>http://www.clker.com/cliparts/d/l/l/B/N/4/ufo7-md.png</a:t>
            </a:r>
            <a:endParaRPr lang="cs-CZ" sz="14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Krysa		</a:t>
            </a:r>
            <a:r>
              <a:rPr lang="cs-CZ" sz="1400" dirty="0"/>
              <a:t>http://</a:t>
            </a:r>
            <a:r>
              <a:rPr lang="cs-CZ" sz="1400" dirty="0" smtClean="0"/>
              <a:t>www.clker.com/clipart-mouse-2.html</a:t>
            </a:r>
          </a:p>
          <a:p>
            <a:pPr marL="0" indent="0">
              <a:buNone/>
              <a:defRPr/>
            </a:pPr>
            <a:r>
              <a:rPr lang="cs-CZ" sz="1400" dirty="0"/>
              <a:t>malina		http://www.clker.com/clipart-78776.html</a:t>
            </a:r>
          </a:p>
          <a:p>
            <a:pPr marL="0" indent="0">
              <a:buNone/>
              <a:defRPr/>
            </a:pPr>
            <a:r>
              <a:rPr lang="cs-CZ" sz="1400" dirty="0" smtClean="0"/>
              <a:t>Rohlíky v košíku		</a:t>
            </a:r>
            <a:r>
              <a:rPr lang="cs-CZ" sz="1050" dirty="0"/>
              <a:t>http://www.clker.com/clipart-140136.html</a:t>
            </a:r>
            <a:endParaRPr lang="cs-CZ" sz="1400" dirty="0"/>
          </a:p>
          <a:p>
            <a:pPr marL="0" indent="0">
              <a:buNone/>
              <a:defRPr/>
            </a:pPr>
            <a:endParaRPr lang="cs-CZ" sz="1400" dirty="0" smtClean="0"/>
          </a:p>
          <a:p>
            <a:pPr marL="0" indent="0">
              <a:buNone/>
              <a:defRPr/>
            </a:pPr>
            <a:endParaRPr lang="cs-CZ" sz="1400" dirty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9931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605</Words>
  <Application>Microsoft Office PowerPoint</Application>
  <PresentationFormat>Předvádění na obrazovce (4:3)</PresentationFormat>
  <Paragraphs>324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Radek</cp:lastModifiedBy>
  <cp:revision>83</cp:revision>
  <dcterms:created xsi:type="dcterms:W3CDTF">2013-10-11T15:00:28Z</dcterms:created>
  <dcterms:modified xsi:type="dcterms:W3CDTF">2013-10-20T13:27:34Z</dcterms:modified>
</cp:coreProperties>
</file>