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10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3.xml" ContentType="application/vnd.openxmlformats-officedocument.presentationml.notesSlid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6"/>
  </p:notesMasterIdLst>
  <p:sldIdLst>
    <p:sldId id="268" r:id="rId2"/>
    <p:sldId id="269" r:id="rId3"/>
    <p:sldId id="256" r:id="rId4"/>
    <p:sldId id="257" r:id="rId5"/>
    <p:sldId id="258" r:id="rId6"/>
    <p:sldId id="259" r:id="rId7"/>
    <p:sldId id="260" r:id="rId8"/>
    <p:sldId id="261" r:id="rId9"/>
    <p:sldId id="262" r:id="rId10"/>
    <p:sldId id="263" r:id="rId11"/>
    <p:sldId id="264" r:id="rId12"/>
    <p:sldId id="266" r:id="rId13"/>
    <p:sldId id="265" r:id="rId14"/>
    <p:sldId id="267" r:id="rId15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9E3A38"/>
    <a:srgbClr val="FFFF99"/>
  </p:clrMru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912C8C85-51F0-491E-9774-3900AFEF0FD7}" styleName="Světlý styl 2 – zvýraznění 6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</a:tcBdr>
      </a:tcStyle>
    </a:band1H>
    <a:band1V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</a:tcBdr>
      </a:tcStyle>
    </a:band1V>
    <a:band2V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6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6"/>
        </a:fillRef>
      </a:tcStyle>
    </a:firstRow>
  </a:tblStyle>
  <a:tblStyle styleId="{68D230F3-CF80-4859-8CE7-A43EE81993B5}" styleName="Světlý styl 1 – zvýraznění 6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6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6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6"/>
              </a:solidFill>
            </a:ln>
          </a:bottom>
        </a:tcBdr>
        <a:fill>
          <a:noFill/>
        </a:fill>
      </a:tcStyle>
    </a:firstRow>
  </a:tblStyle>
  <a:tblStyle styleId="{2A488322-F2BA-4B5B-9748-0D474271808F}" styleName="Střední styl 3 – zvýraznění 6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6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88943" autoAdjust="0"/>
  </p:normalViewPr>
  <p:slideViewPr>
    <p:cSldViewPr>
      <p:cViewPr varScale="1">
        <p:scale>
          <a:sx n="93" d="100"/>
          <a:sy n="93" d="100"/>
        </p:scale>
        <p:origin x="-420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</a:defRPr>
            </a:lvl1pPr>
          </a:lstStyle>
          <a:p>
            <a:pPr>
              <a:defRPr/>
            </a:pPr>
            <a:fld id="{20B46629-BB63-4835-8DD8-911E41D3159A}" type="datetimeFigureOut">
              <a:rPr lang="cs-CZ"/>
              <a:pPr>
                <a:defRPr/>
              </a:pPr>
              <a:t>21.1.2012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</a:defRPr>
            </a:lvl1pPr>
          </a:lstStyle>
          <a:p>
            <a:pPr>
              <a:defRPr/>
            </a:pPr>
            <a:fld id="{0B396F92-C5CA-49F3-9A5E-BAC46792871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6387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dirty="0" smtClean="0"/>
          </a:p>
        </p:txBody>
      </p:sp>
      <p:sp>
        <p:nvSpPr>
          <p:cNvPr id="16388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10C237D5-8300-4AE1-BB19-689C847B140C}" type="slidenum">
              <a:rPr lang="cs-CZ"/>
              <a:pPr fontAlgn="base">
                <a:spcBef>
                  <a:spcPct val="0"/>
                </a:spcBef>
                <a:spcAft>
                  <a:spcPct val="0"/>
                </a:spcAft>
              </a:pPr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6387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dirty="0" smtClean="0"/>
          </a:p>
        </p:txBody>
      </p:sp>
      <p:sp>
        <p:nvSpPr>
          <p:cNvPr id="16388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10C237D5-8300-4AE1-BB19-689C847B140C}" type="slidenum">
              <a:rPr lang="cs-CZ"/>
              <a:pPr fontAlgn="base">
                <a:spcBef>
                  <a:spcPct val="0"/>
                </a:spcBef>
                <a:spcAft>
                  <a:spcPct val="0"/>
                </a:spcAft>
              </a:pPr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7411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dirty="0" smtClean="0"/>
          </a:p>
        </p:txBody>
      </p:sp>
      <p:sp>
        <p:nvSpPr>
          <p:cNvPr id="17412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95238CB5-071E-4B5F-9ABC-D0D4D1925EFA}" type="slidenum">
              <a:rPr lang="cs-CZ"/>
              <a:pPr fontAlgn="base">
                <a:spcBef>
                  <a:spcPct val="0"/>
                </a:spcBef>
                <a:spcAft>
                  <a:spcPct val="0"/>
                </a:spcAft>
              </a:pPr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/>
          </a:p>
        </p:txBody>
      </p:sp>
      <p:sp>
        <p:nvSpPr>
          <p:cNvPr id="18436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E7F7B8AA-C673-42D6-B3E1-75982041E04F}" type="slidenum">
              <a:rPr lang="cs-CZ"/>
              <a:pPr fontAlgn="base">
                <a:spcBef>
                  <a:spcPct val="0"/>
                </a:spcBef>
                <a:spcAft>
                  <a:spcPct val="0"/>
                </a:spcAft>
              </a:pPr>
              <a:t>6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9459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  <a:buFontTx/>
              <a:buNone/>
            </a:pPr>
            <a:endParaRPr lang="cs-CZ" dirty="0" smtClean="0"/>
          </a:p>
        </p:txBody>
      </p:sp>
      <p:sp>
        <p:nvSpPr>
          <p:cNvPr id="19460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3F8522F5-0B75-4AA1-820A-2BA6951CB9B2}" type="slidenum">
              <a:rPr lang="cs-CZ"/>
              <a:pPr fontAlgn="base">
                <a:spcBef>
                  <a:spcPct val="0"/>
                </a:spcBef>
                <a:spcAft>
                  <a:spcPct val="0"/>
                </a:spcAft>
              </a:pPr>
              <a:t>7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/>
          </a:p>
        </p:txBody>
      </p:sp>
      <p:sp>
        <p:nvSpPr>
          <p:cNvPr id="20484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FB6B6A5B-A757-423C-96C3-A7A99BC69A7B}" type="slidenum">
              <a:rPr lang="cs-CZ"/>
              <a:pPr fontAlgn="base">
                <a:spcBef>
                  <a:spcPct val="0"/>
                </a:spcBef>
                <a:spcAft>
                  <a:spcPct val="0"/>
                </a:spcAft>
              </a:pPr>
              <a:t>8</a:t>
            </a:fld>
            <a:endParaRPr lang="cs-CZ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1507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dirty="0" smtClean="0"/>
          </a:p>
        </p:txBody>
      </p:sp>
      <p:sp>
        <p:nvSpPr>
          <p:cNvPr id="21508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9F50D519-A561-4785-9188-8C34683BD054}" type="slidenum">
              <a:rPr lang="cs-CZ"/>
              <a:pPr fontAlgn="base">
                <a:spcBef>
                  <a:spcPct val="0"/>
                </a:spcBef>
                <a:spcAft>
                  <a:spcPct val="0"/>
                </a:spcAft>
              </a:pPr>
              <a:t>9</a:t>
            </a:fld>
            <a:endParaRPr lang="cs-CZ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2531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dirty="0" smtClean="0"/>
          </a:p>
        </p:txBody>
      </p:sp>
      <p:sp>
        <p:nvSpPr>
          <p:cNvPr id="22532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BA627A86-E4A7-4EC8-81CE-52B4AF22F066}" type="slidenum">
              <a:rPr lang="cs-CZ"/>
              <a:pPr fontAlgn="base">
                <a:spcBef>
                  <a:spcPct val="0"/>
                </a:spcBef>
                <a:spcAft>
                  <a:spcPct val="0"/>
                </a:spcAft>
              </a:pPr>
              <a:t>10</a:t>
            </a:fld>
            <a:endParaRPr lang="cs-CZ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457200" indent="-457200" fontAlgn="auto">
              <a:spcBef>
                <a:spcPts val="0"/>
              </a:spcBef>
              <a:spcAft>
                <a:spcPts val="0"/>
              </a:spcAft>
              <a:buFontTx/>
              <a:buNone/>
              <a:defRPr/>
            </a:pPr>
            <a:endParaRPr lang="cs-CZ" dirty="0"/>
          </a:p>
        </p:txBody>
      </p:sp>
      <p:sp>
        <p:nvSpPr>
          <p:cNvPr id="23556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994E5565-217C-4FE0-B9F5-8F7AEBAA57BD}" type="slidenum">
              <a:rPr lang="cs-CZ"/>
              <a:pPr fontAlgn="base">
                <a:spcBef>
                  <a:spcPct val="0"/>
                </a:spcBef>
                <a:spcAft>
                  <a:spcPct val="0"/>
                </a:spcAft>
              </a:pPr>
              <a:t>12</a:t>
            </a:fld>
            <a:endParaRPr lang="cs-CZ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4579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dirty="0" smtClean="0"/>
          </a:p>
        </p:txBody>
      </p:sp>
      <p:sp>
        <p:nvSpPr>
          <p:cNvPr id="24580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569AD32E-E4AC-469D-AF9F-9AB994B4AAD4}" type="slidenum">
              <a:rPr lang="cs-CZ"/>
              <a:pPr fontAlgn="base">
                <a:spcBef>
                  <a:spcPct val="0"/>
                </a:spcBef>
                <a:spcAft>
                  <a:spcPct val="0"/>
                </a:spcAft>
              </a:pPr>
              <a:t>13</a:t>
            </a:fld>
            <a:endParaRPr lang="cs-CZ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4819" name="Zástupný symbol pro poznámky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cs-CZ" smtClean="0">
              <a:latin typeface="Calibri" pitchFamily="34" charset="0"/>
            </a:endParaRPr>
          </a:p>
        </p:txBody>
      </p:sp>
      <p:sp>
        <p:nvSpPr>
          <p:cNvPr id="34820" name="Zástupný symbol pro číslo snímku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C7E2D239-EA28-4169-B63A-4720D4031837}" type="slidenum">
              <a:rPr lang="cs-CZ" smtClean="0"/>
              <a:pPr/>
              <a:t>14</a:t>
            </a:fld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4D804F-E671-4333-BEAF-8B30EB6D8552}" type="datetimeFigureOut">
              <a:rPr lang="cs-CZ"/>
              <a:pPr>
                <a:defRPr/>
              </a:pPr>
              <a:t>21.1.2012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57566B-66D0-4CF7-9E60-BFF15A902BA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7FB6ACD-EE11-4344-9F46-99CB5E572DDB}" type="datetimeFigureOut">
              <a:rPr lang="cs-CZ"/>
              <a:pPr>
                <a:defRPr/>
              </a:pPr>
              <a:t>21.1.2012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3136227-390F-45EB-AD92-56A646F551A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3683270-D9BF-44A2-A5DA-EAD3031108FD}" type="datetimeFigureOut">
              <a:rPr lang="cs-CZ"/>
              <a:pPr>
                <a:defRPr/>
              </a:pPr>
              <a:t>21.1.2012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71CB3F8-E5E9-416E-A082-A76EBC578DC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0950B3A-B58B-4410-94A6-01B6BA94C6FC}" type="datetimeFigureOut">
              <a:rPr lang="cs-CZ"/>
              <a:pPr>
                <a:defRPr/>
              </a:pPr>
              <a:t>21.1.2012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FC08A8C-DB25-49C5-9E03-313AB4F7AEF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3502529-7927-4D82-92D9-10B6C6EA0E2A}" type="datetimeFigureOut">
              <a:rPr lang="cs-CZ"/>
              <a:pPr>
                <a:defRPr/>
              </a:pPr>
              <a:t>21.1.2012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E858024-F4D6-407A-9BE1-C6103571498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6F4924E-00AD-499D-9E9E-A64E695E2111}" type="datetimeFigureOut">
              <a:rPr lang="cs-CZ"/>
              <a:pPr>
                <a:defRPr/>
              </a:pPr>
              <a:t>21.1.2012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FD859A0-E0F5-496B-96F0-0B4F2410938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0F08DD5-E0BB-4F97-80FD-849E4B726894}" type="datetimeFigureOut">
              <a:rPr lang="cs-CZ"/>
              <a:pPr>
                <a:defRPr/>
              </a:pPr>
              <a:t>21.1.2012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92B57E7-6E57-483E-8A27-DE78F08657A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1EA9689-B4AB-40DE-B0DA-63035B304B60}" type="datetimeFigureOut">
              <a:rPr lang="cs-CZ"/>
              <a:pPr>
                <a:defRPr/>
              </a:pPr>
              <a:t>21.1.2012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D94FBE3-5F8F-450F-8B46-B357E5A495B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8DE8276-8F1C-4665-806B-5BA369D653A4}" type="datetimeFigureOut">
              <a:rPr lang="cs-CZ"/>
              <a:pPr>
                <a:defRPr/>
              </a:pPr>
              <a:t>21.1.2012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10F3AF8-B3B1-4E82-A41A-42EA3B0737B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C433400-8C73-4076-8EC3-FD95372D4607}" type="datetimeFigureOut">
              <a:rPr lang="cs-CZ"/>
              <a:pPr>
                <a:defRPr/>
              </a:pPr>
              <a:t>21.1.2012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D0F50B9-27D2-4926-9C4D-EE0951C1753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EC7534D-E253-4F52-8DBF-8F349E4E4A7D}" type="datetimeFigureOut">
              <a:rPr lang="cs-CZ"/>
              <a:pPr>
                <a:defRPr/>
              </a:pPr>
              <a:t>21.1.2012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B01D9AE-B4C8-46DA-9315-9BB269DD4B7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99">
            <a:alpha val="90979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7AD63248-C62B-4B89-BFA7-0F376CE60518}" type="datetimeFigureOut">
              <a:rPr lang="cs-CZ"/>
              <a:pPr>
                <a:defRPr/>
              </a:pPr>
              <a:t>21.1.2012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CC77714C-4852-43EE-AF27-59061076861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Tabulka 2"/>
          <p:cNvGraphicFramePr>
            <a:graphicFrameLocks noGrp="1"/>
          </p:cNvGraphicFramePr>
          <p:nvPr/>
        </p:nvGraphicFramePr>
        <p:xfrm>
          <a:off x="755576" y="2780928"/>
          <a:ext cx="7656512" cy="2130606"/>
        </p:xfrm>
        <a:graphic>
          <a:graphicData uri="http://schemas.openxmlformats.org/drawingml/2006/table">
            <a:tbl>
              <a:tblPr firstRow="1" bandRow="1">
                <a:tableStyleId>{912C8C85-51F0-491E-9774-3900AFEF0FD7}</a:tableStyleId>
              </a:tblPr>
              <a:tblGrid>
                <a:gridCol w="7656512"/>
              </a:tblGrid>
              <a:tr h="385647"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solidFill>
                            <a:sysClr val="windowText" lastClr="000000"/>
                          </a:solidFill>
                        </a:rPr>
                        <a:t>NÁZEV</a:t>
                      </a:r>
                      <a:r>
                        <a:rPr lang="cs-CZ" sz="2000" baseline="0" dirty="0" smtClean="0">
                          <a:solidFill>
                            <a:sysClr val="windowText" lastClr="000000"/>
                          </a:solidFill>
                        </a:rPr>
                        <a:t> ŠKOLY: </a:t>
                      </a:r>
                      <a:r>
                        <a:rPr lang="cs-CZ" b="0" baseline="0" dirty="0" smtClean="0">
                          <a:solidFill>
                            <a:sysClr val="windowText" lastClr="000000"/>
                          </a:solidFill>
                        </a:rPr>
                        <a:t>ZŠ J. E. </a:t>
                      </a:r>
                      <a:r>
                        <a:rPr lang="cs-CZ" b="0" baseline="0" dirty="0" err="1" smtClean="0">
                          <a:solidFill>
                            <a:sysClr val="windowText" lastClr="000000"/>
                          </a:solidFill>
                        </a:rPr>
                        <a:t>Purkyně</a:t>
                      </a:r>
                      <a:r>
                        <a:rPr lang="cs-CZ" b="0" baseline="0" dirty="0" smtClean="0">
                          <a:solidFill>
                            <a:sysClr val="windowText" lastClr="000000"/>
                          </a:solidFill>
                        </a:rPr>
                        <a:t> Libochovice</a:t>
                      </a:r>
                      <a:endParaRPr lang="cs-CZ" b="0" dirty="0">
                        <a:solidFill>
                          <a:sysClr val="windowText" lastClr="000000"/>
                        </a:solidFill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  <a:tr h="385647">
                <a:tc>
                  <a:txBody>
                    <a:bodyPr/>
                    <a:lstStyle/>
                    <a:p>
                      <a:r>
                        <a:rPr lang="cs-CZ" sz="2000" b="1" dirty="0" smtClean="0"/>
                        <a:t>AUTOR: </a:t>
                      </a:r>
                      <a:r>
                        <a:rPr lang="cs-CZ" dirty="0" smtClean="0"/>
                        <a:t>RNDr.</a:t>
                      </a:r>
                      <a:r>
                        <a:rPr lang="cs-CZ" baseline="0" dirty="0" smtClean="0"/>
                        <a:t> Adéla </a:t>
                      </a:r>
                      <a:r>
                        <a:rPr lang="cs-CZ" baseline="0" dirty="0" err="1" smtClean="0"/>
                        <a:t>Lipšová</a:t>
                      </a:r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  <a:tr h="385647">
                <a:tc>
                  <a:txBody>
                    <a:bodyPr/>
                    <a:lstStyle/>
                    <a:p>
                      <a:r>
                        <a:rPr lang="cs-CZ" sz="2000" b="1" dirty="0" smtClean="0"/>
                        <a:t>NÁZEV</a:t>
                      </a:r>
                      <a:r>
                        <a:rPr lang="cs-CZ" sz="2000" dirty="0" smtClean="0"/>
                        <a:t>: </a:t>
                      </a:r>
                      <a:r>
                        <a:rPr lang="cs-CZ" sz="1800" dirty="0" smtClean="0"/>
                        <a:t>VY_52_INOVACE_03_</a:t>
                      </a:r>
                      <a:r>
                        <a:rPr lang="cs-CZ" sz="1800" cap="all" dirty="0" smtClean="0"/>
                        <a:t>exotermické </a:t>
                      </a:r>
                      <a:r>
                        <a:rPr lang="cs-CZ" sz="1800" cap="all" dirty="0" smtClean="0"/>
                        <a:t>a endotermické</a:t>
                      </a:r>
                      <a:r>
                        <a:rPr lang="cs-CZ" sz="1800" cap="all" baseline="0" dirty="0" smtClean="0"/>
                        <a:t> reakce</a:t>
                      </a:r>
                      <a:endParaRPr lang="cs-CZ" sz="1800" cap="all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  <a:tr h="385647">
                <a:tc>
                  <a:txBody>
                    <a:bodyPr/>
                    <a:lstStyle/>
                    <a:p>
                      <a:r>
                        <a:rPr lang="cs-CZ" sz="2000" b="1" dirty="0" smtClean="0"/>
                        <a:t>TÉMA: </a:t>
                      </a:r>
                      <a:r>
                        <a:rPr lang="cs-CZ" sz="1800" b="0" dirty="0" smtClean="0"/>
                        <a:t>EXOTERMICKÉ</a:t>
                      </a:r>
                      <a:r>
                        <a:rPr lang="cs-CZ" sz="1800" b="0" baseline="0" dirty="0" smtClean="0"/>
                        <a:t> A ENDOTERMICKÉ REAKCE</a:t>
                      </a:r>
                      <a:endParaRPr lang="cs-CZ" sz="2000" b="0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  <a:tr h="545646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b="1" dirty="0" smtClean="0"/>
                        <a:t>ČÍSLO PROJEKTU: </a:t>
                      </a:r>
                      <a:r>
                        <a:rPr lang="cs-CZ" sz="180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CZ.1.07/1.4.00/21.2803</a:t>
                      </a:r>
                      <a:endParaRPr lang="cs-CZ" sz="1800" b="0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p:pic>
        <p:nvPicPr>
          <p:cNvPr id="4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63688" y="404664"/>
            <a:ext cx="5472608" cy="1337082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sz="3800" b="1" dirty="0" smtClean="0"/>
              <a:t>Anotace</a:t>
            </a:r>
            <a:endParaRPr lang="cs-CZ" sz="38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781550"/>
          </a:xfrm>
          <a:ln w="38100"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>
              <a:lnSpc>
                <a:spcPct val="90000"/>
              </a:lnSpc>
              <a:buNone/>
            </a:pPr>
            <a:r>
              <a:rPr lang="cs-CZ" sz="2800" dirty="0" smtClean="0">
                <a:solidFill>
                  <a:srgbClr val="000000"/>
                </a:solidFill>
              </a:rPr>
              <a:t>    </a:t>
            </a:r>
          </a:p>
          <a:p>
            <a:pPr>
              <a:lnSpc>
                <a:spcPct val="90000"/>
              </a:lnSpc>
              <a:buNone/>
            </a:pPr>
            <a:r>
              <a:rPr lang="cs-CZ" sz="2800" dirty="0" smtClean="0">
                <a:solidFill>
                  <a:srgbClr val="000000"/>
                </a:solidFill>
              </a:rPr>
              <a:t>    </a:t>
            </a:r>
            <a:r>
              <a:rPr lang="cs-CZ" sz="2400" dirty="0" smtClean="0">
                <a:solidFill>
                  <a:srgbClr val="000000"/>
                </a:solidFill>
              </a:rPr>
              <a:t>Jedná se o výukové materiály určené pro podporu  vzdělávání v oblasti přírodních věd – konkrétně chemie.</a:t>
            </a:r>
          </a:p>
          <a:p>
            <a:pPr>
              <a:lnSpc>
                <a:spcPct val="90000"/>
              </a:lnSpc>
              <a:buNone/>
            </a:pPr>
            <a:r>
              <a:rPr lang="cs-CZ" sz="2400" dirty="0" smtClean="0">
                <a:solidFill>
                  <a:srgbClr val="000000"/>
                </a:solidFill>
              </a:rPr>
              <a:t>    </a:t>
            </a:r>
          </a:p>
          <a:p>
            <a:pPr>
              <a:lnSpc>
                <a:spcPct val="90000"/>
              </a:lnSpc>
              <a:buNone/>
            </a:pPr>
            <a:r>
              <a:rPr lang="cs-CZ" sz="2400" dirty="0" smtClean="0">
                <a:solidFill>
                  <a:srgbClr val="000000"/>
                </a:solidFill>
              </a:rPr>
              <a:t>     </a:t>
            </a:r>
            <a:r>
              <a:rPr lang="cs-CZ" sz="2400" dirty="0" smtClean="0">
                <a:solidFill>
                  <a:srgbClr val="000000"/>
                </a:solidFill>
              </a:rPr>
              <a:t>Obsahem je prezentace pro podporu výkladu učiva na dané téma, </a:t>
            </a:r>
            <a:r>
              <a:rPr lang="cs-CZ" sz="2400" dirty="0" smtClean="0">
                <a:solidFill>
                  <a:srgbClr val="000000"/>
                </a:solidFill>
              </a:rPr>
              <a:t>doplněné </a:t>
            </a:r>
            <a:r>
              <a:rPr lang="cs-CZ" sz="2400" dirty="0" smtClean="0">
                <a:solidFill>
                  <a:srgbClr val="000000"/>
                </a:solidFill>
              </a:rPr>
              <a:t>řadou </a:t>
            </a:r>
            <a:r>
              <a:rPr lang="cs-CZ" sz="2400" dirty="0" smtClean="0">
                <a:solidFill>
                  <a:srgbClr val="000000"/>
                </a:solidFill>
              </a:rPr>
              <a:t>zajímavých experimentů, které je nutno provádět pod dohledem vyučujícího. </a:t>
            </a:r>
            <a:endParaRPr lang="cs-CZ" sz="2400" dirty="0" smtClean="0">
              <a:solidFill>
                <a:srgbClr val="000000"/>
              </a:solidFill>
            </a:endParaRPr>
          </a:p>
          <a:p>
            <a:pPr>
              <a:lnSpc>
                <a:spcPct val="90000"/>
              </a:lnSpc>
              <a:buNone/>
            </a:pPr>
            <a:r>
              <a:rPr lang="cs-CZ" sz="2400" dirty="0" smtClean="0">
                <a:solidFill>
                  <a:srgbClr val="000000"/>
                </a:solidFill>
              </a:rPr>
              <a:t> </a:t>
            </a:r>
            <a:r>
              <a:rPr lang="cs-CZ" sz="2400" dirty="0" smtClean="0">
                <a:solidFill>
                  <a:srgbClr val="000000"/>
                </a:solidFill>
              </a:rPr>
              <a:t>    Na </a:t>
            </a:r>
            <a:r>
              <a:rPr lang="cs-CZ" sz="2400" dirty="0" smtClean="0">
                <a:solidFill>
                  <a:srgbClr val="000000"/>
                </a:solidFill>
              </a:rPr>
              <a:t>začátku </a:t>
            </a:r>
            <a:r>
              <a:rPr lang="cs-CZ" sz="2400" smtClean="0">
                <a:solidFill>
                  <a:srgbClr val="000000"/>
                </a:solidFill>
              </a:rPr>
              <a:t>je </a:t>
            </a:r>
            <a:r>
              <a:rPr lang="cs-CZ" sz="2400" smtClean="0">
                <a:solidFill>
                  <a:srgbClr val="000000"/>
                </a:solidFill>
              </a:rPr>
              <a:t>uveden </a:t>
            </a:r>
            <a:r>
              <a:rPr lang="cs-CZ" sz="2400" dirty="0" smtClean="0">
                <a:solidFill>
                  <a:srgbClr val="000000"/>
                </a:solidFill>
              </a:rPr>
              <a:t>souhrn </a:t>
            </a:r>
            <a:r>
              <a:rPr lang="cs-CZ" sz="2400" dirty="0" smtClean="0">
                <a:solidFill>
                  <a:srgbClr val="000000"/>
                </a:solidFill>
              </a:rPr>
              <a:t>opakování </a:t>
            </a:r>
            <a:r>
              <a:rPr lang="cs-CZ" sz="2400" dirty="0" smtClean="0">
                <a:solidFill>
                  <a:srgbClr val="000000"/>
                </a:solidFill>
              </a:rPr>
              <a:t>látky </a:t>
            </a:r>
            <a:r>
              <a:rPr lang="cs-CZ" sz="2400" dirty="0" smtClean="0">
                <a:solidFill>
                  <a:srgbClr val="000000"/>
                </a:solidFill>
              </a:rPr>
              <a:t>předchozí a na </a:t>
            </a:r>
            <a:r>
              <a:rPr lang="cs-CZ" sz="2400" dirty="0" smtClean="0">
                <a:solidFill>
                  <a:srgbClr val="000000"/>
                </a:solidFill>
              </a:rPr>
              <a:t>konci souhrn </a:t>
            </a:r>
            <a:r>
              <a:rPr lang="cs-CZ" sz="2400" dirty="0" smtClean="0">
                <a:solidFill>
                  <a:srgbClr val="000000"/>
                </a:solidFill>
              </a:rPr>
              <a:t>látky probrané </a:t>
            </a:r>
            <a:r>
              <a:rPr lang="cs-CZ" sz="2400" dirty="0" smtClean="0">
                <a:solidFill>
                  <a:srgbClr val="000000"/>
                </a:solidFill>
              </a:rPr>
              <a:t>. </a:t>
            </a:r>
            <a:endParaRPr lang="cs-CZ" sz="2400" dirty="0" smtClean="0">
              <a:solidFill>
                <a:srgbClr val="000000"/>
              </a:solidFill>
            </a:endParaRPr>
          </a:p>
          <a:p>
            <a:pPr>
              <a:lnSpc>
                <a:spcPct val="90000"/>
              </a:lnSpc>
              <a:buNone/>
            </a:pPr>
            <a:endParaRPr lang="cs-CZ" sz="2400" dirty="0" smtClean="0">
              <a:solidFill>
                <a:srgbClr val="000000"/>
              </a:solidFill>
            </a:endParaRPr>
          </a:p>
          <a:p>
            <a:pPr>
              <a:lnSpc>
                <a:spcPct val="90000"/>
              </a:lnSpc>
              <a:buNone/>
            </a:pPr>
            <a:r>
              <a:rPr lang="cs-CZ" sz="2400" dirty="0" smtClean="0">
                <a:solidFill>
                  <a:srgbClr val="000000"/>
                </a:solidFill>
              </a:rPr>
              <a:t>    Text je určen pro žáky 9. tříd základních škol.</a:t>
            </a:r>
            <a:endParaRPr lang="cs-CZ" sz="2000" dirty="0" smtClean="0">
              <a:solidFill>
                <a:srgbClr val="00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3568" y="1052736"/>
            <a:ext cx="7772400" cy="1470025"/>
          </a:xfr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Chemické reakce a děje</a:t>
            </a:r>
            <a:endParaRPr lang="cs-CZ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4" name="Podnadpis 4"/>
          <p:cNvSpPr txBox="1">
            <a:spLocks/>
          </p:cNvSpPr>
          <p:nvPr/>
        </p:nvSpPr>
        <p:spPr bwMode="auto">
          <a:xfrm>
            <a:off x="899592" y="3140968"/>
            <a:ext cx="7272807" cy="1368425"/>
          </a:xfrm>
          <a:prstGeom prst="rect">
            <a:avLst/>
          </a:prstGeom>
          <a:ln w="25400" cap="flat" cmpd="sng" algn="ctr">
            <a:solidFill>
              <a:schemeClr val="dk1"/>
            </a:solidFill>
            <a:prstDash val="solid"/>
            <a:miter lim="800000"/>
            <a:headEnd/>
            <a:tailEnd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/>
          <a:lstStyle/>
          <a:p>
            <a:pPr algn="ctr">
              <a:spcBef>
                <a:spcPct val="20000"/>
              </a:spcBef>
              <a:defRPr/>
            </a:pPr>
            <a:r>
              <a:rPr lang="cs-CZ" sz="3200" kern="0" dirty="0" smtClean="0">
                <a:solidFill>
                  <a:schemeClr val="tx1"/>
                </a:solidFill>
                <a:latin typeface="Calibri" pitchFamily="34" charset="0"/>
              </a:rPr>
              <a:t>1. </a:t>
            </a:r>
            <a:r>
              <a:rPr lang="cs-CZ" sz="3200" kern="0" dirty="0">
                <a:solidFill>
                  <a:schemeClr val="tx1"/>
                </a:solidFill>
                <a:latin typeface="Calibri" pitchFamily="34" charset="0"/>
              </a:rPr>
              <a:t>část</a:t>
            </a:r>
          </a:p>
          <a:p>
            <a:pPr algn="ctr">
              <a:spcBef>
                <a:spcPct val="20000"/>
              </a:spcBef>
              <a:defRPr/>
            </a:pPr>
            <a:r>
              <a:rPr lang="cs-CZ" sz="3200" b="1" kern="0" dirty="0" smtClean="0">
                <a:solidFill>
                  <a:schemeClr val="tx1"/>
                </a:solidFill>
                <a:latin typeface="Calibri" pitchFamily="34" charset="0"/>
              </a:rPr>
              <a:t>Exotermická a endotermická reakce</a:t>
            </a:r>
            <a:endParaRPr lang="cs-CZ" sz="3200" b="1" kern="0" dirty="0">
              <a:solidFill>
                <a:schemeClr val="tx1"/>
              </a:solidFill>
              <a:latin typeface="Calibri" pitchFamily="34" charset="0"/>
            </a:endParaRPr>
          </a:p>
        </p:txBody>
      </p:sp>
      <p:pic>
        <p:nvPicPr>
          <p:cNvPr id="5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07704" y="5157192"/>
            <a:ext cx="5472608" cy="1337082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sz="3800" b="1" dirty="0" smtClean="0"/>
              <a:t>Reakce</a:t>
            </a:r>
            <a:endParaRPr lang="cs-CZ" sz="38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781550"/>
          </a:xfrm>
          <a:ln w="38100"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algn="ctr">
              <a:lnSpc>
                <a:spcPct val="90000"/>
              </a:lnSpc>
              <a:buFont typeface="Arial" charset="0"/>
              <a:buNone/>
            </a:pPr>
            <a:r>
              <a:rPr lang="cs-CZ" sz="2800" b="1" dirty="0" smtClean="0">
                <a:solidFill>
                  <a:srgbClr val="000000"/>
                </a:solidFill>
                <a:latin typeface="Arial" charset="0"/>
              </a:rPr>
              <a:t>   </a:t>
            </a:r>
            <a:r>
              <a:rPr lang="cs-CZ" sz="2800" b="1" dirty="0" smtClean="0">
                <a:solidFill>
                  <a:srgbClr val="000000"/>
                </a:solidFill>
              </a:rPr>
              <a:t>Rozdíl mezi chemickou a fyzikální reakcí?</a:t>
            </a:r>
          </a:p>
          <a:p>
            <a:pPr>
              <a:lnSpc>
                <a:spcPct val="90000"/>
              </a:lnSpc>
              <a:buFont typeface="Arial" charset="0"/>
              <a:buNone/>
            </a:pPr>
            <a:endParaRPr lang="cs-CZ" sz="2400" dirty="0" smtClean="0">
              <a:solidFill>
                <a:srgbClr val="000000"/>
              </a:solidFill>
              <a:latin typeface="Arial" charset="0"/>
            </a:endParaRPr>
          </a:p>
          <a:p>
            <a:pPr>
              <a:lnSpc>
                <a:spcPct val="90000"/>
              </a:lnSpc>
              <a:buFontTx/>
              <a:buChar char="-"/>
            </a:pPr>
            <a:r>
              <a:rPr lang="cs-CZ" sz="2400" dirty="0" smtClean="0">
                <a:solidFill>
                  <a:srgbClr val="000000"/>
                </a:solidFill>
              </a:rPr>
              <a:t>při </a:t>
            </a:r>
            <a:r>
              <a:rPr lang="cs-CZ" sz="2400" b="1" dirty="0" smtClean="0">
                <a:solidFill>
                  <a:srgbClr val="000000"/>
                </a:solidFill>
              </a:rPr>
              <a:t>chemické reakci </a:t>
            </a:r>
            <a:r>
              <a:rPr lang="cs-CZ" sz="2400" dirty="0" smtClean="0">
                <a:solidFill>
                  <a:srgbClr val="000000"/>
                </a:solidFill>
              </a:rPr>
              <a:t>dochází k přeměně </a:t>
            </a:r>
            <a:r>
              <a:rPr lang="cs-CZ" sz="2400" dirty="0" err="1" smtClean="0">
                <a:solidFill>
                  <a:srgbClr val="000000"/>
                </a:solidFill>
              </a:rPr>
              <a:t>chem</a:t>
            </a:r>
            <a:r>
              <a:rPr lang="cs-CZ" sz="2400" dirty="0" smtClean="0">
                <a:solidFill>
                  <a:srgbClr val="000000"/>
                </a:solidFill>
              </a:rPr>
              <a:t>. látek a vzniku nových </a:t>
            </a:r>
            <a:r>
              <a:rPr lang="cs-CZ" sz="2400" dirty="0" err="1" smtClean="0">
                <a:solidFill>
                  <a:srgbClr val="000000"/>
                </a:solidFill>
              </a:rPr>
              <a:t>chem</a:t>
            </a:r>
            <a:r>
              <a:rPr lang="cs-CZ" sz="2400" dirty="0" smtClean="0">
                <a:solidFill>
                  <a:srgbClr val="000000"/>
                </a:solidFill>
              </a:rPr>
              <a:t>. vazeb</a:t>
            </a:r>
          </a:p>
          <a:p>
            <a:pPr>
              <a:lnSpc>
                <a:spcPct val="90000"/>
              </a:lnSpc>
              <a:buNone/>
            </a:pPr>
            <a:r>
              <a:rPr lang="cs-CZ" sz="2400" dirty="0" smtClean="0">
                <a:solidFill>
                  <a:srgbClr val="000000"/>
                </a:solidFill>
              </a:rPr>
              <a:t>     (příkladem je např. hoření, neutralizace)</a:t>
            </a:r>
          </a:p>
          <a:p>
            <a:pPr>
              <a:lnSpc>
                <a:spcPct val="90000"/>
              </a:lnSpc>
              <a:buNone/>
            </a:pPr>
            <a:endParaRPr lang="cs-CZ" sz="2400" dirty="0" smtClean="0">
              <a:solidFill>
                <a:srgbClr val="000000"/>
              </a:solidFill>
            </a:endParaRPr>
          </a:p>
          <a:p>
            <a:pPr>
              <a:lnSpc>
                <a:spcPct val="90000"/>
              </a:lnSpc>
              <a:buFontTx/>
              <a:buChar char="-"/>
            </a:pPr>
            <a:r>
              <a:rPr lang="cs-CZ" sz="2400" dirty="0" smtClean="0">
                <a:solidFill>
                  <a:srgbClr val="000000"/>
                </a:solidFill>
              </a:rPr>
              <a:t>u </a:t>
            </a:r>
            <a:r>
              <a:rPr lang="cs-CZ" sz="2400" b="1" dirty="0" smtClean="0">
                <a:solidFill>
                  <a:srgbClr val="000000"/>
                </a:solidFill>
              </a:rPr>
              <a:t>fyzikálních dějů </a:t>
            </a:r>
            <a:r>
              <a:rPr lang="cs-CZ" sz="2400" dirty="0" smtClean="0">
                <a:solidFill>
                  <a:srgbClr val="000000"/>
                </a:solidFill>
              </a:rPr>
              <a:t>se </a:t>
            </a:r>
            <a:r>
              <a:rPr lang="cs-CZ" sz="2400" dirty="0" err="1" smtClean="0">
                <a:solidFill>
                  <a:srgbClr val="000000"/>
                </a:solidFill>
              </a:rPr>
              <a:t>chem</a:t>
            </a:r>
            <a:r>
              <a:rPr lang="cs-CZ" sz="2400" dirty="0" smtClean="0">
                <a:solidFill>
                  <a:srgbClr val="000000"/>
                </a:solidFill>
              </a:rPr>
              <a:t>. složení látek nemění, mění se např. pouze skupenství nebo další fyzikální vlastnosti (vypařování, tání, tuhnutí vody)</a:t>
            </a:r>
          </a:p>
          <a:p>
            <a:pPr>
              <a:lnSpc>
                <a:spcPct val="90000"/>
              </a:lnSpc>
              <a:buFont typeface="Arial" charset="0"/>
              <a:buNone/>
            </a:pPr>
            <a:endParaRPr lang="cs-CZ" sz="2400" dirty="0" smtClean="0">
              <a:solidFill>
                <a:srgbClr val="00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ln w="28575"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>
            <a:norm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sz="3800" b="1" spc="50" dirty="0" smtClean="0">
                <a:ln w="11430"/>
                <a:solidFill>
                  <a:schemeClr val="tx1"/>
                </a:solidFill>
              </a:rPr>
              <a:t>Exotermické reakce</a:t>
            </a:r>
            <a:endParaRPr lang="cs-CZ" sz="3800" b="1" spc="50" dirty="0">
              <a:ln w="11430"/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ln w="28575"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buNone/>
              <a:defRPr/>
            </a:pPr>
            <a:endParaRPr lang="cs-CZ" sz="2400" dirty="0" smtClean="0"/>
          </a:p>
          <a:p>
            <a:pPr fontAlgn="auto">
              <a:spcAft>
                <a:spcPts val="0"/>
              </a:spcAft>
              <a:buNone/>
              <a:defRPr/>
            </a:pPr>
            <a:r>
              <a:rPr lang="cs-CZ" sz="2400" b="1" dirty="0" smtClean="0"/>
              <a:t>Exotermické děje </a:t>
            </a:r>
            <a:r>
              <a:rPr lang="cs-CZ" sz="2400" dirty="0" smtClean="0"/>
              <a:t>– teplo se uvolňuje do okolí, teplota stoupá</a:t>
            </a:r>
          </a:p>
          <a:p>
            <a:pPr fontAlgn="auto">
              <a:spcAft>
                <a:spcPts val="0"/>
              </a:spcAft>
              <a:buNone/>
              <a:defRPr/>
            </a:pPr>
            <a:endParaRPr lang="cs-CZ" sz="2400" dirty="0" smtClean="0"/>
          </a:p>
          <a:p>
            <a:pPr fontAlgn="auto">
              <a:spcAft>
                <a:spcPts val="0"/>
              </a:spcAft>
              <a:buFontTx/>
              <a:buChar char="-"/>
              <a:defRPr/>
            </a:pPr>
            <a:r>
              <a:rPr lang="cs-CZ" sz="2400" dirty="0" smtClean="0"/>
              <a:t>příkladem exotermické reakce je např. </a:t>
            </a:r>
            <a:r>
              <a:rPr lang="cs-CZ" sz="2400" b="1" i="1" dirty="0" smtClean="0">
                <a:solidFill>
                  <a:srgbClr val="FF0000"/>
                </a:solidFill>
              </a:rPr>
              <a:t>hoření, exploze, neutralizace</a:t>
            </a:r>
          </a:p>
          <a:p>
            <a:pPr fontAlgn="auto">
              <a:spcAft>
                <a:spcPts val="0"/>
              </a:spcAft>
              <a:buFontTx/>
              <a:buChar char="-"/>
              <a:defRPr/>
            </a:pPr>
            <a:endParaRPr lang="cs-CZ" sz="2400" dirty="0"/>
          </a:p>
          <a:p>
            <a:pPr fontAlgn="auto">
              <a:spcAft>
                <a:spcPts val="0"/>
              </a:spcAft>
              <a:buFontTx/>
              <a:buChar char="-"/>
              <a:defRPr/>
            </a:pPr>
            <a:r>
              <a:rPr lang="cs-CZ" sz="2400" dirty="0" smtClean="0"/>
              <a:t>této reakce se využívá např. při výrobě </a:t>
            </a:r>
            <a:r>
              <a:rPr lang="cs-CZ" sz="2400" dirty="0" err="1" smtClean="0"/>
              <a:t>samoohřívacích</a:t>
            </a:r>
            <a:r>
              <a:rPr lang="cs-CZ" sz="2400" dirty="0" smtClean="0"/>
              <a:t> konzerv (MRE – </a:t>
            </a:r>
            <a:r>
              <a:rPr lang="cs-CZ" sz="2400" dirty="0" err="1" smtClean="0"/>
              <a:t>meal</a:t>
            </a:r>
            <a:r>
              <a:rPr lang="cs-CZ" sz="2400" dirty="0" smtClean="0"/>
              <a:t> </a:t>
            </a:r>
            <a:r>
              <a:rPr lang="cs-CZ" sz="2400" dirty="0" err="1" smtClean="0"/>
              <a:t>ready</a:t>
            </a:r>
            <a:r>
              <a:rPr lang="cs-CZ" sz="2400" dirty="0" smtClean="0"/>
              <a:t> to </a:t>
            </a:r>
            <a:r>
              <a:rPr lang="cs-CZ" sz="2400" dirty="0" err="1" smtClean="0"/>
              <a:t>eat</a:t>
            </a:r>
            <a:r>
              <a:rPr lang="cs-CZ" sz="2400" dirty="0" smtClean="0"/>
              <a:t>)</a:t>
            </a:r>
          </a:p>
          <a:p>
            <a:pPr fontAlgn="auto">
              <a:spcAft>
                <a:spcPts val="0"/>
              </a:spcAft>
              <a:buFontTx/>
              <a:buChar char="-"/>
              <a:defRPr/>
            </a:pPr>
            <a:endParaRPr lang="cs-CZ" sz="2400" dirty="0" smtClean="0"/>
          </a:p>
          <a:p>
            <a:pPr fontAlgn="auto">
              <a:spcAft>
                <a:spcPts val="0"/>
              </a:spcAft>
              <a:buFontTx/>
              <a:buChar char="-"/>
              <a:defRPr/>
            </a:pP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066800"/>
          </a:xfr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sz="3800" b="1" dirty="0" smtClean="0"/>
              <a:t>Experiment </a:t>
            </a:r>
            <a:endParaRPr lang="cs-CZ" sz="38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84313"/>
            <a:ext cx="8229600" cy="4824412"/>
          </a:xfrm>
          <a:ln w="28575"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>
            <a:normAutofit lnSpcReduction="10000"/>
          </a:bodyPr>
          <a:lstStyle/>
          <a:p>
            <a:pPr marL="457200" indent="-457200" fontAlgn="auto">
              <a:spcAft>
                <a:spcPts val="0"/>
              </a:spcAft>
              <a:buFont typeface="Arial" pitchFamily="34" charset="0"/>
              <a:buAutoNum type="arabicPeriod"/>
              <a:defRPr/>
            </a:pPr>
            <a:endParaRPr lang="cs-CZ" sz="2400" dirty="0" smtClean="0"/>
          </a:p>
          <a:p>
            <a:pPr marL="457200" indent="-457200" fontAlgn="auto">
              <a:spcAft>
                <a:spcPts val="0"/>
              </a:spcAft>
              <a:buFont typeface="Arial" pitchFamily="34" charset="0"/>
              <a:buAutoNum type="arabicPeriod"/>
              <a:defRPr/>
            </a:pPr>
            <a:r>
              <a:rPr lang="cs-CZ" sz="2400" dirty="0" smtClean="0"/>
              <a:t>Do kádinky se 150ml vody ponoříme teploměr a změříme teplotu</a:t>
            </a:r>
          </a:p>
          <a:p>
            <a:pPr marL="457200" indent="-457200" fontAlgn="auto">
              <a:spcAft>
                <a:spcPts val="0"/>
              </a:spcAft>
              <a:buFont typeface="Arial" pitchFamily="34" charset="0"/>
              <a:buAutoNum type="arabicPeriod"/>
              <a:defRPr/>
            </a:pPr>
            <a:r>
              <a:rPr lang="cs-CZ" sz="2400" dirty="0" smtClean="0"/>
              <a:t>Poté do kádinky nasypeme 25g </a:t>
            </a:r>
            <a:r>
              <a:rPr lang="cs-CZ" sz="2400" b="1" dirty="0" err="1" smtClean="0"/>
              <a:t>NaOH</a:t>
            </a:r>
            <a:r>
              <a:rPr lang="cs-CZ" sz="2400" dirty="0" smtClean="0"/>
              <a:t> a směs opatrně mícháme skleněnou tyčinkou</a:t>
            </a:r>
          </a:p>
          <a:p>
            <a:pPr marL="457200" indent="-457200" fontAlgn="auto">
              <a:spcAft>
                <a:spcPts val="0"/>
              </a:spcAft>
              <a:buFont typeface="Arial" pitchFamily="34" charset="0"/>
              <a:buAutoNum type="arabicPeriod"/>
              <a:defRPr/>
            </a:pPr>
            <a:r>
              <a:rPr lang="cs-CZ" sz="2400" dirty="0" smtClean="0"/>
              <a:t>Každých 20 sec změříme teplotu znova, dokud se teplota neustálí</a:t>
            </a:r>
          </a:p>
          <a:p>
            <a:pPr marL="457200" indent="-457200" fontAlgn="auto">
              <a:spcAft>
                <a:spcPts val="0"/>
              </a:spcAft>
              <a:buFont typeface="Arial" pitchFamily="34" charset="0"/>
              <a:buAutoNum type="arabicPeriod"/>
              <a:defRPr/>
            </a:pPr>
            <a:endParaRPr lang="cs-CZ" sz="2400" dirty="0"/>
          </a:p>
          <a:p>
            <a:pPr marL="457200" indent="-45720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400" dirty="0" smtClean="0"/>
              <a:t>       Porovnejte teplotu vody před přidáním </a:t>
            </a:r>
            <a:r>
              <a:rPr lang="cs-CZ" sz="2400" dirty="0" err="1" smtClean="0"/>
              <a:t>NaOH</a:t>
            </a:r>
            <a:r>
              <a:rPr lang="cs-CZ" sz="2400" dirty="0" smtClean="0"/>
              <a:t> a po přidání </a:t>
            </a:r>
            <a:r>
              <a:rPr lang="cs-CZ" sz="2400" dirty="0" err="1" smtClean="0"/>
              <a:t>NaOH</a:t>
            </a:r>
            <a:r>
              <a:rPr lang="cs-CZ" sz="2400" dirty="0" smtClean="0"/>
              <a:t>.</a:t>
            </a:r>
          </a:p>
          <a:p>
            <a:pPr marL="457200" indent="-45720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2400" dirty="0" smtClean="0"/>
          </a:p>
          <a:p>
            <a:pPr marL="457200" indent="-457200" algn="ctr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400" b="1" dirty="0" smtClean="0"/>
              <a:t>Co se stalo? Proč teplota stoupá?</a:t>
            </a:r>
            <a:endParaRPr lang="cs-CZ" sz="2400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ln w="28575"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>
            <a:norm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sz="3800" b="1" spc="50" dirty="0" smtClean="0">
                <a:ln w="11430"/>
                <a:solidFill>
                  <a:schemeClr val="tx1"/>
                </a:solidFill>
              </a:rPr>
              <a:t>Endotermické reakce</a:t>
            </a:r>
            <a:endParaRPr lang="cs-CZ" sz="3800" b="1" spc="50" dirty="0">
              <a:ln w="11430"/>
              <a:solidFill>
                <a:schemeClr val="tx1"/>
              </a:solidFill>
            </a:endParaRPr>
          </a:p>
        </p:txBody>
      </p:sp>
      <p:sp>
        <p:nvSpPr>
          <p:cNvPr id="5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637112"/>
          </a:xfrm>
          <a:ln w="28575"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>
            <a:normAutofit fontScale="92500" lnSpcReduction="10000"/>
          </a:bodyPr>
          <a:lstStyle/>
          <a:p>
            <a:pPr fontAlgn="auto">
              <a:spcAft>
                <a:spcPts val="0"/>
              </a:spcAft>
              <a:buFontTx/>
              <a:buChar char="-"/>
              <a:defRPr/>
            </a:pPr>
            <a:endParaRPr lang="cs-CZ" sz="2400" dirty="0" smtClean="0"/>
          </a:p>
          <a:p>
            <a:pPr fontAlgn="auto">
              <a:spcAft>
                <a:spcPts val="0"/>
              </a:spcAft>
              <a:buFontTx/>
              <a:buChar char="-"/>
              <a:defRPr/>
            </a:pPr>
            <a:r>
              <a:rPr lang="cs-CZ" sz="2400" b="1" dirty="0" smtClean="0"/>
              <a:t>Endotermické děje - </a:t>
            </a:r>
            <a:r>
              <a:rPr lang="cs-CZ" sz="2400" dirty="0" err="1" smtClean="0"/>
              <a:t>děje</a:t>
            </a:r>
            <a:r>
              <a:rPr lang="cs-CZ" sz="2400" dirty="0" smtClean="0"/>
              <a:t>, při kterých se </a:t>
            </a:r>
            <a:r>
              <a:rPr lang="cs-CZ" sz="2400" b="1" dirty="0" smtClean="0"/>
              <a:t>teplo</a:t>
            </a:r>
            <a:r>
              <a:rPr lang="cs-CZ" sz="2400" dirty="0" smtClean="0"/>
              <a:t> z okolí </a:t>
            </a:r>
          </a:p>
          <a:p>
            <a:pPr fontAlgn="auto">
              <a:spcAft>
                <a:spcPts val="0"/>
              </a:spcAft>
              <a:buNone/>
              <a:defRPr/>
            </a:pPr>
            <a:r>
              <a:rPr lang="cs-CZ" sz="2400" b="1" dirty="0" smtClean="0"/>
              <a:t>                                           spotřebovává</a:t>
            </a:r>
          </a:p>
          <a:p>
            <a:pPr fontAlgn="auto">
              <a:spcAft>
                <a:spcPts val="0"/>
              </a:spcAft>
              <a:buNone/>
              <a:defRPr/>
            </a:pPr>
            <a:r>
              <a:rPr lang="cs-CZ" sz="2400" b="1" dirty="0" smtClean="0"/>
              <a:t>                                         - </a:t>
            </a:r>
            <a:r>
              <a:rPr lang="cs-CZ" sz="2400" dirty="0" smtClean="0"/>
              <a:t>projevem je </a:t>
            </a:r>
            <a:r>
              <a:rPr lang="cs-CZ" sz="2400" b="1" dirty="0" smtClean="0"/>
              <a:t>pokles teploty</a:t>
            </a:r>
          </a:p>
          <a:p>
            <a:pPr fontAlgn="auto">
              <a:spcAft>
                <a:spcPts val="0"/>
              </a:spcAft>
              <a:buFontTx/>
              <a:buChar char="-"/>
              <a:defRPr/>
            </a:pPr>
            <a:endParaRPr lang="cs-CZ" sz="2400" dirty="0" smtClean="0"/>
          </a:p>
          <a:p>
            <a:pPr fontAlgn="auto">
              <a:spcAft>
                <a:spcPts val="0"/>
              </a:spcAft>
              <a:buFontTx/>
              <a:buChar char="-"/>
              <a:defRPr/>
            </a:pPr>
            <a:r>
              <a:rPr lang="cs-CZ" sz="2400" i="1" dirty="0" smtClean="0"/>
              <a:t>příkladem je např.:</a:t>
            </a:r>
          </a:p>
          <a:p>
            <a:pPr fontAlgn="auto">
              <a:spcAft>
                <a:spcPts val="0"/>
              </a:spcAft>
              <a:buFontTx/>
              <a:buChar char="-"/>
              <a:defRPr/>
            </a:pPr>
            <a:r>
              <a:rPr lang="cs-CZ" sz="2400" b="1" dirty="0" smtClean="0">
                <a:solidFill>
                  <a:srgbClr val="FF0000"/>
                </a:solidFill>
              </a:rPr>
              <a:t>vypařování kapalin </a:t>
            </a:r>
            <a:r>
              <a:rPr lang="cs-CZ" sz="2400" dirty="0" smtClean="0"/>
              <a:t>– čím více se kapalina z povrchu tělesa vypařuje, tím je těleso chladnější (ochlazení po dešti)</a:t>
            </a:r>
          </a:p>
          <a:p>
            <a:pPr fontAlgn="auto">
              <a:spcAft>
                <a:spcPts val="0"/>
              </a:spcAft>
              <a:buFontTx/>
              <a:buChar char="-"/>
              <a:defRPr/>
            </a:pPr>
            <a:endParaRPr lang="cs-CZ" sz="2400" dirty="0" smtClean="0"/>
          </a:p>
          <a:p>
            <a:pPr fontAlgn="auto">
              <a:spcAft>
                <a:spcPts val="0"/>
              </a:spcAft>
              <a:buFontTx/>
              <a:buChar char="-"/>
              <a:defRPr/>
            </a:pPr>
            <a:r>
              <a:rPr lang="cs-CZ" sz="2400" b="1" dirty="0" smtClean="0">
                <a:solidFill>
                  <a:srgbClr val="FF0000"/>
                </a:solidFill>
              </a:rPr>
              <a:t>pocení</a:t>
            </a:r>
            <a:r>
              <a:rPr lang="cs-CZ" sz="2400" dirty="0" smtClean="0"/>
              <a:t> – aby se organizmus nepřehřál</a:t>
            </a:r>
          </a:p>
          <a:p>
            <a:pPr fontAlgn="auto">
              <a:spcAft>
                <a:spcPts val="0"/>
              </a:spcAft>
              <a:buFontTx/>
              <a:buChar char="-"/>
              <a:defRPr/>
            </a:pPr>
            <a:endParaRPr lang="cs-CZ" sz="2400" dirty="0" smtClean="0"/>
          </a:p>
          <a:p>
            <a:pPr fontAlgn="auto">
              <a:spcAft>
                <a:spcPts val="0"/>
              </a:spcAft>
              <a:buFontTx/>
              <a:buChar char="-"/>
              <a:defRPr/>
            </a:pPr>
            <a:r>
              <a:rPr lang="cs-CZ" sz="2400" b="1" dirty="0" smtClean="0">
                <a:solidFill>
                  <a:srgbClr val="FF0000"/>
                </a:solidFill>
              </a:rPr>
              <a:t>fotosyntéza</a:t>
            </a:r>
            <a:r>
              <a:rPr lang="cs-CZ" sz="2400" dirty="0" smtClean="0"/>
              <a:t> (mimo jiné, bez dodání E ze slunce by neprobíhala)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sz="3800" b="1" dirty="0" smtClean="0"/>
              <a:t>Experiment</a:t>
            </a:r>
            <a:endParaRPr lang="cs-CZ" sz="38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ln w="28575"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>
            <a:normAutofit/>
          </a:bodyPr>
          <a:lstStyle/>
          <a:p>
            <a:pPr marL="514350" indent="-514350" fontAlgn="auto">
              <a:spcAft>
                <a:spcPts val="0"/>
              </a:spcAft>
              <a:buFont typeface="Arial" pitchFamily="34" charset="0"/>
              <a:buAutoNum type="arabicPeriod"/>
              <a:defRPr/>
            </a:pPr>
            <a:r>
              <a:rPr lang="cs-CZ" sz="2400" dirty="0" smtClean="0"/>
              <a:t>Do kádinky se 150ml vody opět ponoříme teploměr a změříme teplotu</a:t>
            </a:r>
          </a:p>
          <a:p>
            <a:pPr marL="514350" indent="-514350" fontAlgn="auto">
              <a:spcAft>
                <a:spcPts val="0"/>
              </a:spcAft>
              <a:buFont typeface="Arial" pitchFamily="34" charset="0"/>
              <a:buAutoNum type="arabicPeriod"/>
              <a:defRPr/>
            </a:pPr>
            <a:r>
              <a:rPr lang="cs-CZ" sz="2400" dirty="0" smtClean="0"/>
              <a:t>Poté do kádinky přisypeme 50g </a:t>
            </a:r>
            <a:r>
              <a:rPr lang="cs-CZ" sz="2400" b="1" dirty="0" smtClean="0"/>
              <a:t>chloridu amonného </a:t>
            </a:r>
            <a:r>
              <a:rPr lang="cs-CZ" sz="2400" dirty="0" smtClean="0"/>
              <a:t>a směs opatrně mícháme skleněnou tyčinkou, změříme teplotu</a:t>
            </a:r>
          </a:p>
          <a:p>
            <a:pPr marL="514350" indent="-514350" fontAlgn="auto">
              <a:spcAft>
                <a:spcPts val="0"/>
              </a:spcAft>
              <a:buFont typeface="Arial" pitchFamily="34" charset="0"/>
              <a:buAutoNum type="arabicPeriod"/>
              <a:defRPr/>
            </a:pPr>
            <a:r>
              <a:rPr lang="cs-CZ" sz="2400" dirty="0" smtClean="0"/>
              <a:t>Vždy po 15 sec. odečítáme teplotu, dokud se neustálí</a:t>
            </a:r>
          </a:p>
          <a:p>
            <a:pPr marL="514350" indent="-514350" fontAlgn="auto">
              <a:spcAft>
                <a:spcPts val="0"/>
              </a:spcAft>
              <a:buFont typeface="Arial" pitchFamily="34" charset="0"/>
              <a:buAutoNum type="arabicPeriod"/>
              <a:defRPr/>
            </a:pPr>
            <a:endParaRPr lang="cs-CZ" sz="2400" dirty="0"/>
          </a:p>
          <a:p>
            <a:pPr marL="514350" indent="-51435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400" dirty="0" smtClean="0"/>
              <a:t>        Porovnejte teplotu vody před přidáním chloridu amonného a po přidání. Jak se dané teploty změnily?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sz="3800" b="1" dirty="0" smtClean="0"/>
              <a:t>Využití v praxi</a:t>
            </a:r>
            <a:endParaRPr lang="cs-CZ" sz="38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068888"/>
          </a:xfrm>
          <a:ln w="28575"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buFontTx/>
              <a:buChar char="-"/>
              <a:defRPr/>
            </a:pPr>
            <a:r>
              <a:rPr lang="cs-CZ" sz="2400" dirty="0" smtClean="0"/>
              <a:t>kapaliny s nízkou teplotou varu (ether) se používají jako součást chladících sprejů</a:t>
            </a:r>
          </a:p>
          <a:p>
            <a:pPr fontAlgn="auto">
              <a:spcAft>
                <a:spcPts val="0"/>
              </a:spcAft>
              <a:buFontTx/>
              <a:buChar char="-"/>
              <a:defRPr/>
            </a:pPr>
            <a:endParaRPr lang="cs-CZ" sz="2400" dirty="0" smtClean="0"/>
          </a:p>
          <a:p>
            <a:pPr fontAlgn="auto">
              <a:spcAft>
                <a:spcPts val="0"/>
              </a:spcAft>
              <a:buFontTx/>
              <a:buChar char="-"/>
              <a:defRPr/>
            </a:pPr>
            <a:r>
              <a:rPr lang="cs-CZ" sz="2400" dirty="0" smtClean="0"/>
              <a:t>jejich vypařování je děj silně endotermický, </a:t>
            </a:r>
            <a:r>
              <a:rPr lang="cs-CZ" sz="2400" dirty="0" err="1" smtClean="0"/>
              <a:t>kt</a:t>
            </a:r>
            <a:r>
              <a:rPr lang="cs-CZ" sz="2400" dirty="0" smtClean="0"/>
              <a:t>. odnímá okolí velké množství tepla</a:t>
            </a:r>
          </a:p>
          <a:p>
            <a:pPr fontAlgn="auto">
              <a:spcAft>
                <a:spcPts val="0"/>
              </a:spcAft>
              <a:buFontTx/>
              <a:buChar char="-"/>
              <a:defRPr/>
            </a:pPr>
            <a:endParaRPr lang="cs-CZ" sz="2400" dirty="0" smtClean="0"/>
          </a:p>
          <a:p>
            <a:pPr fontAlgn="auto">
              <a:spcAft>
                <a:spcPts val="0"/>
              </a:spcAft>
              <a:buFontTx/>
              <a:buChar char="-"/>
              <a:defRPr/>
            </a:pPr>
            <a:r>
              <a:rPr lang="cs-CZ" sz="2400" dirty="0" smtClean="0"/>
              <a:t>např. ve sportu (při fotbale, hokeji atd.) je využíváno při zranění </a:t>
            </a:r>
            <a:r>
              <a:rPr lang="cs-CZ" sz="2400" b="1" dirty="0" smtClean="0"/>
              <a:t>chladících sprejů  - </a:t>
            </a:r>
            <a:r>
              <a:rPr lang="cs-CZ" sz="2400" b="1" dirty="0" err="1" smtClean="0"/>
              <a:t>Kelen</a:t>
            </a:r>
            <a:r>
              <a:rPr lang="cs-CZ" sz="2400" b="1" dirty="0" smtClean="0"/>
              <a:t> </a:t>
            </a:r>
            <a:r>
              <a:rPr lang="cs-CZ" sz="2400" dirty="0" smtClean="0"/>
              <a:t>(zabraňují vznikům otoků) </a:t>
            </a:r>
          </a:p>
          <a:p>
            <a:pPr fontAlgn="auto">
              <a:spcAft>
                <a:spcPts val="0"/>
              </a:spcAft>
              <a:buFontTx/>
              <a:buChar char="-"/>
              <a:defRPr/>
            </a:pPr>
            <a:endParaRPr lang="cs-CZ" sz="2400" dirty="0" smtClean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250"/>
            <a:ext cx="8229600" cy="5649913"/>
          </a:xfrm>
          <a:ln w="28575"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>
            <a:normAutofit/>
          </a:bodyPr>
          <a:lstStyle/>
          <a:p>
            <a:pPr algn="ctr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   </a:t>
            </a:r>
          </a:p>
          <a:p>
            <a:pPr algn="ctr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600" b="1" dirty="0" smtClean="0">
                <a:solidFill>
                  <a:schemeClr val="tx1"/>
                </a:solidFill>
              </a:rPr>
              <a:t>Chemickou reakci, při </a:t>
            </a:r>
            <a:r>
              <a:rPr lang="cs-CZ" sz="2600" b="1" dirty="0" err="1" smtClean="0">
                <a:solidFill>
                  <a:schemeClr val="tx1"/>
                </a:solidFill>
              </a:rPr>
              <a:t>kt</a:t>
            </a:r>
            <a:r>
              <a:rPr lang="cs-CZ" sz="2600" b="1" dirty="0" smtClean="0">
                <a:solidFill>
                  <a:schemeClr val="tx1"/>
                </a:solidFill>
              </a:rPr>
              <a:t>. se teplo uvolňuje nazýváme?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2600" dirty="0" smtClean="0"/>
          </a:p>
          <a:p>
            <a:pPr algn="ctr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600" b="1" dirty="0" smtClean="0">
                <a:solidFill>
                  <a:srgbClr val="FF0000"/>
                </a:solidFill>
              </a:rPr>
              <a:t>Exotermická reakce</a:t>
            </a:r>
          </a:p>
          <a:p>
            <a:pPr algn="ctr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2600" b="1" dirty="0" smtClean="0">
              <a:solidFill>
                <a:srgbClr val="FF0000"/>
              </a:solidFill>
            </a:endParaRPr>
          </a:p>
          <a:p>
            <a:pPr algn="ctr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600" b="1" dirty="0" smtClean="0">
                <a:solidFill>
                  <a:schemeClr val="tx1"/>
                </a:solidFill>
              </a:rPr>
              <a:t>(teplo se uvolňuje, teplota stoupá)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2400" dirty="0" smtClean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/>
          </a:p>
        </p:txBody>
      </p:sp>
      <p:pic>
        <p:nvPicPr>
          <p:cNvPr id="7170" name="Picture 2" descr="Zobrazit podrobnosti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707904" y="3861048"/>
            <a:ext cx="1828800" cy="182880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obsah 2"/>
          <p:cNvSpPr>
            <a:spLocks noGrp="1"/>
          </p:cNvSpPr>
          <p:nvPr>
            <p:ph idx="1"/>
          </p:nvPr>
        </p:nvSpPr>
        <p:spPr>
          <a:xfrm>
            <a:off x="457200" y="260350"/>
            <a:ext cx="8229600" cy="5865813"/>
          </a:xfrm>
          <a:ln w="28575"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>
            <a:normAutofit/>
          </a:bodyPr>
          <a:lstStyle/>
          <a:p>
            <a:pPr algn="ctr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>
                <a:solidFill>
                  <a:schemeClr val="tx1"/>
                </a:solidFill>
              </a:rPr>
              <a:t>   </a:t>
            </a:r>
          </a:p>
          <a:p>
            <a:pPr algn="ctr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600" b="1" dirty="0" smtClean="0">
                <a:solidFill>
                  <a:schemeClr val="tx1"/>
                </a:solidFill>
              </a:rPr>
              <a:t>Chemickou reakci, při </a:t>
            </a:r>
            <a:r>
              <a:rPr lang="cs-CZ" sz="2600" b="1" dirty="0" err="1" smtClean="0">
                <a:solidFill>
                  <a:schemeClr val="tx1"/>
                </a:solidFill>
              </a:rPr>
              <a:t>kt</a:t>
            </a:r>
            <a:r>
              <a:rPr lang="cs-CZ" sz="2600" b="1" dirty="0" smtClean="0">
                <a:solidFill>
                  <a:schemeClr val="tx1"/>
                </a:solidFill>
              </a:rPr>
              <a:t>. se teplo spotřebovává nazýváme?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2600" dirty="0" smtClean="0"/>
          </a:p>
          <a:p>
            <a:pPr algn="ctr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600" b="1" dirty="0" smtClean="0">
                <a:solidFill>
                  <a:srgbClr val="FF0000"/>
                </a:solidFill>
              </a:rPr>
              <a:t>Endotermická reakce</a:t>
            </a:r>
          </a:p>
          <a:p>
            <a:pPr algn="ctr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2600" b="1" dirty="0" smtClean="0">
              <a:solidFill>
                <a:srgbClr val="FF0000"/>
              </a:solidFill>
            </a:endParaRPr>
          </a:p>
          <a:p>
            <a:pPr algn="ctr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600" b="1" dirty="0" smtClean="0">
                <a:solidFill>
                  <a:schemeClr val="tx1"/>
                </a:solidFill>
              </a:rPr>
              <a:t>(teplo se spotřebovává, teplota klesá)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2400" dirty="0" smtClean="0"/>
          </a:p>
          <a:p>
            <a:pPr fontAlgn="auto">
              <a:spcAft>
                <a:spcPts val="0"/>
              </a:spcAft>
              <a:buFontTx/>
              <a:buChar char="-"/>
              <a:defRPr/>
            </a:pPr>
            <a:endParaRPr lang="cs-CZ" sz="2400" dirty="0" smtClean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066800"/>
          </a:xfr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sz="3800" b="1" dirty="0" smtClean="0"/>
              <a:t>Experiment</a:t>
            </a:r>
            <a:endParaRPr lang="cs-CZ" sz="38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8313" y="1484313"/>
            <a:ext cx="8229600" cy="5113337"/>
          </a:xfrm>
          <a:ln w="28575"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>
            <a:normAutofit lnSpcReduction="10000"/>
          </a:bodyPr>
          <a:lstStyle/>
          <a:p>
            <a:pPr algn="ctr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2600" b="1" dirty="0" smtClean="0"/>
          </a:p>
          <a:p>
            <a:pPr algn="ctr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600" b="1" dirty="0" smtClean="0"/>
              <a:t>Změny teploty při neutralizaci</a:t>
            </a:r>
          </a:p>
          <a:p>
            <a:pPr algn="ctr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2400" dirty="0"/>
          </a:p>
          <a:p>
            <a:pPr marL="457200" indent="-457200" fontAlgn="auto">
              <a:spcAft>
                <a:spcPts val="0"/>
              </a:spcAft>
              <a:buFont typeface="Arial" pitchFamily="34" charset="0"/>
              <a:buAutoNum type="arabicPeriod"/>
              <a:defRPr/>
            </a:pPr>
            <a:r>
              <a:rPr lang="cs-CZ" sz="2400" dirty="0" smtClean="0"/>
              <a:t>Do kádinky nalijeme 100ml 10% roztoku </a:t>
            </a:r>
            <a:r>
              <a:rPr lang="cs-CZ" sz="2400" dirty="0" err="1" smtClean="0"/>
              <a:t>NaOH</a:t>
            </a:r>
            <a:r>
              <a:rPr lang="cs-CZ" sz="2400" dirty="0" smtClean="0"/>
              <a:t> a změříme jeho teplotu</a:t>
            </a:r>
          </a:p>
          <a:p>
            <a:pPr marL="457200" indent="-457200" fontAlgn="auto">
              <a:spcAft>
                <a:spcPts val="0"/>
              </a:spcAft>
              <a:buFont typeface="Arial" pitchFamily="34" charset="0"/>
              <a:buAutoNum type="arabicPeriod"/>
              <a:defRPr/>
            </a:pPr>
            <a:r>
              <a:rPr lang="cs-CZ" sz="2400" dirty="0" smtClean="0"/>
              <a:t>Poté, za stálého míchání, přilijeme 100ml 10% </a:t>
            </a:r>
            <a:r>
              <a:rPr lang="cs-CZ" sz="2400" dirty="0" err="1" smtClean="0"/>
              <a:t>HCl</a:t>
            </a:r>
            <a:r>
              <a:rPr lang="cs-CZ" sz="2400" dirty="0" smtClean="0"/>
              <a:t> a opět změříme teplotu</a:t>
            </a:r>
          </a:p>
          <a:p>
            <a:pPr marL="457200" indent="-457200" fontAlgn="auto">
              <a:spcAft>
                <a:spcPts val="0"/>
              </a:spcAft>
              <a:buFont typeface="Arial" pitchFamily="34" charset="0"/>
              <a:buAutoNum type="arabicPeriod"/>
              <a:defRPr/>
            </a:pPr>
            <a:endParaRPr lang="cs-CZ" sz="2400" b="1" dirty="0"/>
          </a:p>
          <a:p>
            <a:pPr marL="457200" indent="-457200" algn="ctr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400" b="1" dirty="0" smtClean="0"/>
              <a:t>Co se stane/stalo?</a:t>
            </a:r>
          </a:p>
          <a:p>
            <a:pPr marL="457200" indent="-457200" algn="ctr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2400" b="1" dirty="0" smtClean="0"/>
          </a:p>
          <a:p>
            <a:pPr marL="457200" indent="-457200" algn="ctr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400" dirty="0" smtClean="0"/>
              <a:t>Reakci zapište</a:t>
            </a:r>
          </a:p>
          <a:p>
            <a:pPr marL="457200" indent="-457200" algn="ctr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400" dirty="0" err="1" smtClean="0">
                <a:solidFill>
                  <a:srgbClr val="FF0000"/>
                </a:solidFill>
              </a:rPr>
              <a:t>NaOH</a:t>
            </a:r>
            <a:r>
              <a:rPr lang="cs-CZ" sz="2400" dirty="0" smtClean="0">
                <a:solidFill>
                  <a:srgbClr val="FF0000"/>
                </a:solidFill>
              </a:rPr>
              <a:t> + </a:t>
            </a:r>
            <a:r>
              <a:rPr lang="cs-CZ" sz="2400" dirty="0" err="1" smtClean="0">
                <a:solidFill>
                  <a:srgbClr val="FF0000"/>
                </a:solidFill>
              </a:rPr>
              <a:t>HCl</a:t>
            </a:r>
            <a:r>
              <a:rPr lang="cs-CZ" sz="2400" dirty="0" smtClean="0">
                <a:solidFill>
                  <a:srgbClr val="FF0000"/>
                </a:solidFill>
              </a:rPr>
              <a:t> </a:t>
            </a:r>
            <a:r>
              <a:rPr lang="cs-CZ" sz="2400" dirty="0" smtClean="0">
                <a:solidFill>
                  <a:srgbClr val="FF0000"/>
                </a:solidFill>
                <a:sym typeface="Wingdings" pitchFamily="2" charset="2"/>
              </a:rPr>
              <a:t> </a:t>
            </a:r>
            <a:r>
              <a:rPr lang="cs-CZ" sz="2400" dirty="0" err="1" smtClean="0">
                <a:solidFill>
                  <a:srgbClr val="FF0000"/>
                </a:solidFill>
                <a:sym typeface="Wingdings" pitchFamily="2" charset="2"/>
              </a:rPr>
              <a:t>NaCl</a:t>
            </a:r>
            <a:r>
              <a:rPr lang="cs-CZ" sz="2400" dirty="0" smtClean="0">
                <a:solidFill>
                  <a:srgbClr val="FF0000"/>
                </a:solidFill>
                <a:sym typeface="Wingdings" pitchFamily="2" charset="2"/>
              </a:rPr>
              <a:t> + H</a:t>
            </a:r>
            <a:r>
              <a:rPr lang="cs-CZ" sz="2400" baseline="-25000" dirty="0" smtClean="0">
                <a:solidFill>
                  <a:srgbClr val="FF0000"/>
                </a:solidFill>
                <a:sym typeface="Wingdings" pitchFamily="2" charset="2"/>
              </a:rPr>
              <a:t>2</a:t>
            </a:r>
            <a:r>
              <a:rPr lang="cs-CZ" sz="2400" dirty="0" smtClean="0">
                <a:solidFill>
                  <a:srgbClr val="FF0000"/>
                </a:solidFill>
                <a:sym typeface="Wingdings" pitchFamily="2" charset="2"/>
              </a:rPr>
              <a:t>O</a:t>
            </a:r>
            <a:endParaRPr lang="cs-CZ" sz="2400" dirty="0" smtClean="0">
              <a:solidFill>
                <a:srgbClr val="FF0000"/>
              </a:solidFill>
            </a:endParaRPr>
          </a:p>
          <a:p>
            <a:pPr marL="457200" indent="-457200" algn="ctr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2400" dirty="0" smtClean="0"/>
          </a:p>
          <a:p>
            <a:pPr marL="457200" indent="-457200" fontAlgn="auto">
              <a:spcAft>
                <a:spcPts val="0"/>
              </a:spcAft>
              <a:buFont typeface="Arial" pitchFamily="34" charset="0"/>
              <a:buAutoNum type="arabicPeriod"/>
              <a:defRPr/>
            </a:pP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sz="3800" b="1" smtClean="0"/>
              <a:t>Souhrn</a:t>
            </a:r>
            <a:endParaRPr lang="cs-CZ" sz="38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708525"/>
          </a:xfrm>
          <a:ln w="28575"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buFontTx/>
              <a:buChar char="-"/>
              <a:defRPr/>
            </a:pPr>
            <a:endParaRPr lang="cs-CZ" sz="2400" dirty="0" smtClean="0"/>
          </a:p>
          <a:p>
            <a:pPr fontAlgn="auto">
              <a:spcAft>
                <a:spcPts val="0"/>
              </a:spcAft>
              <a:buFontTx/>
              <a:buChar char="-"/>
              <a:defRPr/>
            </a:pPr>
            <a:r>
              <a:rPr lang="cs-CZ" sz="2400" b="1" dirty="0" smtClean="0"/>
              <a:t>exotermické</a:t>
            </a:r>
            <a:r>
              <a:rPr lang="cs-CZ" sz="2400" dirty="0" smtClean="0"/>
              <a:t> děje – teplo se uvolňuje, teplota stoupá  (dýchání, hoření, exploze, neutralizace)</a:t>
            </a:r>
          </a:p>
          <a:p>
            <a:pPr fontAlgn="auto">
              <a:spcAft>
                <a:spcPts val="0"/>
              </a:spcAft>
              <a:buFontTx/>
              <a:buChar char="-"/>
              <a:defRPr/>
            </a:pPr>
            <a:endParaRPr lang="cs-CZ" sz="2400" dirty="0" smtClean="0"/>
          </a:p>
          <a:p>
            <a:pPr fontAlgn="auto">
              <a:spcAft>
                <a:spcPts val="0"/>
              </a:spcAft>
              <a:buFontTx/>
              <a:buChar char="-"/>
              <a:defRPr/>
            </a:pPr>
            <a:r>
              <a:rPr lang="cs-CZ" sz="2400" b="1" dirty="0" smtClean="0"/>
              <a:t>endotermické děje </a:t>
            </a:r>
            <a:r>
              <a:rPr lang="cs-CZ" sz="2400" dirty="0" smtClean="0"/>
              <a:t>- teplo se spotřebovává, teplota klesá (fotosyntéza, vypařování, pocení)</a:t>
            </a:r>
          </a:p>
          <a:p>
            <a:pPr fontAlgn="auto">
              <a:spcAft>
                <a:spcPts val="0"/>
              </a:spcAft>
              <a:buFontTx/>
              <a:buChar char="-"/>
              <a:defRPr/>
            </a:pPr>
            <a:endParaRPr lang="cs-CZ" sz="2400" dirty="0" smtClean="0"/>
          </a:p>
          <a:p>
            <a:pPr fontAlgn="auto">
              <a:spcAft>
                <a:spcPts val="0"/>
              </a:spcAft>
              <a:buFontTx/>
              <a:buChar char="-"/>
              <a:defRPr/>
            </a:pPr>
            <a:r>
              <a:rPr lang="cs-CZ" sz="2400" dirty="0"/>
              <a:t>c</a:t>
            </a:r>
            <a:r>
              <a:rPr lang="cs-CZ" sz="2400" dirty="0" smtClean="0"/>
              <a:t>o je to neutralizace? 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400" dirty="0"/>
              <a:t> </a:t>
            </a:r>
            <a:r>
              <a:rPr lang="cs-CZ" sz="2400" dirty="0" smtClean="0"/>
              <a:t>    je to chemická </a:t>
            </a:r>
            <a:r>
              <a:rPr lang="cs-CZ" sz="2400" b="1" dirty="0" smtClean="0"/>
              <a:t>reakce kyseliny a zásady</a:t>
            </a:r>
            <a:r>
              <a:rPr lang="cs-CZ" sz="2400" dirty="0" smtClean="0"/>
              <a:t>, kdy </a:t>
            </a:r>
            <a:r>
              <a:rPr lang="cs-CZ" sz="2400" b="1" dirty="0" smtClean="0"/>
              <a:t>vzniká sůl a voda</a:t>
            </a:r>
            <a:r>
              <a:rPr lang="cs-CZ" sz="2400" dirty="0" smtClean="0"/>
              <a:t>, jde o exotermickou reakci – tedy uvolňuje se energie, teplota stoupá</a:t>
            </a:r>
          </a:p>
          <a:p>
            <a:pPr fontAlgn="auto">
              <a:spcAft>
                <a:spcPts val="0"/>
              </a:spcAft>
              <a:buFontTx/>
              <a:buChar char="-"/>
              <a:defRPr/>
            </a:pP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Zástupný symbol pro obsah 2"/>
          <p:cNvSpPr>
            <a:spLocks noGrp="1"/>
          </p:cNvSpPr>
          <p:nvPr>
            <p:ph idx="1"/>
          </p:nvPr>
        </p:nvSpPr>
        <p:spPr>
          <a:xfrm>
            <a:off x="468313" y="1484313"/>
            <a:ext cx="8229600" cy="5184775"/>
          </a:xfrm>
          <a:solidFill>
            <a:schemeClr val="bg1"/>
          </a:solidFill>
          <a:ln w="28575">
            <a:solidFill>
              <a:schemeClr val="tx1"/>
            </a:solidFill>
          </a:ln>
        </p:spPr>
        <p:txBody>
          <a:bodyPr/>
          <a:lstStyle/>
          <a:p>
            <a:pPr>
              <a:buNone/>
            </a:pPr>
            <a:endParaRPr lang="cs-CZ" sz="2400" b="1" dirty="0" smtClean="0">
              <a:latin typeface="Calibri" pitchFamily="34" charset="0"/>
            </a:endParaRPr>
          </a:p>
          <a:p>
            <a:pPr>
              <a:buNone/>
            </a:pPr>
            <a:r>
              <a:rPr lang="cs-CZ" sz="2400" dirty="0" smtClean="0"/>
              <a:t>Obrázky převzaty:</a:t>
            </a:r>
          </a:p>
          <a:p>
            <a:pPr>
              <a:buNone/>
            </a:pPr>
            <a:r>
              <a:rPr lang="cs-CZ" sz="2400" smtClean="0"/>
              <a:t>[</a:t>
            </a:r>
            <a:r>
              <a:rPr lang="cs-CZ" sz="2400" dirty="0" smtClean="0"/>
              <a:t>cit. 2011-08-03] </a:t>
            </a:r>
            <a:r>
              <a:rPr lang="cs-CZ" sz="2400" i="1" dirty="0" smtClean="0"/>
              <a:t>www.office.</a:t>
            </a:r>
            <a:r>
              <a:rPr lang="cs-CZ" sz="2400" i="1" dirty="0" err="1" smtClean="0"/>
              <a:t>microsoft.com</a:t>
            </a:r>
            <a:endParaRPr lang="cs-CZ" sz="2400" i="1" dirty="0" smtClean="0"/>
          </a:p>
          <a:p>
            <a:pPr>
              <a:buFontTx/>
              <a:buChar char="-"/>
            </a:pPr>
            <a:endParaRPr lang="cs-CZ" sz="2400" dirty="0" smtClean="0">
              <a:latin typeface="Calibri" pitchFamily="34" charset="0"/>
            </a:endParaRPr>
          </a:p>
        </p:txBody>
      </p:sp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468313" y="188913"/>
            <a:ext cx="8229600" cy="1143000"/>
          </a:xfr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>
              <a:defRPr/>
            </a:pPr>
            <a:r>
              <a:rPr lang="cs-CZ" sz="3800" b="1" dirty="0" smtClean="0">
                <a:latin typeface="Calibri" pitchFamily="34" charset="0"/>
              </a:rPr>
              <a:t>Použité zdroje</a:t>
            </a:r>
            <a:endParaRPr lang="cs-CZ" sz="3800" b="1" dirty="0">
              <a:latin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189</TotalTime>
  <Words>630</Words>
  <Application>Microsoft Office PowerPoint</Application>
  <PresentationFormat>Předvádění na obrazovce (4:3)</PresentationFormat>
  <Paragraphs>110</Paragraphs>
  <Slides>14</Slides>
  <Notes>11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Motiv sady Office</vt:lpstr>
      <vt:lpstr>Snímek 1</vt:lpstr>
      <vt:lpstr>Anotace</vt:lpstr>
      <vt:lpstr>Chemické reakce a děje</vt:lpstr>
      <vt:lpstr>Reakce</vt:lpstr>
      <vt:lpstr>Exotermické reakce</vt:lpstr>
      <vt:lpstr>Experiment </vt:lpstr>
      <vt:lpstr>Endotermické reakce</vt:lpstr>
      <vt:lpstr>Experiment</vt:lpstr>
      <vt:lpstr>Využití v praxi</vt:lpstr>
      <vt:lpstr>Snímek 10</vt:lpstr>
      <vt:lpstr>Snímek 11</vt:lpstr>
      <vt:lpstr>Experiment</vt:lpstr>
      <vt:lpstr>Souhrn</vt:lpstr>
      <vt:lpstr>Použité zdroje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lipi</dc:creator>
  <cp:lastModifiedBy>lipi</cp:lastModifiedBy>
  <cp:revision>48</cp:revision>
  <dcterms:created xsi:type="dcterms:W3CDTF">2010-08-19T13:45:05Z</dcterms:created>
  <dcterms:modified xsi:type="dcterms:W3CDTF">2012-01-21T11:00:30Z</dcterms:modified>
</cp:coreProperties>
</file>