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9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2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4476C39-E6D4-4EF5-9DB5-370BA3AE7545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315B63E1-850B-4D46-AC1F-D2D0B1BDC89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3055764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VY_32_INOVACE_01_Jazyk a jeho útvary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3742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660232" y="5589240"/>
            <a:ext cx="2224336" cy="744488"/>
          </a:xfrm>
        </p:spPr>
        <p:txBody>
          <a:bodyPr>
            <a:normAutofit/>
          </a:bodyPr>
          <a:lstStyle/>
          <a:p>
            <a:endParaRPr lang="cs-CZ" sz="800" u="sng" dirty="0" smtClean="0"/>
          </a:p>
          <a:p>
            <a:r>
              <a:rPr lang="cs-CZ" sz="800" b="1" dirty="0" smtClean="0"/>
              <a:t>FULÍNOVÁ ŠÁRKA</a:t>
            </a:r>
          </a:p>
          <a:p>
            <a:r>
              <a:rPr lang="cs-CZ" sz="800" b="1" dirty="0" smtClean="0"/>
              <a:t>2.ZŠ Dobříš</a:t>
            </a:r>
            <a:endParaRPr lang="cs-CZ" sz="800" b="1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i="1" dirty="0" smtClean="0"/>
              <a:t/>
            </a:r>
            <a:br>
              <a:rPr lang="cs-CZ" b="1" i="1" dirty="0" smtClean="0"/>
            </a:br>
            <a:r>
              <a:rPr lang="cs-CZ" b="1" i="1" dirty="0" smtClean="0"/>
              <a:t>JAZYK A JEHO ÚTVARY</a:t>
            </a:r>
            <a:endParaRPr lang="cs-CZ" b="1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32656"/>
            <a:ext cx="7007046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600" b="1" i="1" u="sng" dirty="0" smtClean="0">
              <a:solidFill>
                <a:srgbClr val="FF0000"/>
              </a:solidFill>
            </a:endParaRPr>
          </a:p>
          <a:p>
            <a:r>
              <a:rPr lang="cs-CZ" sz="36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Řeč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 schopnost člověka mluvit.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Jazyk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e nejdokonalejší dorozumívací</a:t>
            </a:r>
          </a:p>
          <a:p>
            <a:r>
              <a:rPr lang="cs-CZ" sz="36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rostředek.</a:t>
            </a:r>
          </a:p>
          <a:p>
            <a:r>
              <a:rPr lang="cs-CZ" sz="3600" b="1" dirty="0" smtClean="0"/>
              <a:t> 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7220246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Naším národním jazykem je </a:t>
            </a:r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jazyk český,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který se vyvinul  ze společného základu </a:t>
            </a:r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slovanských jazyků - </a:t>
            </a:r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praslovanštiny.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Český jazyk se dělí na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spisovnou češtinu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mluvu nespisovnou.</a:t>
            </a:r>
            <a:endParaRPr lang="cs-CZ" sz="28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95475"/>
            <a:ext cx="9154044" cy="65556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1.Vyhledejte nespisovná slova a nahraďte </a:t>
            </a:r>
          </a:p>
          <a:p>
            <a:r>
              <a:rPr lang="cs-CZ" sz="2800" b="1" i="1" u="sng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e spisovnými. </a:t>
            </a:r>
          </a:p>
          <a:p>
            <a:endParaRPr lang="cs-CZ" sz="2800" i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Čus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Jano!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Dostala jsem vod Tebe pohled z tábora. Přečetla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sem si, jak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ste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byli ve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starym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zámku a hledali</a:t>
            </a:r>
          </a:p>
          <a:p>
            <a:r>
              <a:rPr lang="cs-CZ" sz="2800" dirty="0" err="1">
                <a:latin typeface="Arial" pitchFamily="34" charset="0"/>
                <a:cs typeface="Arial" pitchFamily="34" charset="0"/>
              </a:rPr>
              <a:t>ň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áký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starý listiny. To, že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ste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našli šumák mě nepře-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vapilo. To bych musela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bejt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na táboře s vámi a hledat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aky. Příště nepojedu s našima na dovolenou k babičce,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le s Tebou na tábor. Taky mě láká blbnout v řece,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ezdit na loďkách a večer sedět u táboráku. Blíží se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škola. To bude zase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votrava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     Ahoj Tvá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kámoška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Petra. </a:t>
            </a:r>
          </a:p>
          <a:p>
            <a:endParaRPr lang="cs-CZ" sz="2800" b="1" u="sng" dirty="0"/>
          </a:p>
          <a:p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9183289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</a:rPr>
              <a:t>Řešení</a:t>
            </a:r>
          </a:p>
          <a:p>
            <a:endParaRPr lang="cs-CZ" sz="2800" b="1" i="1" u="sng" dirty="0"/>
          </a:p>
          <a:p>
            <a:r>
              <a:rPr lang="cs-CZ" sz="2800" dirty="0" smtClean="0"/>
              <a:t>Ahoj Jano!</a:t>
            </a:r>
          </a:p>
          <a:p>
            <a:r>
              <a:rPr lang="cs-CZ" sz="2800" dirty="0" smtClean="0"/>
              <a:t>Dostala jsem od Tebe pohled z tábora. Přečetla jsem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i, jak jste byli ve starém zámku a hledali nějaké staré</a:t>
            </a:r>
          </a:p>
          <a:p>
            <a:r>
              <a:rPr lang="cs-CZ" sz="2800" dirty="0"/>
              <a:t>l</a:t>
            </a:r>
            <a:r>
              <a:rPr lang="cs-CZ" sz="2800" dirty="0" smtClean="0"/>
              <a:t>istiny. To, že jste nenašli nic, mě nepřekvapuje. </a:t>
            </a:r>
          </a:p>
          <a:p>
            <a:r>
              <a:rPr lang="cs-CZ" sz="2800" dirty="0" smtClean="0"/>
              <a:t>Musela bych být na táboře s vámi a hledat také. </a:t>
            </a:r>
          </a:p>
          <a:p>
            <a:r>
              <a:rPr lang="cs-CZ" sz="2800" dirty="0" smtClean="0"/>
              <a:t>Příště nepojedu s našima na dovolenou k babičce, ale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ojedu s Tebou na tábor. Také mě láká skotačit v řece, </a:t>
            </a:r>
          </a:p>
          <a:p>
            <a:r>
              <a:rPr lang="cs-CZ" sz="2800" dirty="0"/>
              <a:t>p</a:t>
            </a:r>
            <a:r>
              <a:rPr lang="cs-CZ" sz="2800" dirty="0" smtClean="0"/>
              <a:t>lout na lodičkách a večer sedět u táboráku. Blíží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e škola. To bude zase otrava.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Ahoj Tvá kamarádka Petra.  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47664" y="-171400"/>
            <a:ext cx="592502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</a:t>
            </a:r>
          </a:p>
          <a:p>
            <a:r>
              <a:rPr lang="cs-CZ" sz="2800" b="1" dirty="0"/>
              <a:t> </a:t>
            </a:r>
            <a:r>
              <a:rPr lang="cs-CZ" sz="2800" b="1" dirty="0" smtClean="0"/>
              <a:t>                                                           </a:t>
            </a:r>
          </a:p>
          <a:p>
            <a:endParaRPr lang="cs-CZ" sz="2800" b="1" dirty="0"/>
          </a:p>
          <a:p>
            <a:r>
              <a:rPr lang="cs-CZ" sz="2800" b="1" dirty="0" smtClean="0"/>
              <a:t>                                                           </a:t>
            </a:r>
          </a:p>
          <a:p>
            <a:endParaRPr lang="cs-CZ" sz="2800" b="1" dirty="0"/>
          </a:p>
          <a:p>
            <a:r>
              <a:rPr lang="cs-CZ" sz="2800" b="1" dirty="0" smtClean="0"/>
              <a:t>                                                             </a:t>
            </a:r>
          </a:p>
          <a:p>
            <a:endParaRPr lang="cs-CZ" sz="2800" b="1" dirty="0"/>
          </a:p>
          <a:p>
            <a:r>
              <a:rPr lang="cs-CZ" sz="2800" b="1" dirty="0" smtClean="0"/>
              <a:t>                                  </a:t>
            </a:r>
            <a:endParaRPr lang="cs-CZ" sz="2800" b="1" i="1" u="sng" dirty="0">
              <a:solidFill>
                <a:srgbClr val="FF0000"/>
              </a:solidFill>
            </a:endParaRPr>
          </a:p>
        </p:txBody>
      </p:sp>
      <p:sp>
        <p:nvSpPr>
          <p:cNvPr id="8" name="Obdélníkový popisek 7"/>
          <p:cNvSpPr/>
          <p:nvPr/>
        </p:nvSpPr>
        <p:spPr>
          <a:xfrm>
            <a:off x="1547664" y="620688"/>
            <a:ext cx="2592288" cy="1656184"/>
          </a:xfrm>
          <a:prstGeom prst="wedgeRectCallou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SPISOVNÁ  ČEŠTINA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Obdélníkový popisek 9"/>
          <p:cNvSpPr/>
          <p:nvPr/>
        </p:nvSpPr>
        <p:spPr>
          <a:xfrm>
            <a:off x="5292080" y="1052736"/>
            <a:ext cx="2736304" cy="1656184"/>
          </a:xfrm>
          <a:prstGeom prst="wedgeRectCallou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MLUVA  NESPISOVNÁ</a:t>
            </a:r>
            <a:endParaRPr lang="cs-CZ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3707904" y="4293096"/>
            <a:ext cx="2016224" cy="1800200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/>
          <p:nvPr/>
        </p:nvCxnSpPr>
        <p:spPr>
          <a:xfrm rot="16200000" flipV="1">
            <a:off x="2339752" y="2852936"/>
            <a:ext cx="1656184" cy="13681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rot="5400000" flipH="1" flipV="1">
            <a:off x="5112060" y="3392996"/>
            <a:ext cx="122413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60648"/>
            <a:ext cx="8013732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Spisovná čeština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(spisovný jazyk) je na celém území jednotný.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Mluva nespisovná</a:t>
            </a:r>
          </a:p>
          <a:p>
            <a:endParaRPr lang="cs-CZ" sz="2800" b="1" dirty="0"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rabicPeriod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obecná čeština – běžná dorozumívací </a:t>
            </a:r>
          </a:p>
          <a:p>
            <a:pPr marL="514350" indent="-514350"/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mluva na českém území</a:t>
            </a:r>
          </a:p>
          <a:p>
            <a:pPr marL="514350" indent="-514350">
              <a:buAutoNum type="arabicPeriod" startAt="2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nářečí – na určité části území </a:t>
            </a:r>
          </a:p>
          <a:p>
            <a:pPr marL="514350" indent="-514350"/>
            <a:r>
              <a:rPr lang="cs-CZ" sz="28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( např. lašské, hanácké …..)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3.  profesní mluva – povolání (rajblík-hladítko)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4.  slang – zájmových skupin (koule-pětka)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5.  </a:t>
            </a:r>
            <a:r>
              <a:rPr lang="cs-CZ" sz="28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rgot – hantýrka 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bachař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-strážce)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903399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Obecná čeština</a:t>
            </a: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-je nejrozšířenější podoba běžné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orozumívací mluvy na českém území.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Nářečí</a:t>
            </a: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-se užívají k dorozumívání při běžném,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aždodenním styku vždy jen na určité 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ásti jazykového území.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(nářečí česká, hanácká, moravskoslovenská,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lašská..).</a:t>
            </a:r>
          </a:p>
          <a:p>
            <a:endParaRPr lang="cs-CZ" sz="3200" b="1" u="sng" dirty="0">
              <a:latin typeface="Arial" pitchFamily="34" charset="0"/>
              <a:cs typeface="Arial" pitchFamily="34" charset="0"/>
            </a:endParaRP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endParaRPr lang="cs-CZ" sz="32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010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261" y="692696"/>
            <a:ext cx="8905002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Lidé se vyjadřují v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jazykových projevech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Základní jednotkou jazykových projevů</a:t>
            </a:r>
          </a:p>
          <a:p>
            <a:r>
              <a:rPr lang="cs-CZ" sz="36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e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věta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Věta se skládá ze 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slov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3600" dirty="0">
              <a:latin typeface="Arial" pitchFamily="34" charset="0"/>
              <a:cs typeface="Arial" pitchFamily="34" charset="0"/>
            </a:endParaRPr>
          </a:p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Všechna slova daného jazyka tvoří</a:t>
            </a:r>
          </a:p>
          <a:p>
            <a:r>
              <a:rPr lang="cs-CZ" sz="36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lovní zásobu jazyka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8447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132856"/>
            <a:ext cx="8186857" cy="28007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u="sng" dirty="0" smtClean="0">
                <a:latin typeface="Arial" pitchFamily="34" charset="0"/>
                <a:cs typeface="Arial" pitchFamily="34" charset="0"/>
              </a:rPr>
              <a:t>Napište, zda uvedená slova</a:t>
            </a:r>
          </a:p>
          <a:p>
            <a:endParaRPr lang="cs-CZ" sz="4400" b="1" u="sng" dirty="0"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4400" b="1" u="sng" dirty="0" smtClean="0">
                <a:latin typeface="Arial" pitchFamily="34" charset="0"/>
                <a:cs typeface="Arial" pitchFamily="34" charset="0"/>
              </a:rPr>
              <a:t>jsou spisovná, či nespisovná:</a:t>
            </a:r>
            <a:endParaRPr lang="cs-CZ" sz="44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5917" y="349205"/>
            <a:ext cx="493757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i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PROCVIČOVÁNÍ</a:t>
            </a:r>
            <a:endParaRPr lang="cs-CZ" sz="4800" b="1" i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9123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052736"/>
            <a:ext cx="7763664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POMOHOU, POMŮŽOU</a:t>
            </a:r>
          </a:p>
          <a:p>
            <a:endParaRPr lang="cs-CZ" sz="5400" b="1" dirty="0"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        spisovná</a:t>
            </a:r>
          </a:p>
          <a:p>
            <a:endParaRPr lang="cs-CZ" sz="5400" b="1" dirty="0">
              <a:latin typeface="Arial" pitchFamily="34" charset="0"/>
              <a:cs typeface="Arial" pitchFamily="34" charset="0"/>
            </a:endParaRPr>
          </a:p>
          <a:p>
            <a:endParaRPr lang="cs-CZ" sz="5400" b="1" dirty="0" smtClean="0">
              <a:latin typeface="Arial" pitchFamily="34" charset="0"/>
              <a:cs typeface="Arial" pitchFamily="34" charset="0"/>
            </a:endParaRPr>
          </a:p>
          <a:p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835696" y="3356992"/>
            <a:ext cx="4464496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41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1412776"/>
            <a:ext cx="7220246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     KAFE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nespisovné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                             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3068960"/>
            <a:ext cx="5544616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41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412776"/>
            <a:ext cx="4416594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ŠTOKRLE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espisovné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(nářečí)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3212976"/>
            <a:ext cx="6048672" cy="25202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52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96752"/>
            <a:ext cx="827181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        ZEMÁKY</a:t>
            </a:r>
          </a:p>
          <a:p>
            <a:endParaRPr lang="cs-CZ" sz="6000" b="1" dirty="0"/>
          </a:p>
          <a:p>
            <a:r>
              <a:rPr lang="cs-CZ" sz="6000" b="1" dirty="0" smtClean="0"/>
              <a:t>     nespisovné</a:t>
            </a:r>
          </a:p>
          <a:p>
            <a:r>
              <a:rPr lang="cs-CZ" sz="6000" b="1" dirty="0" smtClean="0"/>
              <a:t>(nářečí – brambory)</a:t>
            </a:r>
            <a:endParaRPr lang="cs-CZ" sz="6000" b="1" dirty="0"/>
          </a:p>
        </p:txBody>
      </p:sp>
      <p:sp>
        <p:nvSpPr>
          <p:cNvPr id="3" name="Obdélník 2"/>
          <p:cNvSpPr/>
          <p:nvPr/>
        </p:nvSpPr>
        <p:spPr>
          <a:xfrm>
            <a:off x="395536" y="2780928"/>
            <a:ext cx="8424936" cy="28083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41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412776"/>
            <a:ext cx="484299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FRAJER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nespisovné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 (mladík)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140968"/>
            <a:ext cx="5760640" cy="2664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3073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1196752"/>
            <a:ext cx="6255239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 ČINŽÁK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nespisovné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(obecná čeština)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930867" y="2852936"/>
            <a:ext cx="7200800" cy="27156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3003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1196752"/>
            <a:ext cx="3518912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POVÍDEJ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spisovné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2852936"/>
            <a:ext cx="5256584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809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034563"/>
            <a:ext cx="659347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VEZMI, VEZMĚTE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</a:t>
            </a:r>
          </a:p>
          <a:p>
            <a:r>
              <a:rPr lang="cs-CZ" sz="60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spisovné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619672" y="3501008"/>
            <a:ext cx="5256584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3467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91680" y="1628800"/>
            <a:ext cx="479971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BIFLOVAT</a:t>
            </a:r>
          </a:p>
          <a:p>
            <a:endParaRPr lang="cs-CZ" sz="6000" b="1" dirty="0">
              <a:latin typeface="Arial" pitchFamily="34" charset="0"/>
              <a:cs typeface="Arial" pitchFamily="34" charset="0"/>
            </a:endParaRP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 spisovné</a:t>
            </a:r>
          </a:p>
          <a:p>
            <a:r>
              <a:rPr lang="cs-CZ" sz="6000" b="1" dirty="0" smtClean="0">
                <a:latin typeface="Arial" pitchFamily="34" charset="0"/>
                <a:cs typeface="Arial" pitchFamily="34" charset="0"/>
              </a:rPr>
              <a:t>   (hovorové)</a:t>
            </a:r>
            <a:endParaRPr lang="cs-CZ" sz="6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3521626"/>
            <a:ext cx="5832648" cy="242765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188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521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311</TotalTime>
  <Words>482</Words>
  <Application>Microsoft Office PowerPoint</Application>
  <PresentationFormat>Předvádění na obrazovce (4:3)</PresentationFormat>
  <Paragraphs>144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Administrativní</vt:lpstr>
      <vt:lpstr>Prezentace aplikace PowerPoint</vt:lpstr>
      <vt:lpstr> JAZYK A JEHO ÚTVARY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ÚVOD O ČESKÉM JAZYCE</dc:title>
  <dc:creator>OEM</dc:creator>
  <cp:lastModifiedBy>OEM</cp:lastModifiedBy>
  <cp:revision>37</cp:revision>
  <dcterms:created xsi:type="dcterms:W3CDTF">2010-06-28T08:57:50Z</dcterms:created>
  <dcterms:modified xsi:type="dcterms:W3CDTF">2011-11-18T11:11:18Z</dcterms:modified>
</cp:coreProperties>
</file>