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8" d="100"/>
          <a:sy n="58" d="100"/>
        </p:scale>
        <p:origin x="-68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3d2" qsCatId="3D" csTypeId="urn:microsoft.com/office/officeart/2005/8/colors/accent6_5" csCatId="accent6" phldr="1"/>
      <dgm:spPr/>
      <dgm:t>
        <a:bodyPr/>
        <a:lstStyle/>
        <a:p>
          <a:endParaRPr lang="cs-CZ"/>
        </a:p>
      </dgm:t>
    </dgm:pt>
    <dgm:pt modelId="{445C7998-7549-48B0-BD68-D4F0167F02E5}">
      <dgm:prSet phldrT="[Text]" custT="1"/>
      <dgm:spPr/>
      <dgm:t>
        <a:bodyPr/>
        <a:lstStyle/>
        <a:p>
          <a:pPr algn="l"/>
          <a:r>
            <a:rPr lang="cs-CZ" sz="1100" dirty="0"/>
            <a:t>Název školy:    </a:t>
          </a:r>
          <a:r>
            <a:rPr lang="cs-CZ" sz="1100" dirty="0" smtClean="0"/>
            <a:t>Základní škola a Mateřská škola, Police nad Metují, okres Náchod</a:t>
          </a:r>
          <a:endParaRPr lang="cs-CZ" sz="1100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Mgr. Radana </a:t>
          </a:r>
          <a:r>
            <a:rPr lang="cs-CZ" dirty="0" err="1" smtClean="0"/>
            <a:t>Marelová</a:t>
          </a:r>
          <a:r>
            <a:rPr lang="cs-CZ" dirty="0" smtClean="0"/>
            <a:t>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VY_32_INOVACE_2A_06_Význam_lesa_opakování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Prvouka 2.třída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CZ.1.07/1.4.00/21.1431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0C6E1E16-08A6-4B86-AB9F-749A7749D4C9}">
      <dgm:prSet phldrT="[Text]"/>
      <dgm:spPr/>
      <dgm:t>
        <a:bodyPr/>
        <a:lstStyle/>
        <a:p>
          <a:pPr algn="l"/>
          <a:endParaRPr lang="cs-CZ"/>
        </a:p>
      </dgm:t>
    </dgm:pt>
    <dgm:pt modelId="{16195275-21B3-4907-9A5D-8941AF020ED5}" type="parTrans" cxnId="{1473645A-91BD-4A85-95D1-5A16CDA0B60C}">
      <dgm:prSet/>
      <dgm:spPr/>
      <dgm:t>
        <a:bodyPr/>
        <a:lstStyle/>
        <a:p>
          <a:endParaRPr lang="cs-CZ"/>
        </a:p>
      </dgm:t>
    </dgm:pt>
    <dgm:pt modelId="{4A3A465D-E9EB-44FE-A57B-D00F620D5B2D}" type="sibTrans" cxnId="{1473645A-91BD-4A85-95D1-5A16CDA0B60C}">
      <dgm:prSet/>
      <dgm:spPr/>
      <dgm:t>
        <a:bodyPr/>
        <a:lstStyle/>
        <a:p>
          <a:endParaRPr lang="cs-CZ"/>
        </a:p>
      </dgm:t>
    </dgm:pt>
    <dgm:pt modelId="{9F18DD90-522E-4A06-9EDB-3FF7C7EB6637}">
      <dgm:prSet/>
      <dgm:spPr/>
      <dgm:t>
        <a:bodyPr/>
        <a:lstStyle/>
        <a:p>
          <a:pPr algn="l"/>
          <a:endParaRPr lang="cs-CZ" dirty="0"/>
        </a:p>
      </dgm:t>
    </dgm:pt>
    <dgm:pt modelId="{DC71C009-E3ED-475A-840A-BB6DF5CACA1E}" type="parTrans" cxnId="{74551AAA-BEB0-4396-BD80-6629C3B31C87}">
      <dgm:prSet/>
      <dgm:spPr/>
      <dgm:t>
        <a:bodyPr/>
        <a:lstStyle/>
        <a:p>
          <a:endParaRPr lang="cs-CZ"/>
        </a:p>
      </dgm:t>
    </dgm:pt>
    <dgm:pt modelId="{90F4423F-FE16-401C-9EF9-B9A4578C2C46}" type="sibTrans" cxnId="{74551AAA-BEB0-4396-BD80-6629C3B31C87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7"/>
      <dgm:spPr/>
      <dgm:t>
        <a:bodyPr/>
        <a:lstStyle/>
        <a:p>
          <a:endParaRPr lang="cs-CZ"/>
        </a:p>
      </dgm:t>
    </dgm:pt>
    <dgm:pt modelId="{6940EB87-DC1D-4BC3-9408-9AC2E1FFC039}" type="pres">
      <dgm:prSet presAssocID="{445C7998-7549-48B0-BD68-D4F0167F02E5}" presName="space" presStyleCnt="0"/>
      <dgm:spPr/>
      <dgm:t>
        <a:bodyPr/>
        <a:lstStyle/>
        <a:p>
          <a:endParaRPr lang="cs-CZ"/>
        </a:p>
      </dgm:t>
    </dgm:pt>
    <dgm:pt modelId="{BC35EE03-4121-4EF9-923D-7CB6D30D358D}" type="pres">
      <dgm:prSet presAssocID="{445C7998-7549-48B0-BD68-D4F0167F02E5}" presName="rect1" presStyleLbl="alignAcc1" presStyleIdx="0" presStyleCnt="7"/>
      <dgm:spPr/>
      <dgm:t>
        <a:bodyPr/>
        <a:lstStyle/>
        <a:p>
          <a:endParaRPr lang="cs-CZ"/>
        </a:p>
      </dgm:t>
    </dgm:pt>
    <dgm:pt modelId="{D3840DFA-901C-4049-8AB2-27AC2BA34540}" type="pres">
      <dgm:prSet presAssocID="{0C6E1E16-08A6-4B86-AB9F-749A7749D4C9}" presName="vertSpace2" presStyleLbl="node1" presStyleIdx="0" presStyleCnt="7"/>
      <dgm:spPr/>
    </dgm:pt>
    <dgm:pt modelId="{5BDA8D49-C64C-4FDF-ACCF-171444A32B21}" type="pres">
      <dgm:prSet presAssocID="{0C6E1E16-08A6-4B86-AB9F-749A7749D4C9}" presName="circle2" presStyleLbl="node1" presStyleIdx="1" presStyleCnt="7"/>
      <dgm:spPr/>
    </dgm:pt>
    <dgm:pt modelId="{D8344A4C-A59C-418B-AE84-1CF03F62012F}" type="pres">
      <dgm:prSet presAssocID="{0C6E1E16-08A6-4B86-AB9F-749A7749D4C9}" presName="rect2" presStyleLbl="alignAcc1" presStyleIdx="1" presStyleCnt="7"/>
      <dgm:spPr/>
      <dgm:t>
        <a:bodyPr/>
        <a:lstStyle/>
        <a:p>
          <a:endParaRPr lang="cs-CZ"/>
        </a:p>
      </dgm:t>
    </dgm:pt>
    <dgm:pt modelId="{57DDA582-354B-4295-AE97-083B34E96D1A}" type="pres">
      <dgm:prSet presAssocID="{FBBFC3EA-9D9D-4F3A-BEA6-9C2C0E46BF20}" presName="vertSpace3" presStyleLbl="node1" presStyleIdx="1" presStyleCnt="7"/>
      <dgm:spPr/>
    </dgm:pt>
    <dgm:pt modelId="{4A11C032-4DF2-44E5-8C80-1286B3D4B133}" type="pres">
      <dgm:prSet presAssocID="{FBBFC3EA-9D9D-4F3A-BEA6-9C2C0E46BF20}" presName="circle3" presStyleLbl="node1" presStyleIdx="2" presStyleCnt="7"/>
      <dgm:spPr/>
    </dgm:pt>
    <dgm:pt modelId="{601CDFA2-8205-4060-95D5-B0A001D0D0E3}" type="pres">
      <dgm:prSet presAssocID="{FBBFC3EA-9D9D-4F3A-BEA6-9C2C0E46BF20}" presName="rect3" presStyleLbl="alignAcc1" presStyleIdx="2" presStyleCnt="7"/>
      <dgm:spPr/>
      <dgm:t>
        <a:bodyPr/>
        <a:lstStyle/>
        <a:p>
          <a:endParaRPr lang="cs-CZ"/>
        </a:p>
      </dgm:t>
    </dgm:pt>
    <dgm:pt modelId="{EA95FEE9-5F68-48C7-93BB-0F8C419DA96D}" type="pres">
      <dgm:prSet presAssocID="{019433A1-1324-4DE1-9E6F-32B851095F74}" presName="vertSpace4" presStyleLbl="node1" presStyleIdx="2" presStyleCnt="7"/>
      <dgm:spPr/>
    </dgm:pt>
    <dgm:pt modelId="{BB3828A8-1683-43A3-8BCA-2995B7EAE8F3}" type="pres">
      <dgm:prSet presAssocID="{019433A1-1324-4DE1-9E6F-32B851095F74}" presName="circle4" presStyleLbl="node1" presStyleIdx="3" presStyleCnt="7"/>
      <dgm:spPr/>
    </dgm:pt>
    <dgm:pt modelId="{CC1D5B29-8413-4412-9F6D-55E531B84639}" type="pres">
      <dgm:prSet presAssocID="{019433A1-1324-4DE1-9E6F-32B851095F74}" presName="rect4" presStyleLbl="alignAcc1" presStyleIdx="3" presStyleCnt="7"/>
      <dgm:spPr/>
      <dgm:t>
        <a:bodyPr/>
        <a:lstStyle/>
        <a:p>
          <a:endParaRPr lang="cs-CZ"/>
        </a:p>
      </dgm:t>
    </dgm:pt>
    <dgm:pt modelId="{AEEDACE7-4427-455B-A155-2C3381828BD7}" type="pres">
      <dgm:prSet presAssocID="{C73C7642-F245-4585-8F88-243F9FAEF6CA}" presName="vertSpace5" presStyleLbl="node1" presStyleIdx="3" presStyleCnt="7"/>
      <dgm:spPr/>
    </dgm:pt>
    <dgm:pt modelId="{7C8531F2-00DF-4DB1-A6C6-AF46193E1BBF}" type="pres">
      <dgm:prSet presAssocID="{C73C7642-F245-4585-8F88-243F9FAEF6CA}" presName="circle5" presStyleLbl="node1" presStyleIdx="4" presStyleCnt="7"/>
      <dgm:spPr/>
    </dgm:pt>
    <dgm:pt modelId="{304CA11A-E17E-4999-A128-C72BF543B20D}" type="pres">
      <dgm:prSet presAssocID="{C73C7642-F245-4585-8F88-243F9FAEF6CA}" presName="rect5" presStyleLbl="alignAcc1" presStyleIdx="4" presStyleCnt="7"/>
      <dgm:spPr/>
      <dgm:t>
        <a:bodyPr/>
        <a:lstStyle/>
        <a:p>
          <a:endParaRPr lang="cs-CZ"/>
        </a:p>
      </dgm:t>
    </dgm:pt>
    <dgm:pt modelId="{C67EF5F7-B425-49AF-82F9-2446588ED851}" type="pres">
      <dgm:prSet presAssocID="{EBC41103-E2E5-4D48-9B4B-425520D3D098}" presName="vertSpace6" presStyleLbl="node1" presStyleIdx="4" presStyleCnt="7"/>
      <dgm:spPr/>
    </dgm:pt>
    <dgm:pt modelId="{14E80F71-B028-4CCE-8C5A-7AE67F9A28C6}" type="pres">
      <dgm:prSet presAssocID="{EBC41103-E2E5-4D48-9B4B-425520D3D098}" presName="circle6" presStyleLbl="node1" presStyleIdx="5" presStyleCnt="7"/>
      <dgm:spPr/>
    </dgm:pt>
    <dgm:pt modelId="{F732C171-B6A8-40AC-BE86-9061B3C3D3B8}" type="pres">
      <dgm:prSet presAssocID="{EBC41103-E2E5-4D48-9B4B-425520D3D098}" presName="rect6" presStyleLbl="alignAcc1" presStyleIdx="5" presStyleCnt="7"/>
      <dgm:spPr/>
      <dgm:t>
        <a:bodyPr/>
        <a:lstStyle/>
        <a:p>
          <a:endParaRPr lang="cs-CZ"/>
        </a:p>
      </dgm:t>
    </dgm:pt>
    <dgm:pt modelId="{D8C5187E-68B6-4E2E-86D0-57087190219B}" type="pres">
      <dgm:prSet presAssocID="{9F18DD90-522E-4A06-9EDB-3FF7C7EB6637}" presName="vertSpace7" presStyleLbl="node1" presStyleIdx="5" presStyleCnt="7"/>
      <dgm:spPr/>
    </dgm:pt>
    <dgm:pt modelId="{1A909E4D-639C-4CB7-A7CE-FC1133FAA37E}" type="pres">
      <dgm:prSet presAssocID="{9F18DD90-522E-4A06-9EDB-3FF7C7EB6637}" presName="circle7" presStyleLbl="node1" presStyleIdx="6" presStyleCnt="7"/>
      <dgm:spPr/>
    </dgm:pt>
    <dgm:pt modelId="{D102FEF8-6917-41D2-AE5D-914C1EA8F84A}" type="pres">
      <dgm:prSet presAssocID="{9F18DD90-522E-4A06-9EDB-3FF7C7EB6637}" presName="rect7" presStyleLbl="alignAcc1" presStyleIdx="6" presStyleCnt="7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7652895-8F40-40B1-8BC2-AD2A1592E4B6}" type="pres">
      <dgm:prSet presAssocID="{0C6E1E16-08A6-4B86-AB9F-749A7749D4C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F478621-DC04-4E99-8ED0-6EF817E39D41}" type="pres">
      <dgm:prSet presAssocID="{FBBFC3EA-9D9D-4F3A-BEA6-9C2C0E46BF20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FE2C4A-F11C-43B1-9923-1AFAA3244381}" type="pres">
      <dgm:prSet presAssocID="{019433A1-1324-4DE1-9E6F-32B851095F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E0F4EFC-82FA-4EC4-801E-BC2F931EC339}" type="pres">
      <dgm:prSet presAssocID="{C73C7642-F245-4585-8F88-243F9FAEF6CA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3CEBA79-51F7-49AC-8104-9DE2B978BFF4}" type="pres">
      <dgm:prSet presAssocID="{EBC41103-E2E5-4D48-9B4B-425520D3D098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32F2F5B-E5E6-4E00-9503-10413FFBA7E0}" type="pres">
      <dgm:prSet presAssocID="{9F18DD90-522E-4A06-9EDB-3FF7C7EB6637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73645A-91BD-4A85-95D1-5A16CDA0B60C}" srcId="{39F8B381-5807-488E-AC22-73DD4140ED4A}" destId="{0C6E1E16-08A6-4B86-AB9F-749A7749D4C9}" srcOrd="1" destOrd="0" parTransId="{16195275-21B3-4907-9A5D-8941AF020ED5}" sibTransId="{4A3A465D-E9EB-44FE-A57B-D00F620D5B2D}"/>
    <dgm:cxn modelId="{27E56A60-6D15-4B30-AF99-C3AF6BB20FAE}" type="presOf" srcId="{9F18DD90-522E-4A06-9EDB-3FF7C7EB6637}" destId="{932F2F5B-E5E6-4E00-9503-10413FFBA7E0}" srcOrd="1" destOrd="0" presId="urn:microsoft.com/office/officeart/2005/8/layout/target3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C24533D2-26E5-47EB-8A39-D4FB9E52EFE6}" srcId="{39F8B381-5807-488E-AC22-73DD4140ED4A}" destId="{FBBFC3EA-9D9D-4F3A-BEA6-9C2C0E46BF20}" srcOrd="2" destOrd="0" parTransId="{DDB8DF17-17D4-4A37-80A4-B2BE20408FA2}" sibTransId="{83B48451-91B6-4E15-99C9-0FE713D5286E}"/>
    <dgm:cxn modelId="{F02B96FD-D0AF-4466-AAFB-FC641AC5F56E}" type="presOf" srcId="{0C6E1E16-08A6-4B86-AB9F-749A7749D4C9}" destId="{D8344A4C-A59C-418B-AE84-1CF03F62012F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574114A8-B60D-4B66-85FD-976B12C4B5A5}" type="presOf" srcId="{019433A1-1324-4DE1-9E6F-32B851095F74}" destId="{83FE2C4A-F11C-43B1-9923-1AFAA3244381}" srcOrd="1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139EB02B-250A-4008-90DF-1BA0483AC3E7}" type="presOf" srcId="{019433A1-1324-4DE1-9E6F-32B851095F74}" destId="{CC1D5B29-8413-4412-9F6D-55E531B84639}" srcOrd="0" destOrd="0" presId="urn:microsoft.com/office/officeart/2005/8/layout/target3"/>
    <dgm:cxn modelId="{187106AA-6322-4DC9-AE6E-0B854C8AD94D}" type="presOf" srcId="{9F18DD90-522E-4A06-9EDB-3FF7C7EB6637}" destId="{D102FEF8-6917-41D2-AE5D-914C1EA8F84A}" srcOrd="0" destOrd="0" presId="urn:microsoft.com/office/officeart/2005/8/layout/target3"/>
    <dgm:cxn modelId="{EF89DA1C-5C29-48FE-A6BE-30C3BCCD95DA}" type="presOf" srcId="{FBBFC3EA-9D9D-4F3A-BEA6-9C2C0E46BF20}" destId="{601CDFA2-8205-4060-95D5-B0A001D0D0E3}" srcOrd="0" destOrd="0" presId="urn:microsoft.com/office/officeart/2005/8/layout/target3"/>
    <dgm:cxn modelId="{74551AAA-BEB0-4396-BD80-6629C3B31C87}" srcId="{39F8B381-5807-488E-AC22-73DD4140ED4A}" destId="{9F18DD90-522E-4A06-9EDB-3FF7C7EB6637}" srcOrd="6" destOrd="0" parTransId="{DC71C009-E3ED-475A-840A-BB6DF5CACA1E}" sibTransId="{90F4423F-FE16-401C-9EF9-B9A4578C2C46}"/>
    <dgm:cxn modelId="{2A2BCF91-C654-4E19-950C-39AA1A49C169}" srcId="{39F8B381-5807-488E-AC22-73DD4140ED4A}" destId="{019433A1-1324-4DE1-9E6F-32B851095F74}" srcOrd="3" destOrd="0" parTransId="{2AB92C11-48B1-4C26-9CC1-F4AB2F53C03B}" sibTransId="{2716416C-EF69-44CA-AEFE-14F7FF081354}"/>
    <dgm:cxn modelId="{DFCD2CDC-C68F-44BC-9CC8-EAE34D1D7BE3}" type="presOf" srcId="{C73C7642-F245-4585-8F88-243F9FAEF6CA}" destId="{0E0F4EFC-82FA-4EC4-801E-BC2F931EC339}" srcOrd="1" destOrd="0" presId="urn:microsoft.com/office/officeart/2005/8/layout/target3"/>
    <dgm:cxn modelId="{DDEEF2AC-7C51-4E77-A3CF-4ED236BB5AB4}" type="presOf" srcId="{FBBFC3EA-9D9D-4F3A-BEA6-9C2C0E46BF20}" destId="{3F478621-DC04-4E99-8ED0-6EF817E39D41}" srcOrd="1" destOrd="0" presId="urn:microsoft.com/office/officeart/2005/8/layout/target3"/>
    <dgm:cxn modelId="{7A8D27AE-19B5-4542-A9C4-EF4FB8766AF6}" type="presOf" srcId="{EBC41103-E2E5-4D48-9B4B-425520D3D098}" destId="{D3CEBA79-51F7-49AC-8104-9DE2B978BFF4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5791DB01-286F-4CF8-80BA-2033D972469E}" type="presOf" srcId="{C73C7642-F245-4585-8F88-243F9FAEF6CA}" destId="{304CA11A-E17E-4999-A128-C72BF543B20D}" srcOrd="0" destOrd="0" presId="urn:microsoft.com/office/officeart/2005/8/layout/target3"/>
    <dgm:cxn modelId="{9E22FA03-6D5A-4BFF-B0E6-801F40A423FC}" type="presOf" srcId="{0C6E1E16-08A6-4B86-AB9F-749A7749D4C9}" destId="{B7652895-8F40-40B1-8BC2-AD2A1592E4B6}" srcOrd="1" destOrd="0" presId="urn:microsoft.com/office/officeart/2005/8/layout/target3"/>
    <dgm:cxn modelId="{98ABFB6E-C93B-415F-A872-20204A474F46}" type="presOf" srcId="{EBC41103-E2E5-4D48-9B4B-425520D3D098}" destId="{F732C171-B6A8-40AC-BE86-9061B3C3D3B8}" srcOrd="0" destOrd="0" presId="urn:microsoft.com/office/officeart/2005/8/layout/target3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A0BF2E5B-7C53-4697-9FE2-7852954FF75A}" type="presParOf" srcId="{71045F8C-00FA-488E-A7BD-E2E6753D979D}" destId="{D3840DFA-901C-4049-8AB2-27AC2BA34540}" srcOrd="3" destOrd="0" presId="urn:microsoft.com/office/officeart/2005/8/layout/target3"/>
    <dgm:cxn modelId="{FEE1433C-6C9E-4624-BC58-27A71CB12D1D}" type="presParOf" srcId="{71045F8C-00FA-488E-A7BD-E2E6753D979D}" destId="{5BDA8D49-C64C-4FDF-ACCF-171444A32B21}" srcOrd="4" destOrd="0" presId="urn:microsoft.com/office/officeart/2005/8/layout/target3"/>
    <dgm:cxn modelId="{5CCD10E2-04DE-4873-A9B4-AEFCF4FADEC5}" type="presParOf" srcId="{71045F8C-00FA-488E-A7BD-E2E6753D979D}" destId="{D8344A4C-A59C-418B-AE84-1CF03F62012F}" srcOrd="5" destOrd="0" presId="urn:microsoft.com/office/officeart/2005/8/layout/target3"/>
    <dgm:cxn modelId="{B488BE37-8299-4C9B-A56C-A7AFA23C855F}" type="presParOf" srcId="{71045F8C-00FA-488E-A7BD-E2E6753D979D}" destId="{57DDA582-354B-4295-AE97-083B34E96D1A}" srcOrd="6" destOrd="0" presId="urn:microsoft.com/office/officeart/2005/8/layout/target3"/>
    <dgm:cxn modelId="{04F28B9B-B908-41C6-A44F-D302A5BA6A75}" type="presParOf" srcId="{71045F8C-00FA-488E-A7BD-E2E6753D979D}" destId="{4A11C032-4DF2-44E5-8C80-1286B3D4B133}" srcOrd="7" destOrd="0" presId="urn:microsoft.com/office/officeart/2005/8/layout/target3"/>
    <dgm:cxn modelId="{40D688F3-D2A9-4564-8A55-0EEC63F21F53}" type="presParOf" srcId="{71045F8C-00FA-488E-A7BD-E2E6753D979D}" destId="{601CDFA2-8205-4060-95D5-B0A001D0D0E3}" srcOrd="8" destOrd="0" presId="urn:microsoft.com/office/officeart/2005/8/layout/target3"/>
    <dgm:cxn modelId="{B786AD0C-D3A5-4302-96D7-72C08D100F3B}" type="presParOf" srcId="{71045F8C-00FA-488E-A7BD-E2E6753D979D}" destId="{EA95FEE9-5F68-48C7-93BB-0F8C419DA96D}" srcOrd="9" destOrd="0" presId="urn:microsoft.com/office/officeart/2005/8/layout/target3"/>
    <dgm:cxn modelId="{17239303-0268-442C-84E4-9CF1EE7456B7}" type="presParOf" srcId="{71045F8C-00FA-488E-A7BD-E2E6753D979D}" destId="{BB3828A8-1683-43A3-8BCA-2995B7EAE8F3}" srcOrd="10" destOrd="0" presId="urn:microsoft.com/office/officeart/2005/8/layout/target3"/>
    <dgm:cxn modelId="{1BB50963-4026-4D70-B41B-35837997A5D6}" type="presParOf" srcId="{71045F8C-00FA-488E-A7BD-E2E6753D979D}" destId="{CC1D5B29-8413-4412-9F6D-55E531B84639}" srcOrd="11" destOrd="0" presId="urn:microsoft.com/office/officeart/2005/8/layout/target3"/>
    <dgm:cxn modelId="{1C6AAF37-626E-4386-B5DA-571231DBB27C}" type="presParOf" srcId="{71045F8C-00FA-488E-A7BD-E2E6753D979D}" destId="{AEEDACE7-4427-455B-A155-2C3381828BD7}" srcOrd="12" destOrd="0" presId="urn:microsoft.com/office/officeart/2005/8/layout/target3"/>
    <dgm:cxn modelId="{FA4DBB59-D7FB-46D7-8E29-9B735E3C7044}" type="presParOf" srcId="{71045F8C-00FA-488E-A7BD-E2E6753D979D}" destId="{7C8531F2-00DF-4DB1-A6C6-AF46193E1BBF}" srcOrd="13" destOrd="0" presId="urn:microsoft.com/office/officeart/2005/8/layout/target3"/>
    <dgm:cxn modelId="{9038DC1D-CA3E-4FC0-B7DA-F6C0860D5A07}" type="presParOf" srcId="{71045F8C-00FA-488E-A7BD-E2E6753D979D}" destId="{304CA11A-E17E-4999-A128-C72BF543B20D}" srcOrd="14" destOrd="0" presId="urn:microsoft.com/office/officeart/2005/8/layout/target3"/>
    <dgm:cxn modelId="{7696F90B-C9D5-4A8B-844F-2429C5DE6E88}" type="presParOf" srcId="{71045F8C-00FA-488E-A7BD-E2E6753D979D}" destId="{C67EF5F7-B425-49AF-82F9-2446588ED851}" srcOrd="15" destOrd="0" presId="urn:microsoft.com/office/officeart/2005/8/layout/target3"/>
    <dgm:cxn modelId="{26A56947-725D-4D2D-B846-C6B9CEF0DA4D}" type="presParOf" srcId="{71045F8C-00FA-488E-A7BD-E2E6753D979D}" destId="{14E80F71-B028-4CCE-8C5A-7AE67F9A28C6}" srcOrd="16" destOrd="0" presId="urn:microsoft.com/office/officeart/2005/8/layout/target3"/>
    <dgm:cxn modelId="{E31DB8ED-5F23-4EDE-8234-4624D50F31CC}" type="presParOf" srcId="{71045F8C-00FA-488E-A7BD-E2E6753D979D}" destId="{F732C171-B6A8-40AC-BE86-9061B3C3D3B8}" srcOrd="17" destOrd="0" presId="urn:microsoft.com/office/officeart/2005/8/layout/target3"/>
    <dgm:cxn modelId="{D16661BC-1AD4-41BE-8835-A495CFDEE6EE}" type="presParOf" srcId="{71045F8C-00FA-488E-A7BD-E2E6753D979D}" destId="{D8C5187E-68B6-4E2E-86D0-57087190219B}" srcOrd="18" destOrd="0" presId="urn:microsoft.com/office/officeart/2005/8/layout/target3"/>
    <dgm:cxn modelId="{A782218C-64D3-4EB8-9917-08643CBBC499}" type="presParOf" srcId="{71045F8C-00FA-488E-A7BD-E2E6753D979D}" destId="{1A909E4D-639C-4CB7-A7CE-FC1133FAA37E}" srcOrd="19" destOrd="0" presId="urn:microsoft.com/office/officeart/2005/8/layout/target3"/>
    <dgm:cxn modelId="{D8A46D4C-0479-49B3-9A14-D99B419E9374}" type="presParOf" srcId="{71045F8C-00FA-488E-A7BD-E2E6753D979D}" destId="{D102FEF8-6917-41D2-AE5D-914C1EA8F84A}" srcOrd="20" destOrd="0" presId="urn:microsoft.com/office/officeart/2005/8/layout/target3"/>
    <dgm:cxn modelId="{00A003CF-4BAE-4A7E-B527-319406F52F72}" type="presParOf" srcId="{71045F8C-00FA-488E-A7BD-E2E6753D979D}" destId="{4D19AB04-24FA-40C2-B203-52AE3D15E171}" srcOrd="21" destOrd="0" presId="urn:microsoft.com/office/officeart/2005/8/layout/target3"/>
    <dgm:cxn modelId="{83C42F6B-AFFA-4788-8586-26047B1C1830}" type="presParOf" srcId="{71045F8C-00FA-488E-A7BD-E2E6753D979D}" destId="{B7652895-8F40-40B1-8BC2-AD2A1592E4B6}" srcOrd="22" destOrd="0" presId="urn:microsoft.com/office/officeart/2005/8/layout/target3"/>
    <dgm:cxn modelId="{79EC0E4D-C124-47B3-AEEE-3BF3A409DA1C}" type="presParOf" srcId="{71045F8C-00FA-488E-A7BD-E2E6753D979D}" destId="{3F478621-DC04-4E99-8ED0-6EF817E39D41}" srcOrd="23" destOrd="0" presId="urn:microsoft.com/office/officeart/2005/8/layout/target3"/>
    <dgm:cxn modelId="{F83EDD4D-2857-4208-B80E-A43D9D885DF0}" type="presParOf" srcId="{71045F8C-00FA-488E-A7BD-E2E6753D979D}" destId="{83FE2C4A-F11C-43B1-9923-1AFAA3244381}" srcOrd="24" destOrd="0" presId="urn:microsoft.com/office/officeart/2005/8/layout/target3"/>
    <dgm:cxn modelId="{6AEE2849-8C05-4E7B-A05C-4F8D0DC7D9C6}" type="presParOf" srcId="{71045F8C-00FA-488E-A7BD-E2E6753D979D}" destId="{0E0F4EFC-82FA-4EC4-801E-BC2F931EC339}" srcOrd="25" destOrd="0" presId="urn:microsoft.com/office/officeart/2005/8/layout/target3"/>
    <dgm:cxn modelId="{AE48CE57-3F43-4E93-A410-6C838F8F100F}" type="presParOf" srcId="{71045F8C-00FA-488E-A7BD-E2E6753D979D}" destId="{D3CEBA79-51F7-49AC-8104-9DE2B978BFF4}" srcOrd="26" destOrd="0" presId="urn:microsoft.com/office/officeart/2005/8/layout/target3"/>
    <dgm:cxn modelId="{8DCAFD80-BFC5-4BFD-BA17-9B6F39E11FDD}" type="presParOf" srcId="{71045F8C-00FA-488E-A7BD-E2E6753D979D}" destId="{932F2F5B-E5E6-4E00-9503-10413FFBA7E0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7200"/>
          <a:ext cx="4018046" cy="40180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09023" y="7200"/>
          <a:ext cx="4687720" cy="40180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/>
            <a:t>Název školy:    </a:t>
          </a:r>
          <a:r>
            <a:rPr lang="cs-CZ" sz="1100" kern="1200" dirty="0" smtClean="0"/>
            <a:t>Základní škola a Mateřská škola, Police nad Metují, okres Náchod</a:t>
          </a:r>
          <a:endParaRPr lang="cs-CZ" sz="1100" kern="1200" dirty="0"/>
        </a:p>
      </dsp:txBody>
      <dsp:txXfrm>
        <a:off x="2009023" y="7200"/>
        <a:ext cx="4687720" cy="401804"/>
      </dsp:txXfrm>
    </dsp:sp>
    <dsp:sp modelId="{5BDA8D49-C64C-4FDF-ACCF-171444A32B21}">
      <dsp:nvSpPr>
        <dsp:cNvPr id="0" name=""/>
        <dsp:cNvSpPr/>
      </dsp:nvSpPr>
      <dsp:spPr>
        <a:xfrm>
          <a:off x="301353" y="409004"/>
          <a:ext cx="3415340" cy="341534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6667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6667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6667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8344A4C-A59C-418B-AE84-1CF03F62012F}">
      <dsp:nvSpPr>
        <dsp:cNvPr id="0" name=""/>
        <dsp:cNvSpPr/>
      </dsp:nvSpPr>
      <dsp:spPr>
        <a:xfrm>
          <a:off x="2009023" y="409004"/>
          <a:ext cx="4687720" cy="341534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6667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500" kern="1200"/>
        </a:p>
      </dsp:txBody>
      <dsp:txXfrm>
        <a:off x="2009023" y="409004"/>
        <a:ext cx="4687720" cy="401804"/>
      </dsp:txXfrm>
    </dsp:sp>
    <dsp:sp modelId="{4A11C032-4DF2-44E5-8C80-1286B3D4B133}">
      <dsp:nvSpPr>
        <dsp:cNvPr id="0" name=""/>
        <dsp:cNvSpPr/>
      </dsp:nvSpPr>
      <dsp:spPr>
        <a:xfrm>
          <a:off x="602706" y="810808"/>
          <a:ext cx="2812633" cy="281263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13333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13333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13333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01CDFA2-8205-4060-95D5-B0A001D0D0E3}">
      <dsp:nvSpPr>
        <dsp:cNvPr id="0" name=""/>
        <dsp:cNvSpPr/>
      </dsp:nvSpPr>
      <dsp:spPr>
        <a:xfrm>
          <a:off x="2009023" y="810808"/>
          <a:ext cx="4687720" cy="2812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13333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/>
            <a:t>Autor</a:t>
          </a:r>
          <a:r>
            <a:rPr lang="cs-CZ" sz="1500" kern="1200" dirty="0" smtClean="0"/>
            <a:t>: Mgr. Radana </a:t>
          </a:r>
          <a:r>
            <a:rPr lang="cs-CZ" sz="1500" kern="1200" dirty="0" err="1" smtClean="0"/>
            <a:t>Marelová</a:t>
          </a:r>
          <a:r>
            <a:rPr lang="cs-CZ" sz="1500" kern="1200" dirty="0" smtClean="0"/>
            <a:t> </a:t>
          </a:r>
          <a:endParaRPr lang="cs-CZ" sz="1500" kern="1200" dirty="0"/>
        </a:p>
      </dsp:txBody>
      <dsp:txXfrm>
        <a:off x="2009023" y="810808"/>
        <a:ext cx="4687720" cy="401804"/>
      </dsp:txXfrm>
    </dsp:sp>
    <dsp:sp modelId="{BB3828A8-1683-43A3-8BCA-2995B7EAE8F3}">
      <dsp:nvSpPr>
        <dsp:cNvPr id="0" name=""/>
        <dsp:cNvSpPr/>
      </dsp:nvSpPr>
      <dsp:spPr>
        <a:xfrm>
          <a:off x="904059" y="1212612"/>
          <a:ext cx="2209927" cy="220992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2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C1D5B29-8413-4412-9F6D-55E531B84639}">
      <dsp:nvSpPr>
        <dsp:cNvPr id="0" name=""/>
        <dsp:cNvSpPr/>
      </dsp:nvSpPr>
      <dsp:spPr>
        <a:xfrm>
          <a:off x="2009023" y="1212612"/>
          <a:ext cx="4687720" cy="2209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/>
            <a:t>Název : </a:t>
          </a:r>
          <a:r>
            <a:rPr lang="cs-CZ" sz="1500" kern="1200" dirty="0" smtClean="0"/>
            <a:t>VY_32_INOVACE_2A_06_Význam_lesa_opakování</a:t>
          </a:r>
          <a:endParaRPr lang="cs-CZ" sz="1500" kern="1200" dirty="0"/>
        </a:p>
      </dsp:txBody>
      <dsp:txXfrm>
        <a:off x="2009023" y="1212612"/>
        <a:ext cx="4687720" cy="401808"/>
      </dsp:txXfrm>
    </dsp:sp>
    <dsp:sp modelId="{7C8531F2-00DF-4DB1-A6C6-AF46193E1BBF}">
      <dsp:nvSpPr>
        <dsp:cNvPr id="0" name=""/>
        <dsp:cNvSpPr/>
      </dsp:nvSpPr>
      <dsp:spPr>
        <a:xfrm>
          <a:off x="1205414" y="1614421"/>
          <a:ext cx="1607216" cy="160721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6667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26667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6667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04CA11A-E17E-4999-A128-C72BF543B20D}">
      <dsp:nvSpPr>
        <dsp:cNvPr id="0" name=""/>
        <dsp:cNvSpPr/>
      </dsp:nvSpPr>
      <dsp:spPr>
        <a:xfrm>
          <a:off x="2009023" y="1614421"/>
          <a:ext cx="4687720" cy="16072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6667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/>
            <a:t>Téma</a:t>
          </a:r>
          <a:r>
            <a:rPr lang="cs-CZ" sz="1500" kern="1200" dirty="0" smtClean="0"/>
            <a:t>: Prvouka 2.třída</a:t>
          </a:r>
          <a:endParaRPr lang="cs-CZ" sz="1500" kern="1200" dirty="0"/>
        </a:p>
      </dsp:txBody>
      <dsp:txXfrm>
        <a:off x="2009023" y="1614421"/>
        <a:ext cx="4687720" cy="401804"/>
      </dsp:txXfrm>
    </dsp:sp>
    <dsp:sp modelId="{14E80F71-B028-4CCE-8C5A-7AE67F9A28C6}">
      <dsp:nvSpPr>
        <dsp:cNvPr id="0" name=""/>
        <dsp:cNvSpPr/>
      </dsp:nvSpPr>
      <dsp:spPr>
        <a:xfrm>
          <a:off x="1506768" y="2016225"/>
          <a:ext cx="1004510" cy="100451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33333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33333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33333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32C171-B6A8-40AC-BE86-9061B3C3D3B8}">
      <dsp:nvSpPr>
        <dsp:cNvPr id="0" name=""/>
        <dsp:cNvSpPr/>
      </dsp:nvSpPr>
      <dsp:spPr>
        <a:xfrm>
          <a:off x="2009023" y="2016225"/>
          <a:ext cx="4687720" cy="100451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33333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/>
            <a:t>Číslo projektu</a:t>
          </a:r>
          <a:r>
            <a:rPr lang="cs-CZ" sz="1500" kern="1200" dirty="0" smtClean="0"/>
            <a:t>: CZ.1.07/1.4.00/21.1431</a:t>
          </a:r>
          <a:endParaRPr lang="cs-CZ" sz="1500" kern="1200" dirty="0"/>
        </a:p>
      </dsp:txBody>
      <dsp:txXfrm>
        <a:off x="2009023" y="2016225"/>
        <a:ext cx="4687720" cy="401804"/>
      </dsp:txXfrm>
    </dsp:sp>
    <dsp:sp modelId="{1A909E4D-639C-4CB7-A7CE-FC1133FAA37E}">
      <dsp:nvSpPr>
        <dsp:cNvPr id="0" name=""/>
        <dsp:cNvSpPr/>
      </dsp:nvSpPr>
      <dsp:spPr>
        <a:xfrm>
          <a:off x="1808121" y="2418029"/>
          <a:ext cx="401804" cy="40180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4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4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4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102FEF8-6917-41D2-AE5D-914C1EA8F84A}">
      <dsp:nvSpPr>
        <dsp:cNvPr id="0" name=""/>
        <dsp:cNvSpPr/>
      </dsp:nvSpPr>
      <dsp:spPr>
        <a:xfrm>
          <a:off x="2009023" y="2418029"/>
          <a:ext cx="4687720" cy="40180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500" kern="1200" dirty="0"/>
        </a:p>
      </dsp:txBody>
      <dsp:txXfrm>
        <a:off x="2009023" y="2418029"/>
        <a:ext cx="4687720" cy="40180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12985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9999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85963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22.10.2013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5932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22.10.2013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94511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22.10.2013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26339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22.10.2013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1801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22.10.2013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1903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22.10.2013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9137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35312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7018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22.10.2013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thumb/a/af/Quercus_robur.jpg/443px-Quercus_robur.jpg" TargetMode="External"/><Relationship Id="rId13" Type="http://schemas.openxmlformats.org/officeDocument/2006/relationships/hyperlink" Target="http://upload.wikimedia.org/wikipedia/commons/thumb/5/5c/Boletus_edulis_11.jpg/90px-Boletus_edulis_11.jpg" TargetMode="External"/><Relationship Id="rId18" Type="http://schemas.openxmlformats.org/officeDocument/2006/relationships/hyperlink" Target="http://upload.wikimedia.org/wikipedia/commons/thumb/7/76/Ko%C5%BAlarz_babka-Leccinum_scabrum-Ejdzej-2.jpg/107px-Ko%C5%BAlarz_babka-Leccinum_scabrum-Ejdzej-2.jpg" TargetMode="External"/><Relationship Id="rId3" Type="http://schemas.openxmlformats.org/officeDocument/2006/relationships/hyperlink" Target="http://commons.wikimedia.org/wiki" TargetMode="External"/><Relationship Id="rId7" Type="http://schemas.openxmlformats.org/officeDocument/2006/relationships/hyperlink" Target="http://upload.wikimedia.org/wikipedia/commons/thumb/a/ab/Beukenootjes_met_kelk.jpg/614px-Beukenootjes_met_kelk.jpg" TargetMode="External"/><Relationship Id="rId12" Type="http://schemas.openxmlformats.org/officeDocument/2006/relationships/hyperlink" Target="http://upload.wikimedia.org/wikipedia/commons/thumb/1/12/Vaccinium_myrtillus_15.07.2012_p2.jpg/737px-Vaccinium_myrtillus_15.07.2012_p2.jpg" TargetMode="External"/><Relationship Id="rId17" Type="http://schemas.openxmlformats.org/officeDocument/2006/relationships/hyperlink" Target="http://upload.wikimedia.org/wikipedia/commons/thumb/9/99/Amanita_phalloides_1.JPG/90px-Amanita_phalloides_1.JPG" TargetMode="External"/><Relationship Id="rId2" Type="http://schemas.openxmlformats.org/officeDocument/2006/relationships/hyperlink" Target="http://office.microsoft.com/" TargetMode="External"/><Relationship Id="rId16" Type="http://schemas.openxmlformats.org/officeDocument/2006/relationships/hyperlink" Target="http://upload.wikimedia.org/wikipedia/commons/thumb/9/9a/Chanterelle_Cantharellus_cibarius.jpg/120px-Chanterelle_Cantharellus_cibarius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thumb/d/d4/Abies_alba_P26.jpg/120px-Abies_alba_P26.jpg" TargetMode="External"/><Relationship Id="rId11" Type="http://schemas.openxmlformats.org/officeDocument/2006/relationships/hyperlink" Target="http://upload.wikimedia.org/wikipedia/commons/thumb/b/bb/Rubus_laciniatus3.jpg/800px-Rubus_laciniatus3.jpg" TargetMode="External"/><Relationship Id="rId5" Type="http://schemas.openxmlformats.org/officeDocument/2006/relationships/hyperlink" Target="http://upload.wikimedia.org/wikipedia/commons/thumb/b/b5/Pinus_sylvestris_(8441059749).jpg/120px-Pinus_sylvestris_(8441059749).jpg" TargetMode="External"/><Relationship Id="rId15" Type="http://schemas.openxmlformats.org/officeDocument/2006/relationships/hyperlink" Target="http://upload.wikimedia.org/wikipedia/commons/thumb/0/05/Xerocomus_chrysenteron1.jpg/120px-Xerocomus_chrysenteron1.jpg" TargetMode="External"/><Relationship Id="rId10" Type="http://schemas.openxmlformats.org/officeDocument/2006/relationships/hyperlink" Target="http://upload.wikimedia.org/wikipedia/commons/thumb/a/a2/Raspberries_%28Rubus_Idaeus%29.jpg/120px-Raspberries_%28Rubus_Idaeus%29.jpg" TargetMode="External"/><Relationship Id="rId4" Type="http://schemas.openxmlformats.org/officeDocument/2006/relationships/hyperlink" Target="http://upload.wikimedia.org/wikipedia/commons/thumb/1/10/Tuoretta_kangasmets%C3%A4%C3%A4_kes%C3%A4ll%C3%A4.jpg/800px-Tuoretta_kangasmets%C3%A4%C3%A4_kes%C3%A4ll%C3%A4.jpg" TargetMode="External"/><Relationship Id="rId9" Type="http://schemas.openxmlformats.org/officeDocument/2006/relationships/hyperlink" Target="http://upload.wikimedia.org/wikipedia/commons/thumb/8/80/European_Birch_Seeds.JPG/800px-European_Birch_Seeds.JPG" TargetMode="External"/><Relationship Id="rId14" Type="http://schemas.openxmlformats.org/officeDocument/2006/relationships/hyperlink" Target="http://upload.wikimedia.org/wikipedia/commons/thumb/c/cb/Amanita-muscaria-fliegenpilz-b.jpg/120px-Amanita-muscaria-fliegenpilz-b.jpg" TargetMode="Externa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7" Type="http://schemas.openxmlformats.org/officeDocument/2006/relationships/image" Target="../media/image20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.png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54372287"/>
              </p:ext>
            </p:extLst>
          </p:nvPr>
        </p:nvGraphicFramePr>
        <p:xfrm>
          <a:off x="1259632" y="1700808"/>
          <a:ext cx="6696744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Anotace</a:t>
            </a:r>
            <a:endParaRPr lang="cs-CZ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Tento materiál je určen k procvičení probraného učiva. </a:t>
            </a:r>
          </a:p>
          <a:p>
            <a:pPr marL="0" indent="0">
              <a:buNone/>
            </a:pPr>
            <a:r>
              <a:rPr lang="cs-CZ" dirty="0" smtClean="0"/>
              <a:t>První část je věnována významu lesa. V dalších</a:t>
            </a:r>
          </a:p>
          <a:p>
            <a:pPr marL="0" indent="0">
              <a:buNone/>
            </a:pPr>
            <a:r>
              <a:rPr lang="cs-CZ" dirty="0"/>
              <a:t>d</a:t>
            </a:r>
            <a:r>
              <a:rPr lang="cs-CZ" dirty="0" smtClean="0"/>
              <a:t>ěti přiřazují nebo spojují názvy stromů s </a:t>
            </a:r>
          </a:p>
          <a:p>
            <a:pPr marL="0" indent="0">
              <a:buNone/>
            </a:pPr>
            <a:r>
              <a:rPr lang="cs-CZ" dirty="0" smtClean="0"/>
              <a:t>obrázky, opakují druhy lesních plodů a hub, luští</a:t>
            </a:r>
          </a:p>
          <a:p>
            <a:pPr marL="0" indent="0">
              <a:buNone/>
            </a:pPr>
            <a:r>
              <a:rPr lang="cs-CZ" dirty="0" smtClean="0"/>
              <a:t>hádanku.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Zdroje</a:t>
            </a:r>
            <a:endParaRPr lang="cs-CZ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office.microsoft.com</a:t>
            </a:r>
            <a:r>
              <a:rPr lang="cs-CZ" dirty="0" smtClean="0"/>
              <a:t> - klipart</a:t>
            </a:r>
            <a:endParaRPr lang="cs-CZ" dirty="0"/>
          </a:p>
          <a:p>
            <a:pPr marL="0" indent="0">
              <a:buNone/>
            </a:pPr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commons.wikimedia.org/wiki</a:t>
            </a:r>
            <a:endParaRPr lang="cs-CZ" dirty="0" smtClean="0"/>
          </a:p>
          <a:p>
            <a:pPr marL="0" indent="0">
              <a:buNone/>
            </a:pPr>
            <a:r>
              <a:rPr lang="cs-CZ" sz="1100" dirty="0">
                <a:hlinkClick r:id="rId4"/>
              </a:rPr>
              <a:t>http://</a:t>
            </a:r>
            <a:r>
              <a:rPr lang="cs-CZ" sz="1100" dirty="0" smtClean="0">
                <a:hlinkClick r:id="rId4"/>
              </a:rPr>
              <a:t>upload.wikimedia.org/wikipedia/commons/thumb/1/10/Tuoretta_kangasmets%C3%A4%C3%A4_kes%C3%A4ll%C3%A4.jpg/800px-Tuoretta_kangasmets%C3%A4%C3%A4_kes%C3%A4ll%C3%A4.jpg</a:t>
            </a:r>
            <a:endParaRPr lang="cs-CZ" sz="1100" dirty="0" smtClean="0"/>
          </a:p>
          <a:p>
            <a:pPr marL="0" indent="0">
              <a:buNone/>
            </a:pPr>
            <a:r>
              <a:rPr lang="cs-CZ" sz="1100" dirty="0">
                <a:hlinkClick r:id="rId5"/>
              </a:rPr>
              <a:t>http://upload.wikimedia.org/wikipedia/commons/thumb/b/b5/Pinus_sylvestris_%288441059749%29.jpg/120px-Pinus_sylvestris_%</a:t>
            </a:r>
            <a:r>
              <a:rPr lang="cs-CZ" sz="1100" dirty="0" smtClean="0">
                <a:hlinkClick r:id="rId5"/>
              </a:rPr>
              <a:t>288441059749%29.jpg</a:t>
            </a:r>
            <a:endParaRPr lang="cs-CZ" sz="1100" dirty="0" smtClean="0"/>
          </a:p>
          <a:p>
            <a:pPr marL="0" indent="0">
              <a:buNone/>
            </a:pPr>
            <a:r>
              <a:rPr lang="cs-CZ" sz="1100" dirty="0">
                <a:hlinkClick r:id="rId6"/>
              </a:rPr>
              <a:t>http://</a:t>
            </a:r>
            <a:r>
              <a:rPr lang="cs-CZ" sz="1100" dirty="0" smtClean="0">
                <a:hlinkClick r:id="rId6"/>
              </a:rPr>
              <a:t>upload.wikimedia.org/wikipedia/commons/thumb/d/d4/Abies_alba_P26.jpg/120px-Abies_alba_P26.jpg</a:t>
            </a:r>
            <a:endParaRPr lang="cs-CZ" sz="1100" dirty="0" smtClean="0"/>
          </a:p>
          <a:p>
            <a:pPr marL="0" indent="0">
              <a:buNone/>
            </a:pPr>
            <a:r>
              <a:rPr lang="cs-CZ" sz="1100" dirty="0">
                <a:hlinkClick r:id="rId7"/>
              </a:rPr>
              <a:t>http://</a:t>
            </a:r>
            <a:r>
              <a:rPr lang="cs-CZ" sz="1100" dirty="0" smtClean="0">
                <a:hlinkClick r:id="rId7"/>
              </a:rPr>
              <a:t>upload.wikimedia.org/wikipedia/commons/thumb/a/ab/Beukenootjes_met_kelk.jpg/614px-Beukenootjes_met_kelk.jpg</a:t>
            </a:r>
            <a:endParaRPr lang="cs-CZ" sz="1100" dirty="0" smtClean="0"/>
          </a:p>
          <a:p>
            <a:pPr marL="0" indent="0">
              <a:buNone/>
            </a:pPr>
            <a:r>
              <a:rPr lang="cs-CZ" sz="1100" dirty="0">
                <a:hlinkClick r:id="rId8"/>
              </a:rPr>
              <a:t>http://</a:t>
            </a:r>
            <a:r>
              <a:rPr lang="cs-CZ" sz="1100" dirty="0" smtClean="0">
                <a:hlinkClick r:id="rId8"/>
              </a:rPr>
              <a:t>upload.wikimedia.org/wikipedia/commons/thumb/a/af/Quercus_robur.jpg/443px-Quercus_robur.jpg</a:t>
            </a:r>
            <a:endParaRPr lang="cs-CZ" sz="1100" dirty="0" smtClean="0"/>
          </a:p>
          <a:p>
            <a:pPr marL="0" indent="0">
              <a:buNone/>
            </a:pPr>
            <a:r>
              <a:rPr lang="cs-CZ" sz="1100" dirty="0">
                <a:hlinkClick r:id="rId9"/>
              </a:rPr>
              <a:t>http://</a:t>
            </a:r>
            <a:r>
              <a:rPr lang="cs-CZ" sz="1100" dirty="0" smtClean="0">
                <a:hlinkClick r:id="rId9"/>
              </a:rPr>
              <a:t>upload.wikimedia.org/wikipedia/commons/thumb/8/80/European_Birch_Seeds.JPG/800px-European_Birch_Seeds.JPG</a:t>
            </a:r>
            <a:endParaRPr lang="cs-CZ" sz="1100" dirty="0" smtClean="0"/>
          </a:p>
          <a:p>
            <a:pPr marL="0" indent="0">
              <a:buNone/>
            </a:pPr>
            <a:r>
              <a:rPr lang="cs-CZ" sz="1100" dirty="0">
                <a:hlinkClick r:id="rId10"/>
              </a:rPr>
              <a:t>http://upload.wikimedia.org/wikipedia/commons/thumb/a/a2/Raspberries_%28Rubus_Idaeus%29.jpg/120px-Raspberries_%</a:t>
            </a:r>
            <a:r>
              <a:rPr lang="cs-CZ" sz="1100" dirty="0" smtClean="0">
                <a:hlinkClick r:id="rId10"/>
              </a:rPr>
              <a:t>28Rubus_Idaeus%29.jpg</a:t>
            </a:r>
            <a:endParaRPr lang="cs-CZ" sz="1100" dirty="0" smtClean="0"/>
          </a:p>
          <a:p>
            <a:pPr marL="0" indent="0">
              <a:buNone/>
            </a:pPr>
            <a:r>
              <a:rPr lang="cs-CZ" sz="1100" dirty="0">
                <a:hlinkClick r:id="rId11"/>
              </a:rPr>
              <a:t>http://</a:t>
            </a:r>
            <a:r>
              <a:rPr lang="cs-CZ" sz="1100" dirty="0" smtClean="0">
                <a:hlinkClick r:id="rId11"/>
              </a:rPr>
              <a:t>upload.wikimedia.org/wikipedia/commons/thumb/b/bb/Rubus_laciniatus3.jpg/800px-Rubus_laciniatus3.jpg</a:t>
            </a:r>
            <a:endParaRPr lang="cs-CZ" sz="1100" dirty="0" smtClean="0"/>
          </a:p>
          <a:p>
            <a:pPr marL="0" indent="0">
              <a:buNone/>
            </a:pPr>
            <a:r>
              <a:rPr lang="cs-CZ" sz="1100" dirty="0">
                <a:hlinkClick r:id="rId12"/>
              </a:rPr>
              <a:t>http://</a:t>
            </a:r>
            <a:r>
              <a:rPr lang="cs-CZ" sz="1100" dirty="0" smtClean="0">
                <a:hlinkClick r:id="rId12"/>
              </a:rPr>
              <a:t>upload.wikimedia.org/wikipedia/commons/thumb/1/12/Vaccinium_myrtillus_15.07.2012_p2.jpg/737px-Vaccinium_myrtillus_15.07.2012_p2.jpg</a:t>
            </a:r>
            <a:endParaRPr lang="cs-CZ" sz="1100" dirty="0" smtClean="0"/>
          </a:p>
          <a:p>
            <a:pPr marL="0" indent="0">
              <a:buNone/>
            </a:pPr>
            <a:r>
              <a:rPr lang="cs-CZ" sz="1100" dirty="0">
                <a:hlinkClick r:id="rId13"/>
              </a:rPr>
              <a:t>http://</a:t>
            </a:r>
            <a:r>
              <a:rPr lang="cs-CZ" sz="1100" dirty="0" smtClean="0">
                <a:hlinkClick r:id="rId13"/>
              </a:rPr>
              <a:t>upload.wikimedia.org/wikipedia/commons/thumb/5/5c/Boletus_edulis_11.jpg/90px-Boletus_edulis_11.jpg</a:t>
            </a:r>
            <a:endParaRPr lang="cs-CZ" sz="1100" dirty="0" smtClean="0"/>
          </a:p>
          <a:p>
            <a:pPr marL="0" indent="0">
              <a:buNone/>
            </a:pPr>
            <a:r>
              <a:rPr lang="cs-CZ" sz="1100" dirty="0">
                <a:hlinkClick r:id="rId14"/>
              </a:rPr>
              <a:t>http://</a:t>
            </a:r>
            <a:r>
              <a:rPr lang="cs-CZ" sz="1100" dirty="0" smtClean="0">
                <a:hlinkClick r:id="rId14"/>
              </a:rPr>
              <a:t>upload.wikimedia.org/wikipedia/commons/thumb/c/cb/Amanita-muscaria-fliegenpilz-b.jpg/120px-Amanita-muscaria-fliegenpilz-b.jpg</a:t>
            </a:r>
            <a:endParaRPr lang="cs-CZ" sz="1100" dirty="0" smtClean="0"/>
          </a:p>
          <a:p>
            <a:pPr marL="0" indent="0">
              <a:buNone/>
            </a:pPr>
            <a:r>
              <a:rPr lang="cs-CZ" sz="1100" dirty="0">
                <a:hlinkClick r:id="rId15"/>
              </a:rPr>
              <a:t>http://</a:t>
            </a:r>
            <a:r>
              <a:rPr lang="cs-CZ" sz="1100" dirty="0" smtClean="0">
                <a:hlinkClick r:id="rId15"/>
              </a:rPr>
              <a:t>upload.wikimedia.org/wikipedia/commons/thumb/0/05/Xerocomus_chrysenteron1.jpg/120px-Xerocomus_chrysenteron1.jpg</a:t>
            </a:r>
            <a:endParaRPr lang="cs-CZ" sz="1100" dirty="0" smtClean="0"/>
          </a:p>
          <a:p>
            <a:pPr marL="0" indent="0">
              <a:buNone/>
            </a:pPr>
            <a:r>
              <a:rPr lang="cs-CZ" sz="1100" dirty="0">
                <a:hlinkClick r:id="rId16"/>
              </a:rPr>
              <a:t>http://</a:t>
            </a:r>
            <a:r>
              <a:rPr lang="cs-CZ" sz="1100" dirty="0" smtClean="0">
                <a:hlinkClick r:id="rId16"/>
              </a:rPr>
              <a:t>upload.wikimedia.org/wikipedia/commons/thumb/9/9a/Chanterelle_Cantharellus_cibarius.jpg/120px-Chanterelle_Cantharellus_cibarius.jpg</a:t>
            </a:r>
            <a:endParaRPr lang="cs-CZ" sz="1100" dirty="0" smtClean="0"/>
          </a:p>
          <a:p>
            <a:pPr marL="0" indent="0">
              <a:buNone/>
            </a:pPr>
            <a:r>
              <a:rPr lang="cs-CZ" sz="1100" dirty="0">
                <a:hlinkClick r:id="rId17"/>
              </a:rPr>
              <a:t>http://</a:t>
            </a:r>
            <a:r>
              <a:rPr lang="cs-CZ" sz="1100" dirty="0" smtClean="0">
                <a:hlinkClick r:id="rId17"/>
              </a:rPr>
              <a:t>upload.wikimedia.org/wikipedia/commons/thumb/9/99/Amanita_phalloides_1.JPG/90px-Amanita_phalloides_1.JPG</a:t>
            </a:r>
            <a:endParaRPr lang="cs-CZ" sz="1100" dirty="0" smtClean="0"/>
          </a:p>
          <a:p>
            <a:pPr marL="0" indent="0">
              <a:buNone/>
            </a:pPr>
            <a:r>
              <a:rPr lang="cs-CZ" sz="1100" dirty="0">
                <a:hlinkClick r:id="rId18"/>
              </a:rPr>
              <a:t>http://</a:t>
            </a:r>
            <a:r>
              <a:rPr lang="cs-CZ" sz="1100" dirty="0" smtClean="0">
                <a:hlinkClick r:id="rId18"/>
              </a:rPr>
              <a:t>upload.wikimedia.org/wikipedia/commons/thumb/7/76/Ko%C5%BAlarz_babka-Leccinum_scabrum-Ejdzej-2.jpg/107px-Ko%C5%BAlarz_babka-Leccinum_scabrum-Ejdzej-2.jpg</a:t>
            </a:r>
            <a:endParaRPr lang="cs-CZ" sz="1100" dirty="0" smtClean="0"/>
          </a:p>
          <a:p>
            <a:pPr marL="0" indent="0">
              <a:buNone/>
            </a:pPr>
            <a:endParaRPr lang="cs-CZ" sz="1100" dirty="0"/>
          </a:p>
          <a:p>
            <a:pPr marL="0" indent="0">
              <a:buNone/>
            </a:pPr>
            <a:endParaRPr lang="cs-CZ" sz="1100" dirty="0"/>
          </a:p>
          <a:p>
            <a:pPr marL="0" indent="0">
              <a:buNone/>
            </a:pPr>
            <a:endParaRPr lang="cs-CZ" sz="1100" dirty="0"/>
          </a:p>
          <a:p>
            <a:pPr marL="0" indent="0">
              <a:buNone/>
            </a:pPr>
            <a:r>
              <a:rPr lang="cs-CZ" dirty="0" smtClean="0"/>
              <a:t>Prvouka pro 2.ročník - Nová škola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Význam lesa</a:t>
            </a:r>
            <a:endParaRPr lang="cs-CZ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5112568"/>
          </a:xfrm>
          <a:solidFill>
            <a:schemeClr val="accent3">
              <a:lumMod val="40000"/>
              <a:lumOff val="60000"/>
            </a:schemeClr>
          </a:solidFill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400" dirty="0" smtClean="0"/>
              <a:t>1</a:t>
            </a:r>
            <a:r>
              <a:rPr lang="cs-CZ" sz="2400" dirty="0"/>
              <a:t>.	Lesy vytvářejí kyslík, který dýcháme.</a:t>
            </a:r>
          </a:p>
          <a:p>
            <a:pPr marL="0" indent="0">
              <a:buNone/>
            </a:pPr>
            <a:r>
              <a:rPr lang="cs-CZ" sz="2400" dirty="0"/>
              <a:t>2.	Lesy jsou domovem mnoha živočichů.</a:t>
            </a:r>
          </a:p>
          <a:p>
            <a:pPr marL="0" indent="0">
              <a:buNone/>
            </a:pPr>
            <a:r>
              <a:rPr lang="cs-CZ" sz="2400" dirty="0"/>
              <a:t>3.	V lesích roste množství vzácných a zajímavých</a:t>
            </a:r>
          </a:p>
          <a:p>
            <a:pPr marL="0" indent="0">
              <a:buNone/>
            </a:pPr>
            <a:r>
              <a:rPr lang="cs-CZ" sz="2400" dirty="0" smtClean="0"/>
              <a:t>              rostlin</a:t>
            </a:r>
            <a:r>
              <a:rPr lang="cs-CZ" sz="2400" dirty="0"/>
              <a:t>.</a:t>
            </a:r>
          </a:p>
          <a:p>
            <a:pPr marL="0" indent="0">
              <a:buNone/>
            </a:pPr>
            <a:r>
              <a:rPr lang="cs-CZ" sz="2400" dirty="0"/>
              <a:t>4.	Lesy jsou příjemným místem k procházkám a</a:t>
            </a:r>
          </a:p>
          <a:p>
            <a:pPr marL="0" indent="0">
              <a:buNone/>
            </a:pPr>
            <a:r>
              <a:rPr lang="cs-CZ" sz="2400" dirty="0" smtClean="0"/>
              <a:t>              odpočinku</a:t>
            </a:r>
            <a:r>
              <a:rPr lang="cs-CZ" sz="2400" dirty="0"/>
              <a:t>.</a:t>
            </a:r>
          </a:p>
          <a:p>
            <a:pPr marL="0" indent="0">
              <a:buNone/>
            </a:pPr>
            <a:r>
              <a:rPr lang="cs-CZ" sz="2400" dirty="0"/>
              <a:t>5.	V lesích nevyhazujeme odpadky, úmyslně je</a:t>
            </a:r>
          </a:p>
          <a:p>
            <a:pPr marL="0" indent="0">
              <a:buNone/>
            </a:pPr>
            <a:r>
              <a:rPr lang="cs-CZ" sz="2400" dirty="0" smtClean="0"/>
              <a:t>              neničíme</a:t>
            </a:r>
            <a:r>
              <a:rPr lang="cs-CZ" sz="2400" dirty="0"/>
              <a:t>!</a:t>
            </a:r>
          </a:p>
          <a:p>
            <a:pPr marL="0" indent="0">
              <a:buNone/>
            </a:pPr>
            <a:r>
              <a:rPr lang="cs-CZ" sz="2400" dirty="0"/>
              <a:t>6.	V lesích můžeme sbírat houby a lesní plody.</a:t>
            </a:r>
          </a:p>
          <a:p>
            <a:pPr marL="0" indent="0">
              <a:buNone/>
            </a:pPr>
            <a:r>
              <a:rPr lang="cs-CZ" sz="2400" dirty="0"/>
              <a:t>7.	Stromy nám poskytují dřevo.</a:t>
            </a:r>
          </a:p>
          <a:p>
            <a:pPr marL="0" indent="0">
              <a:buNone/>
            </a:pPr>
            <a:r>
              <a:rPr lang="cs-CZ" sz="2400" dirty="0"/>
              <a:t>8.	V lesích se chováme </a:t>
            </a:r>
            <a:r>
              <a:rPr lang="cs-CZ" sz="2400" dirty="0" smtClean="0"/>
              <a:t>tiše a chráníme je!!!</a:t>
            </a:r>
            <a:endParaRPr lang="cs-CZ" sz="2400" dirty="0"/>
          </a:p>
          <a:p>
            <a:pPr marL="0" indent="0">
              <a:buNone/>
            </a:pPr>
            <a:r>
              <a:rPr lang="cs-CZ" sz="2400" dirty="0"/>
              <a:t>                    </a:t>
            </a:r>
          </a:p>
          <a:p>
            <a:pPr marL="0" indent="0">
              <a:buNone/>
            </a:pPr>
            <a:r>
              <a:rPr lang="cs-CZ" sz="2400" dirty="0"/>
              <a:t> </a:t>
            </a:r>
          </a:p>
        </p:txBody>
      </p:sp>
      <p:pic>
        <p:nvPicPr>
          <p:cNvPr id="2050" name="Picture 2" descr="C:\Users\Marelova.ZSPSRV\AppData\Local\Microsoft\Windows\Temporary Internet Files\Content.IE5\JN30TRQL\MC900441793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404664"/>
            <a:ext cx="1512168" cy="1512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496415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342232" y="666209"/>
            <a:ext cx="6112816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0" dirty="0" smtClean="0">
                <a:solidFill>
                  <a:schemeClr val="accent6">
                    <a:lumMod val="75000"/>
                  </a:schemeClr>
                </a:solidFill>
              </a:rPr>
              <a:t>      20</a:t>
            </a:r>
            <a:r>
              <a:rPr lang="cs-CZ" sz="4000" dirty="0">
                <a:solidFill>
                  <a:schemeClr val="accent6">
                    <a:lumMod val="75000"/>
                  </a:schemeClr>
                </a:solidFill>
              </a:rPr>
              <a:t>. 10. – Den stromů</a:t>
            </a:r>
          </a:p>
        </p:txBody>
      </p:sp>
      <p:pic>
        <p:nvPicPr>
          <p:cNvPr id="1027" name="Picture 3" descr="C:\Users\Marelova.ZSPSRV\AppData\Local\Microsoft\Windows\Temporary Internet Files\Content.IE5\JN30TRQL\MC900441793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96647" y="476672"/>
            <a:ext cx="1458865" cy="14588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374095"/>
            <a:ext cx="6834336" cy="51257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72917569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accent6">
                    <a:lumMod val="75000"/>
                  </a:schemeClr>
                </a:solidFill>
              </a:rPr>
              <a:t>LES – OPAKOVÁNÍ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81128"/>
          </a:xfrm>
        </p:spPr>
        <p:txBody>
          <a:bodyPr>
            <a:normAutofit/>
          </a:bodyPr>
          <a:lstStyle/>
          <a:p>
            <a:pPr marL="457200" indent="-457200">
              <a:buAutoNum type="arabicPeriod"/>
            </a:pPr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Barevně </a:t>
            </a:r>
            <a:r>
              <a:rPr lang="cs-CZ" sz="2800" dirty="0">
                <a:solidFill>
                  <a:schemeClr val="accent6">
                    <a:lumMod val="75000"/>
                  </a:schemeClr>
                </a:solidFill>
              </a:rPr>
              <a:t>spoj nebo označ </a:t>
            </a:r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správné dvojice:</a:t>
            </a:r>
          </a:p>
          <a:p>
            <a:pPr marL="0" indent="0">
              <a:buNone/>
            </a:pPr>
            <a:r>
              <a:rPr lang="cs-CZ" sz="2400" dirty="0"/>
              <a:t>                                        </a:t>
            </a:r>
            <a:r>
              <a:rPr lang="cs-CZ" sz="2400" dirty="0" smtClean="0"/>
              <a:t>  </a:t>
            </a:r>
            <a:r>
              <a:rPr lang="cs-CZ" sz="2000" dirty="0" smtClean="0"/>
              <a:t>BŘÍZA</a:t>
            </a:r>
          </a:p>
          <a:p>
            <a:pPr marL="0" indent="0">
              <a:buNone/>
            </a:pPr>
            <a:r>
              <a:rPr lang="cs-CZ" sz="2000" dirty="0" smtClean="0"/>
              <a:t>  </a:t>
            </a:r>
            <a:endParaRPr lang="cs-CZ" sz="2000" dirty="0"/>
          </a:p>
          <a:p>
            <a:pPr marL="0" indent="0">
              <a:buNone/>
            </a:pPr>
            <a:r>
              <a:rPr lang="cs-CZ" sz="2000" dirty="0"/>
              <a:t>                                          </a:t>
            </a:r>
            <a:r>
              <a:rPr lang="cs-CZ" sz="2000" dirty="0" smtClean="0"/>
              <a:t>         SMRK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000" dirty="0"/>
              <a:t>                                          </a:t>
            </a:r>
            <a:r>
              <a:rPr lang="cs-CZ" sz="2000" dirty="0" smtClean="0"/>
              <a:t>         BOROVICE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000" dirty="0"/>
              <a:t>                                           </a:t>
            </a:r>
            <a:r>
              <a:rPr lang="cs-CZ" sz="2000" dirty="0" smtClean="0"/>
              <a:t>        DUB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000" dirty="0"/>
              <a:t>                                 </a:t>
            </a:r>
            <a:r>
              <a:rPr lang="cs-CZ" sz="2000" dirty="0" smtClean="0"/>
              <a:t>                  </a:t>
            </a:r>
            <a:r>
              <a:rPr lang="cs-CZ" sz="2000" dirty="0"/>
              <a:t>JEDLE</a:t>
            </a:r>
          </a:p>
          <a:p>
            <a:pPr marL="0" indent="0">
              <a:buNone/>
            </a:pPr>
            <a:r>
              <a:rPr lang="cs-CZ" sz="2400" dirty="0" smtClean="0"/>
              <a:t>                                         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                                 </a:t>
            </a:r>
            <a:r>
              <a:rPr lang="cs-CZ" sz="2000" dirty="0" smtClean="0"/>
              <a:t>BUK</a:t>
            </a:r>
            <a:r>
              <a:rPr lang="cs-CZ" sz="2400" dirty="0" smtClean="0"/>
              <a:t> </a:t>
            </a:r>
            <a:endParaRPr lang="cs-CZ" sz="2400" dirty="0"/>
          </a:p>
        </p:txBody>
      </p:sp>
      <p:pic>
        <p:nvPicPr>
          <p:cNvPr id="3075" name="Picture 3" descr="C:\Users\Marelova.ZSPSRV\AppData\Local\Microsoft\Windows\Temporary Internet Files\Content.IE5\JN30TRQL\MC900441793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404664"/>
            <a:ext cx="1371600" cy="1371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10728" y="2006306"/>
            <a:ext cx="1477695" cy="19936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2167117"/>
            <a:ext cx="1368152" cy="133803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0" name="Picture 8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6760" y="3625737"/>
            <a:ext cx="1521400" cy="14401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4" name="Picture 12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81982" y="4274927"/>
            <a:ext cx="1202386" cy="21415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1779" y="4353079"/>
            <a:ext cx="1374078" cy="21722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48993" y="2996490"/>
            <a:ext cx="1832988" cy="18890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9578602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574159" y="952965"/>
            <a:ext cx="8352928" cy="55092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2. Mezi jehličnaté stromy patří:</a:t>
            </a:r>
          </a:p>
          <a:p>
            <a:r>
              <a:rPr lang="cs-CZ" sz="28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    (správnou možnost  označ  hvězdičkou)</a:t>
            </a:r>
          </a:p>
          <a:p>
            <a:endParaRPr lang="cs-CZ" sz="2400" dirty="0"/>
          </a:p>
          <a:p>
            <a:r>
              <a:rPr lang="cs-CZ" sz="2400" dirty="0" smtClean="0"/>
              <a:t>     </a:t>
            </a:r>
            <a:r>
              <a:rPr lang="cs-CZ" sz="3200" dirty="0" smtClean="0"/>
              <a:t>jedle                                modřín</a:t>
            </a:r>
          </a:p>
          <a:p>
            <a:endParaRPr lang="cs-CZ" sz="3200" dirty="0"/>
          </a:p>
          <a:p>
            <a:r>
              <a:rPr lang="cs-CZ" sz="3200" dirty="0" smtClean="0"/>
              <a:t>   dub                                   smrk    </a:t>
            </a:r>
          </a:p>
          <a:p>
            <a:endParaRPr lang="cs-CZ" sz="3200" dirty="0"/>
          </a:p>
          <a:p>
            <a:r>
              <a:rPr lang="cs-CZ" sz="3200" dirty="0" smtClean="0"/>
              <a:t>   borovice                           buk</a:t>
            </a:r>
          </a:p>
          <a:p>
            <a:endParaRPr lang="cs-CZ" sz="3200" dirty="0"/>
          </a:p>
          <a:p>
            <a:r>
              <a:rPr lang="cs-CZ" sz="3200" dirty="0" smtClean="0"/>
              <a:t>   bříza</a:t>
            </a:r>
            <a:endParaRPr lang="cs-CZ" sz="2400" dirty="0" smtClean="0"/>
          </a:p>
          <a:p>
            <a:endParaRPr lang="cs-CZ" sz="2400" dirty="0"/>
          </a:p>
          <a:p>
            <a:endParaRPr lang="cs-CZ" sz="2400" dirty="0"/>
          </a:p>
        </p:txBody>
      </p:sp>
      <p:pic>
        <p:nvPicPr>
          <p:cNvPr id="4098" name="Picture 2" descr="C:\Users\Marelova.ZSPSRV\AppData\Local\Microsoft\Windows\Temporary Internet Files\Content.IE5\JN30TRQL\MC900441793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2320" y="300511"/>
            <a:ext cx="1224136" cy="1224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6858797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548680"/>
            <a:ext cx="8352928" cy="49552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3. Označ  šipkou správné dvojice:</a:t>
            </a:r>
          </a:p>
          <a:p>
            <a:endParaRPr lang="cs-CZ" sz="2400" dirty="0" smtClean="0"/>
          </a:p>
          <a:p>
            <a:r>
              <a:rPr lang="cs-CZ" sz="2400" dirty="0" smtClean="0"/>
              <a:t>lesní jahody               borůvky               ostružiny               maliny         </a:t>
            </a:r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/>
          </a:p>
          <a:p>
            <a:endParaRPr lang="cs-CZ" sz="2400" dirty="0" smtClean="0"/>
          </a:p>
          <a:p>
            <a:r>
              <a:rPr lang="cs-CZ" sz="2400" dirty="0"/>
              <a:t> </a:t>
            </a:r>
            <a:r>
              <a:rPr lang="cs-CZ" sz="2400" dirty="0" smtClean="0"/>
              <a:t>    </a:t>
            </a:r>
            <a:endParaRPr lang="cs-CZ" sz="2400" dirty="0"/>
          </a:p>
          <a:p>
            <a:endParaRPr lang="cs-CZ" sz="2400" dirty="0" smtClean="0"/>
          </a:p>
          <a:p>
            <a:endParaRPr lang="cs-CZ" sz="2400" dirty="0"/>
          </a:p>
          <a:p>
            <a:endParaRPr lang="cs-CZ" sz="2400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78305" y="2780928"/>
            <a:ext cx="1800200" cy="20545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66021" y="3984568"/>
            <a:ext cx="2232248" cy="225274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02987" y="4214738"/>
            <a:ext cx="1888655" cy="202257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5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6445" y="2573776"/>
            <a:ext cx="2161666" cy="22322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6" name="Picture 6" descr="C:\Users\Marelova.ZSPSRV\AppData\Local\Microsoft\Windows\Temporary Internet Files\Content.IE5\JN30TRQL\MC900441793[1]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64359" y="188640"/>
            <a:ext cx="980049" cy="9800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6191736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482221"/>
            <a:ext cx="842493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4. Jedlé houby označ  </a:t>
            </a:r>
            <a:r>
              <a:rPr lang="cs-CZ" sz="2400" dirty="0" err="1" smtClean="0">
                <a:solidFill>
                  <a:schemeClr val="accent6">
                    <a:lumMod val="75000"/>
                  </a:schemeClr>
                </a:solidFill>
              </a:rPr>
              <a:t>smajlíkem</a:t>
            </a:r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:</a:t>
            </a:r>
          </a:p>
          <a:p>
            <a:endParaRPr lang="cs-CZ" sz="2400" dirty="0">
              <a:solidFill>
                <a:schemeClr val="accent6">
                  <a:lumMod val="75000"/>
                </a:schemeClr>
              </a:solidFill>
            </a:endParaRPr>
          </a:p>
          <a:p>
            <a:endParaRPr lang="cs-CZ" sz="2400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8614" y="908720"/>
            <a:ext cx="1857391" cy="18916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18154" y="3073181"/>
            <a:ext cx="1961118" cy="20996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8614" y="4437112"/>
            <a:ext cx="1701002" cy="19231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9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8708" y="4122990"/>
            <a:ext cx="2010732" cy="22373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50" name="Picture 6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56756" y="1973010"/>
            <a:ext cx="1940338" cy="27134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51" name="Picture 7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76728" y="951819"/>
            <a:ext cx="2077444" cy="23779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1806189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332656"/>
            <a:ext cx="8496944" cy="63709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5. Vybarvi červeně okénka ke správné odpovědi. Vybarvená písmena pak zapiš do tabulky a získáš tajenku.</a:t>
            </a:r>
          </a:p>
          <a:p>
            <a:endParaRPr lang="cs-CZ" sz="2400" dirty="0" smtClean="0"/>
          </a:p>
          <a:p>
            <a:r>
              <a:rPr lang="cs-CZ" sz="2400" dirty="0" smtClean="0"/>
              <a:t>                                                                              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                                                                           ANO          NE</a:t>
            </a:r>
            <a:endParaRPr lang="cs-CZ" sz="2400" dirty="0"/>
          </a:p>
          <a:p>
            <a:r>
              <a:rPr lang="cs-CZ" sz="2400" dirty="0" smtClean="0"/>
              <a:t>Je malina strom?</a:t>
            </a:r>
          </a:p>
          <a:p>
            <a:r>
              <a:rPr lang="cs-CZ" sz="2400" dirty="0" smtClean="0"/>
              <a:t>Rostou borůvky ve vodě?</a:t>
            </a:r>
          </a:p>
          <a:p>
            <a:r>
              <a:rPr lang="cs-CZ" sz="2400" dirty="0" smtClean="0"/>
              <a:t>Uvidíme v lese mech a kapradí?</a:t>
            </a:r>
          </a:p>
          <a:p>
            <a:r>
              <a:rPr lang="cs-CZ" sz="2400" dirty="0" smtClean="0"/>
              <a:t>Můžeme si splést vraní oko s borůvkou?</a:t>
            </a:r>
          </a:p>
          <a:p>
            <a:r>
              <a:rPr lang="cs-CZ" sz="2400" dirty="0" smtClean="0"/>
              <a:t>Má ostružina žlutou barvu?</a:t>
            </a:r>
          </a:p>
          <a:p>
            <a:endParaRPr lang="cs-CZ" sz="2400" dirty="0" smtClean="0"/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/>
          </a:p>
          <a:p>
            <a:r>
              <a:rPr lang="cs-CZ" sz="2400" dirty="0" smtClean="0"/>
              <a:t>Tajenka:  </a:t>
            </a:r>
          </a:p>
          <a:p>
            <a:endParaRPr lang="cs-CZ" sz="2400" dirty="0"/>
          </a:p>
          <a:p>
            <a:endParaRPr lang="cs-CZ" sz="2400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48910576"/>
              </p:ext>
            </p:extLst>
          </p:nvPr>
        </p:nvGraphicFramePr>
        <p:xfrm>
          <a:off x="5508104" y="2197429"/>
          <a:ext cx="2399928" cy="1900810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1152128"/>
                <a:gridCol w="1247800"/>
              </a:tblGrid>
              <a:tr h="380162">
                <a:tc>
                  <a:txBody>
                    <a:bodyPr/>
                    <a:lstStyle/>
                    <a:p>
                      <a:r>
                        <a:rPr lang="cs-CZ" dirty="0" smtClean="0"/>
                        <a:t>     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  P                                     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       Š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</a:tr>
              <a:tr h="380162">
                <a:tc>
                  <a:txBody>
                    <a:bodyPr/>
                    <a:lstStyle/>
                    <a:p>
                      <a:r>
                        <a:rPr lang="cs-CZ" dirty="0" smtClean="0"/>
                        <a:t>        </a:t>
                      </a:r>
                      <a:r>
                        <a:rPr lang="cs-CZ" b="1" dirty="0" smtClean="0"/>
                        <a:t>Á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       I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</a:tr>
              <a:tr h="380162">
                <a:tc>
                  <a:txBody>
                    <a:bodyPr/>
                    <a:lstStyle/>
                    <a:p>
                      <a:r>
                        <a:rPr lang="cs-CZ" b="1" dirty="0" smtClean="0"/>
                        <a:t>        Š                   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       T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0162">
                <a:tc>
                  <a:txBody>
                    <a:bodyPr/>
                    <a:lstStyle/>
                    <a:p>
                      <a:r>
                        <a:rPr lang="cs-CZ" b="1" dirty="0" smtClean="0"/>
                        <a:t>        K      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       E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</a:tr>
              <a:tr h="380162">
                <a:tc>
                  <a:txBody>
                    <a:bodyPr/>
                    <a:lstStyle/>
                    <a:p>
                      <a:r>
                        <a:rPr lang="cs-CZ" b="1" dirty="0" smtClean="0"/>
                        <a:t>        K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 </a:t>
                      </a:r>
                      <a:r>
                        <a:rPr lang="cs-CZ" b="1" dirty="0" smtClean="0"/>
                        <a:t>    A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08074089"/>
              </p:ext>
            </p:extLst>
          </p:nvPr>
        </p:nvGraphicFramePr>
        <p:xfrm>
          <a:off x="1763688" y="5085184"/>
          <a:ext cx="2952325" cy="731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90465"/>
                <a:gridCol w="590465"/>
                <a:gridCol w="590465"/>
                <a:gridCol w="590465"/>
                <a:gridCol w="590465"/>
              </a:tblGrid>
              <a:tr h="365760">
                <a:tc>
                  <a:txBody>
                    <a:bodyPr/>
                    <a:lstStyle/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 3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4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5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</a:tr>
              <a:tr h="28803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39162965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381</TotalTime>
  <Words>303</Words>
  <Application>Microsoft Office PowerPoint</Application>
  <PresentationFormat>Předvádění na obrazovce (4:3)</PresentationFormat>
  <Paragraphs>112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Anotace</vt:lpstr>
      <vt:lpstr>Zdroje</vt:lpstr>
      <vt:lpstr>Význam lesa</vt:lpstr>
      <vt:lpstr>Prezentace aplikace PowerPoint</vt:lpstr>
      <vt:lpstr>LES – OPAKOVÁNÍ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Radana Marelová</cp:lastModifiedBy>
  <cp:revision>26</cp:revision>
  <dcterms:created xsi:type="dcterms:W3CDTF">2011-08-21T15:31:45Z</dcterms:created>
  <dcterms:modified xsi:type="dcterms:W3CDTF">2013-10-22T10:00:34Z</dcterms:modified>
</cp:coreProperties>
</file>