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Radana </a:t>
          </a:r>
          <a:r>
            <a:rPr lang="cs-CZ" dirty="0" err="1" smtClean="0"/>
            <a:t>Marelová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VY_32_INOVACE_2A_07_Ovoce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2.třída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Radana </a:t>
          </a:r>
          <a:r>
            <a:rPr lang="cs-CZ" sz="1800" kern="1200" dirty="0" err="1" smtClean="0"/>
            <a:t>Marelová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VY_32_INOVACE_2A_07_Ovoce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Prvouka 2.třída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5/Prunus_armeniaca_E1.jpg/120px-Prunus_armeniaca_E1.jpg" TargetMode="External"/><Relationship Id="rId13" Type="http://schemas.openxmlformats.org/officeDocument/2006/relationships/hyperlink" Target="http://upload.wikimedia.org/wikipedia/commons/thumb/6/69/Prunus_cerasus_Sturm08060.jpg/80px-Prunus_cerasus_Sturm08060.jpg" TargetMode="External"/><Relationship Id="rId3" Type="http://schemas.openxmlformats.org/officeDocument/2006/relationships/hyperlink" Target="http://commons.wikimedia.org/wiki" TargetMode="External"/><Relationship Id="rId7" Type="http://schemas.openxmlformats.org/officeDocument/2006/relationships/hyperlink" Target="http://upload.wikimedia.org/wikipedia/commons/thumb/6/67/Fruits_Prunus_domestica.jpg/120px-Fruits_Prunus_domestica.jpg" TargetMode="External"/><Relationship Id="rId12" Type="http://schemas.openxmlformats.org/officeDocument/2006/relationships/hyperlink" Target="http://upload.wikimedia.org/wikipedia/commons/thumb/2/24/Stachelbeere_%28Ribes_uva-crispa%29.jpg/86px-Stachelbeere_%28Ribes_uva-crispa%29.jp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a/a9/Leningradi_must_1.jpg/111px-Leningradi_must_1.jpg" TargetMode="External"/><Relationship Id="rId11" Type="http://schemas.openxmlformats.org/officeDocument/2006/relationships/hyperlink" Target="http://upload.wikimedia.org/wikipedia/commons/thumb/e/e9/Ribes_uva-crispa_Sturm07047.jpg/400px-Ribes_uva-crispa_Sturm07047.jpg" TargetMode="External"/><Relationship Id="rId5" Type="http://schemas.openxmlformats.org/officeDocument/2006/relationships/hyperlink" Target="http://upload.wikimedia.org/wikipedia/commons/thumb/c/cf/Pears.jpg/79px-Pears.jpg" TargetMode="External"/><Relationship Id="rId10" Type="http://schemas.openxmlformats.org/officeDocument/2006/relationships/hyperlink" Target="http://upload.wikimedia.org/wikipedia/commons/thumb/0/05/Ribes_nero.jpg/120px-Ribes_nero.jpg" TargetMode="External"/><Relationship Id="rId4" Type="http://schemas.openxmlformats.org/officeDocument/2006/relationships/hyperlink" Target="http://upload.wikimedia.org/wikipedia/commons/thumb/1/17/Illustration_Malus_domestica0.jpg/75px-Illustration_Malus_domestica0.jpg" TargetMode="External"/><Relationship Id="rId9" Type="http://schemas.openxmlformats.org/officeDocument/2006/relationships/hyperlink" Target="http://upload.wikimedia.org/wikipedia/commons/thumb/d/d8/Vitis_vinifera_a1.jpg/88px-Vitis_vinifera_a1.jp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84167807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slouží jako výukový materiál.</a:t>
            </a:r>
          </a:p>
          <a:p>
            <a:pPr marL="0" indent="0">
              <a:buNone/>
            </a:pPr>
            <a:r>
              <a:rPr lang="cs-CZ" dirty="0" smtClean="0"/>
              <a:t>Seznamuje děti s prací zahrádkářů. Toto téma 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ůžeme s dětmi využít k rozhovorům.</a:t>
            </a:r>
          </a:p>
          <a:p>
            <a:pPr marL="0" indent="0">
              <a:buNone/>
            </a:pPr>
            <a:r>
              <a:rPr lang="cs-CZ" dirty="0" smtClean="0"/>
              <a:t>V další části se děti seznámí s druhy ovoce </a:t>
            </a:r>
          </a:p>
          <a:p>
            <a:pPr marL="0" indent="0">
              <a:buNone/>
            </a:pPr>
            <a:r>
              <a:rPr lang="cs-CZ" dirty="0" smtClean="0"/>
              <a:t>(podle toho, jak vypadá po rozkrojení) a obrázky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im pomůžou k lepšímu zapamatování.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office.microsoft.com</a:t>
            </a:r>
            <a:r>
              <a:rPr lang="cs-CZ" sz="2800" dirty="0" smtClean="0"/>
              <a:t> - kliparty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hlinkClick r:id="rId3"/>
              </a:rPr>
              <a:t>http</a:t>
            </a:r>
            <a:r>
              <a:rPr lang="cs-CZ" sz="2800" dirty="0">
                <a:hlinkClick r:id="rId3"/>
              </a:rPr>
              <a:t>://</a:t>
            </a:r>
            <a:r>
              <a:rPr lang="cs-CZ" sz="2800" dirty="0" smtClean="0">
                <a:hlinkClick r:id="rId3"/>
              </a:rPr>
              <a:t>commons.wikimedia.org/wiki</a:t>
            </a:r>
            <a:endParaRPr lang="cs-CZ" sz="2800" dirty="0" smtClean="0"/>
          </a:p>
          <a:p>
            <a:pPr marL="0" indent="0">
              <a:buNone/>
            </a:pPr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upload.wikimedia.org/wikipedia/commons/thumb/1/17/Illustration_Malus_domestica0.jpg/75px-Illustration_Malus_domestica0.jpg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upload.wikimedia.org/wikipedia/commons/thumb/c/cf/Pears.jpg/79px-Pears.jpg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upload.wikimedia.org/wikipedia/commons/thumb/a/a9/Leningradi_must_1.jpg/111px-Leningradi_must_1.jpg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upload.wikimedia.org/wikipedia/commons/thumb/6/67/Fruits_Prunus_domestica.jpg/120px-Fruits_Prunus_domestica.jpg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upload.wikimedia.org/wikipedia/commons/thumb/1/15/Prunus_armeniaca_E1.jpg/120px-Prunus_armeniaca_E1.jpg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upload.wikimedia.org/wikipedia/commons/thumb/d/d8/Vitis_vinifera_a1.jpg/88px-Vitis_vinifera_a1.jpg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0"/>
              </a:rPr>
              <a:t>http://</a:t>
            </a:r>
            <a:r>
              <a:rPr lang="cs-CZ" sz="1100" dirty="0" smtClean="0">
                <a:hlinkClick r:id="rId10"/>
              </a:rPr>
              <a:t>upload.wikimedia.org/wikipedia/commons/thumb/0/05/Ribes_nero.jpg/120px-Ribes_nero.jpg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1"/>
              </a:rPr>
              <a:t>http://</a:t>
            </a:r>
            <a:r>
              <a:rPr lang="cs-CZ" sz="1100" dirty="0" smtClean="0">
                <a:hlinkClick r:id="rId11"/>
              </a:rPr>
              <a:t>upload.wikimedia.org/wikipedia/commons/thumb/e/e9/Ribes_uva-crispa_Sturm07047.jpg/400px-Ribes_uva-crispa_Sturm07047.jpg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2"/>
              </a:rPr>
              <a:t>http://upload.wikimedia.org/wikipedia/commons/thumb/2/24/Stachelbeere_%28Ribes_uva-crispa%29.jpg/86px-Stachelbeere_%</a:t>
            </a:r>
            <a:r>
              <a:rPr lang="cs-CZ" sz="1100" dirty="0" smtClean="0">
                <a:hlinkClick r:id="rId12"/>
              </a:rPr>
              <a:t>28Ribes_uva-crispa%29.jpg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3"/>
              </a:rPr>
              <a:t>http://</a:t>
            </a:r>
            <a:r>
              <a:rPr lang="cs-CZ" sz="1100" dirty="0" smtClean="0">
                <a:hlinkClick r:id="rId13"/>
              </a:rPr>
              <a:t>upload.wikimedia.org/wikipedia/commons/thumb/6/69/Prunus_cerasus_Sturm08060.jpg/80px-Prunus_cerasus_Sturm08060.jpg</a:t>
            </a: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2800" dirty="0" smtClean="0"/>
              <a:t>Prvouka </a:t>
            </a:r>
            <a:r>
              <a:rPr lang="cs-CZ" sz="2800" dirty="0" smtClean="0"/>
              <a:t>pro 2.ročník – Nová škola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PODZIMNÍ ZAHRADA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Během podzimu mají zahrádkáři spoustu práce.</a:t>
            </a:r>
          </a:p>
          <a:p>
            <a:pPr marL="0" indent="0">
              <a:buNone/>
            </a:pPr>
            <a:r>
              <a:rPr lang="cs-CZ" dirty="0" smtClean="0"/>
              <a:t>Musí vše připravit na zimu.</a:t>
            </a:r>
          </a:p>
          <a:p>
            <a:pPr marL="0" indent="0">
              <a:buNone/>
            </a:pPr>
            <a:r>
              <a:rPr lang="cs-CZ" dirty="0" smtClean="0"/>
              <a:t>Práce zahrádkářů: češou ovoce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sklízí zeleninu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okopávají záhony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hrabou listí</a:t>
            </a:r>
          </a:p>
          <a:p>
            <a:pPr marL="0" indent="0">
              <a:buNone/>
            </a:pPr>
            <a:r>
              <a:rPr lang="cs-CZ" dirty="0" smtClean="0"/>
              <a:t>                                 ošetřují a zakrývají květiny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sází nové stromky</a:t>
            </a:r>
            <a:endParaRPr lang="cs-CZ" dirty="0"/>
          </a:p>
        </p:txBody>
      </p:sp>
      <p:pic>
        <p:nvPicPr>
          <p:cNvPr id="1026" name="Picture 2" descr="C:\Users\Marelova.ZSPSRV\AppData\Local\Microsoft\Windows\Temporary Internet Files\Content.IE5\11C2QNUW\MP9004308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40000">
            <a:off x="1043608" y="3722890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7136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Ovoce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600" dirty="0" smtClean="0"/>
              <a:t>Po rozkrojení vypadá každé ovoce jinak. Podle toho je</a:t>
            </a:r>
          </a:p>
          <a:p>
            <a:pPr marL="0" indent="0">
              <a:buNone/>
            </a:pPr>
            <a:r>
              <a:rPr lang="cs-CZ" sz="3600" dirty="0" smtClean="0"/>
              <a:t>dělíme na tři skupiny.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Pozorně si prohlédni, čím se řezy ovoce liší</a:t>
            </a:r>
          </a:p>
        </p:txBody>
      </p:sp>
      <p:pic>
        <p:nvPicPr>
          <p:cNvPr id="2051" name="Picture 3" descr="C:\Users\Marelova.ZSPSRV\AppData\Local\Microsoft\Windows\Temporary Internet Files\Content.IE5\EJRYC83H\MC900350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974" y="476672"/>
            <a:ext cx="1239557" cy="882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64904"/>
            <a:ext cx="1942648" cy="3100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379" y="2531740"/>
            <a:ext cx="2064420" cy="3100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267" y="2531740"/>
            <a:ext cx="2066252" cy="3100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150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ovoce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i="1" dirty="0" smtClean="0">
                <a:solidFill>
                  <a:srgbClr val="FF0000"/>
                </a:solidFill>
              </a:rPr>
              <a:t>Peckovice </a:t>
            </a:r>
            <a:r>
              <a:rPr lang="cs-CZ" dirty="0" smtClean="0"/>
              <a:t>- uprostřed plodu mají jednu pecku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</a:t>
            </a:r>
            <a:r>
              <a:rPr lang="cs-CZ" dirty="0" smtClean="0"/>
              <a:t>(švestka, třešeň, meruňka,…)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2)  </a:t>
            </a:r>
            <a:r>
              <a:rPr lang="cs-CZ" i="1" dirty="0" smtClean="0">
                <a:solidFill>
                  <a:srgbClr val="FF0000"/>
                </a:solidFill>
              </a:rPr>
              <a:t>Malvice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-    mají jádřinec s jadérky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</a:t>
            </a:r>
            <a:r>
              <a:rPr lang="cs-CZ" dirty="0" smtClean="0"/>
              <a:t>(jablko, hruška)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3)  </a:t>
            </a:r>
            <a:r>
              <a:rPr lang="cs-CZ" i="1" dirty="0" smtClean="0">
                <a:solidFill>
                  <a:srgbClr val="FF0000"/>
                </a:solidFill>
              </a:rPr>
              <a:t>Bobule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-      mají semena po celém plodu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</a:t>
            </a:r>
            <a:r>
              <a:rPr lang="cs-CZ" dirty="0" smtClean="0"/>
              <a:t> (rybíz, angrešt, hroznové víno,…)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4664"/>
            <a:ext cx="1243013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52478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Peckovice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2837784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336" y="3933056"/>
            <a:ext cx="2834080" cy="2130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4031521"/>
            <a:ext cx="194421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švestka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22268" y="6165304"/>
            <a:ext cx="194421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meruňka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9840" y="4031521"/>
            <a:ext cx="180020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třešeň</a:t>
            </a:r>
            <a:endParaRPr lang="cs-CZ" sz="2400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40831"/>
            <a:ext cx="1243013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416" y="1705373"/>
            <a:ext cx="2537048" cy="2227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16782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Malvice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00808"/>
            <a:ext cx="2808312" cy="3294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5229200"/>
            <a:ext cx="208823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jablko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5229200"/>
            <a:ext cx="1872208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hruška</a:t>
            </a:r>
            <a:endParaRPr lang="cs-CZ" sz="2400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4205" y="332656"/>
            <a:ext cx="1243013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Marelova.ZSPSRV\AppData\Local\Microsoft\Windows\Temporary Internet Files\Content.IE5\5OYJTZJR\MP900403149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61" r="22076"/>
          <a:stretch/>
        </p:blipFill>
        <p:spPr bwMode="auto">
          <a:xfrm>
            <a:off x="929453" y="1700808"/>
            <a:ext cx="2957241" cy="3294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08485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Bobule</a:t>
            </a:r>
            <a:endParaRPr lang="cs-CZ" i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264674"/>
            <a:ext cx="2880320" cy="2396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443" y="1538930"/>
            <a:ext cx="2147989" cy="2827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894" y="1538930"/>
            <a:ext cx="2344929" cy="2842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9234" y="4509119"/>
            <a:ext cx="2232247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hroznové víno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47154" y="5783460"/>
            <a:ext cx="1872208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rybíz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88224" y="4509120"/>
            <a:ext cx="1512168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angrešt</a:t>
            </a:r>
            <a:endParaRPr lang="cs-CZ" sz="2400" dirty="0"/>
          </a:p>
        </p:txBody>
      </p:sp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295" y="404664"/>
            <a:ext cx="1243013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773599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289</TotalTime>
  <Words>262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Zdroje</vt:lpstr>
      <vt:lpstr>PODZIMNÍ ZAHRADA</vt:lpstr>
      <vt:lpstr>Ovoce</vt:lpstr>
      <vt:lpstr>Dělení ovoce</vt:lpstr>
      <vt:lpstr>Peckovice</vt:lpstr>
      <vt:lpstr>Malvice</vt:lpstr>
      <vt:lpstr>Bobule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Radana Marelová</cp:lastModifiedBy>
  <cp:revision>22</cp:revision>
  <dcterms:created xsi:type="dcterms:W3CDTF">2011-08-21T15:31:45Z</dcterms:created>
  <dcterms:modified xsi:type="dcterms:W3CDTF">2013-10-22T11:35:17Z</dcterms:modified>
</cp:coreProperties>
</file>