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7" r:id="rId10"/>
    <p:sldId id="265" r:id="rId11"/>
    <p:sldId id="266" r:id="rId12"/>
    <p:sldId id="268" r:id="rId13"/>
    <p:sldId id="269" r:id="rId14"/>
    <p:sldId id="26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Radana </a:t>
          </a:r>
          <a:r>
            <a:rPr lang="cs-CZ" dirty="0" err="1" smtClean="0"/>
            <a:t>Marelová</a:t>
          </a:r>
          <a:r>
            <a:rPr lang="cs-CZ" dirty="0" smtClean="0"/>
            <a:t>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VY_32_INOVACE_2A_10_Savci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Prvouka 2.třída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Radana </a:t>
          </a:r>
          <a:r>
            <a:rPr lang="cs-CZ" sz="1800" kern="1200" dirty="0" err="1" smtClean="0"/>
            <a:t>Marelová</a:t>
          </a:r>
          <a:r>
            <a:rPr lang="cs-CZ" sz="1800" kern="1200" dirty="0" smtClean="0"/>
            <a:t> </a:t>
          </a:r>
          <a:endParaRPr lang="cs-CZ" sz="18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VY_32_INOVACE_2A_10_Savci</a:t>
          </a:r>
          <a:endParaRPr lang="cs-CZ" sz="18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Prvouka 2.třída</a:t>
          </a:r>
          <a:endParaRPr lang="cs-CZ" sz="18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c/ce/Piglet_with_a_muddy_snout.jpg/120px-Piglet_with_a_muddy_snout.jpg" TargetMode="External"/><Relationship Id="rId13" Type="http://schemas.openxmlformats.org/officeDocument/2006/relationships/hyperlink" Target="http://upload.wikimedia.org/wikipedia/commons/thumb/e/ef/R%C3%B8d_r%C3%A6v_(Vulpes_vulpes).jpg/120px-R%C3%B8d_r%C3%A6v_(Vulpes_vulpes).jpg" TargetMode="External"/><Relationship Id="rId18" Type="http://schemas.openxmlformats.org/officeDocument/2006/relationships/hyperlink" Target="http://upload.wikimedia.org/wikipedia/commons/thumb/0/07/Canis_lupus_laying.jpg/96px-Canis_lupus_laying.jpg" TargetMode="External"/><Relationship Id="rId3" Type="http://schemas.openxmlformats.org/officeDocument/2006/relationships/hyperlink" Target="http://upload.wikimedia.org/wikipedia/commons/thumb/3/37/719_Dark_Ynte_neu.jpg/120px-719_Dark_Ynte_neu.jpg" TargetMode="External"/><Relationship Id="rId7" Type="http://schemas.openxmlformats.org/officeDocument/2006/relationships/hyperlink" Target="http://upload.wikimedia.org/wikipedia/commons/thumb/6/6b/ZOO_Chleby,_koza_s_ml%C3%A1d%C4%9Btem_(01).jpg/120px-ZOO_Chleby,_koza_s_ml%C3%A1d%C4%9Btem_(01).jpg" TargetMode="External"/><Relationship Id="rId12" Type="http://schemas.openxmlformats.org/officeDocument/2006/relationships/hyperlink" Target="http://upload.wikimedia.org/wikipedia/commons/thumb/3/3d/Ausgewachsenes_Wildschwein_beim_Suhlen.JPG/120px-Ausgewachsenes_Wildschwein_beim_Suhlen.JPG" TargetMode="External"/><Relationship Id="rId17" Type="http://schemas.openxmlformats.org/officeDocument/2006/relationships/hyperlink" Target="http://upload.wikimedia.org/wikipedia/commons/thumb/6/63/Lynx_lynx2.jpg/79px-Lynx_lynx2.jpg" TargetMode="External"/><Relationship Id="rId2" Type="http://schemas.openxmlformats.org/officeDocument/2006/relationships/hyperlink" Target="http://commons.wikimedia.org/wiki" TargetMode="External"/><Relationship Id="rId16" Type="http://schemas.openxmlformats.org/officeDocument/2006/relationships/hyperlink" Target="http://upload.wikimedia.org/wikipedia/commons/thumb/8/8d/Rothirsch.jpg/120px-Rothirsch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f/f2/Ovis.JPG/120px-Ovis.JPG" TargetMode="External"/><Relationship Id="rId11" Type="http://schemas.openxmlformats.org/officeDocument/2006/relationships/hyperlink" Target="http://upload.wikimedia.org/wikipedia/commons/thumb/e/ef/Veverka_obecna.JPG/80px-Veverka_obecna.JPG" TargetMode="External"/><Relationship Id="rId5" Type="http://schemas.openxmlformats.org/officeDocument/2006/relationships/hyperlink" Target="http://upload.wikimedia.org/wikipedia/commons/thumb/b/bd/Lettwarmblut.jpg/120px-Lettwarmblut.jpg" TargetMode="External"/><Relationship Id="rId15" Type="http://schemas.openxmlformats.org/officeDocument/2006/relationships/hyperlink" Target="http://upload.wikimedia.org/wikipedia/commons/thumb/f/ff/Martes_martes_crop.jpg/260px-Martes_martes_crop.jpg" TargetMode="External"/><Relationship Id="rId10" Type="http://schemas.openxmlformats.org/officeDocument/2006/relationships/hyperlink" Target="http://upload.wikimedia.org/wikipedia/commons/thumb/4/49/Srna_and_srn%C4%8De.jpg/120px-Srna_and_srn%C4%8De.jpg" TargetMode="External"/><Relationship Id="rId19" Type="http://schemas.openxmlformats.org/officeDocument/2006/relationships/hyperlink" Target="http://upload.wikimedia.org/wikipedia/commons/thumb/f/ff/Ovis_orientalis_LC0267.jpg/120px-Ovis_orientalis_LC0267.jpg" TargetMode="External"/><Relationship Id="rId4" Type="http://schemas.openxmlformats.org/officeDocument/2006/relationships/hyperlink" Target="http://upload.wikimedia.org/wikipedia/commons/thumb/1/13/Felis_silvestris.JPG/120px-Felis_silvestris.JPG" TargetMode="External"/><Relationship Id="rId9" Type="http://schemas.openxmlformats.org/officeDocument/2006/relationships/hyperlink" Target="http://upload.wikimedia.org/wikipedia/commons/thumb/6/61/Zoo_Praha_2011-01-16_-_4051.jpg/120px-Zoo_Praha_2011-01-16_-_4051.jpg" TargetMode="External"/><Relationship Id="rId14" Type="http://schemas.openxmlformats.org/officeDocument/2006/relationships/hyperlink" Target="http://upload.wikimedia.org/wikipedia/commons/thumb/5/5c/Badger_25-07-09.jpg/120px-Badger_25-07-09.jp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284329758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Tato prezentace slouží jako výukový materiál.</a:t>
            </a:r>
          </a:p>
          <a:p>
            <a:pPr marL="0" indent="0">
              <a:buNone/>
            </a:pPr>
            <a:r>
              <a:rPr lang="cs-CZ" dirty="0" smtClean="0"/>
              <a:t>Seznámí děti s pojmem „savci“, vysvětlí, proč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ají toto označení, popíše části savce (koně) a 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omocí obrázků přiblíží nejznámější domácí 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avce a také savce našich lesů.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Zdroje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</a:t>
            </a:r>
            <a:endParaRPr lang="cs-CZ" dirty="0" smtClean="0"/>
          </a:p>
          <a:p>
            <a:pPr marL="0" indent="0">
              <a:buNone/>
            </a:pPr>
            <a:r>
              <a:rPr lang="cs-CZ" sz="1100" dirty="0">
                <a:hlinkClick r:id="rId3"/>
              </a:rPr>
              <a:t>http://</a:t>
            </a:r>
            <a:r>
              <a:rPr lang="cs-CZ" sz="1100" dirty="0" smtClean="0">
                <a:hlinkClick r:id="rId3"/>
              </a:rPr>
              <a:t>upload.wikimedia.org/wikipedia/commons/thumb/3/37/719_Dark_Ynte_neu.jpg/120px-719_Dark_Ynte_neu.jpg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4"/>
              </a:rPr>
              <a:t>http://upload.wikimedia.org/wikipedia/commons/thumb/6/62/Hathor_des_doyens_bordelais.JPG/90px-Hathor_des_doyens_bordelais.JPG</a:t>
            </a:r>
          </a:p>
          <a:p>
            <a:pPr marL="0" indent="0">
              <a:buNone/>
            </a:pPr>
            <a:r>
              <a:rPr lang="cs-CZ" sz="1100" dirty="0" smtClean="0">
                <a:hlinkClick r:id="rId4"/>
              </a:rPr>
              <a:t>http</a:t>
            </a:r>
            <a:r>
              <a:rPr lang="cs-CZ" sz="1100" dirty="0">
                <a:hlinkClick r:id="rId4"/>
              </a:rPr>
              <a:t>://</a:t>
            </a:r>
            <a:r>
              <a:rPr lang="cs-CZ" sz="1100" dirty="0" smtClean="0">
                <a:hlinkClick r:id="rId4"/>
              </a:rPr>
              <a:t>upload.wikimedia.org/wikipedia/commons/thumb/1/13/Felis_silvestris.JPG/120px-Felis_silvestris.JPG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5"/>
              </a:rPr>
              <a:t>http://</a:t>
            </a:r>
            <a:r>
              <a:rPr lang="cs-CZ" sz="1100" dirty="0" smtClean="0">
                <a:hlinkClick r:id="rId5"/>
              </a:rPr>
              <a:t>upload.wikimedia.org/wikipedia/commons/thumb/b/bd/Lettwarmblut.jpg/120px-Lettwarmblut.jpg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6"/>
              </a:rPr>
              <a:t>http://</a:t>
            </a:r>
            <a:r>
              <a:rPr lang="cs-CZ" sz="1100" dirty="0" smtClean="0">
                <a:hlinkClick r:id="rId6"/>
              </a:rPr>
              <a:t>upload.wikimedia.org/wikipedia/commons/thumb/f/f2/Ovis.JPG/120px-Ovis.JPG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7"/>
              </a:rPr>
              <a:t>http://upload.wikimedia.org/wikipedia/commons/thumb/6/6b/ZOO_Chleby%2C_koza_s_ml%C3%A1d%C4%9Btem_%2801%29.jpg/120px-ZOO_Chleby%2C_koza_s_ml%C3%A1d%C4%9Btem_%</a:t>
            </a:r>
            <a:r>
              <a:rPr lang="cs-CZ" sz="1100" dirty="0" smtClean="0">
                <a:hlinkClick r:id="rId7"/>
              </a:rPr>
              <a:t>2801%29.jpg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8"/>
              </a:rPr>
              <a:t>http://</a:t>
            </a:r>
            <a:r>
              <a:rPr lang="cs-CZ" sz="1100" dirty="0" smtClean="0">
                <a:hlinkClick r:id="rId8"/>
              </a:rPr>
              <a:t>upload.wikimedia.org/wikipedia/commons/thumb/c/ce/Piglet_with_a_muddy_snout.jpg/120px-Piglet_with_a_muddy_snout.jpg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9"/>
              </a:rPr>
              <a:t>http://upload.wikimedia.org/wikipedia/commons/thumb/6/61/Zoo_Praha_2011-01-16_-_4051.jpg/120px-Zoo_Praha_2011-01-16_-_</a:t>
            </a:r>
            <a:r>
              <a:rPr lang="cs-CZ" sz="1100" dirty="0" smtClean="0">
                <a:hlinkClick r:id="rId9"/>
              </a:rPr>
              <a:t>4051.jpg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10"/>
              </a:rPr>
              <a:t>http://</a:t>
            </a:r>
            <a:r>
              <a:rPr lang="cs-CZ" sz="1100" dirty="0" smtClean="0">
                <a:hlinkClick r:id="rId10"/>
              </a:rPr>
              <a:t>upload.wikimedia.org/wikipedia/commons/thumb/4/49/Srna_and_srn%C4%8De.jpg/120px-Srna_and_srn%C4%8De.jpg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11"/>
              </a:rPr>
              <a:t>http://</a:t>
            </a:r>
            <a:r>
              <a:rPr lang="cs-CZ" sz="1100" dirty="0" smtClean="0">
                <a:hlinkClick r:id="rId11"/>
              </a:rPr>
              <a:t>upload.wikimedia.org/wikipedia/commons/thumb/e/ef/Veverka_obecna.JPG/80px-Veverka_obecna.JPG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12"/>
              </a:rPr>
              <a:t>http://</a:t>
            </a:r>
            <a:r>
              <a:rPr lang="cs-CZ" sz="1100" dirty="0" smtClean="0">
                <a:hlinkClick r:id="rId12"/>
              </a:rPr>
              <a:t>upload.wikimedia.org/wikipedia/commons/thumb/3/3d/Ausgewachsenes_Wildschwein_beim_Suhlen.JPG/120px-Ausgewachsenes_Wildschwein_beim_Suhlen.JPG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13"/>
              </a:rPr>
              <a:t>http://upload.wikimedia.org/wikipedia/commons/thumb/e/ef/R%C3%B8d_r%C3%A6v_%28Vulpes_vulpes%29.jpg/120px-R%C3%B8d_r%C3%A6v_%</a:t>
            </a:r>
            <a:r>
              <a:rPr lang="cs-CZ" sz="1100" dirty="0" smtClean="0">
                <a:hlinkClick r:id="rId13"/>
              </a:rPr>
              <a:t>28Vulpes_vulpes%29.jpg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14"/>
              </a:rPr>
              <a:t>http://</a:t>
            </a:r>
            <a:r>
              <a:rPr lang="cs-CZ" sz="1100" dirty="0" smtClean="0">
                <a:hlinkClick r:id="rId14"/>
              </a:rPr>
              <a:t>upload.wikimedia.org/wikipedia/commons/thumb/5/5c/Badger_25-07-09.jpg/120px-Badger_25-07-09.jpg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15"/>
              </a:rPr>
              <a:t>http://</a:t>
            </a:r>
            <a:r>
              <a:rPr lang="cs-CZ" sz="1100" dirty="0" smtClean="0">
                <a:hlinkClick r:id="rId15"/>
              </a:rPr>
              <a:t>upload.wikimedia.org/wikipedia/commons/thumb/f/ff/Martes_martes_crop.jpg/260px-Martes_martes_crop.jpg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16"/>
              </a:rPr>
              <a:t>http://</a:t>
            </a:r>
            <a:r>
              <a:rPr lang="cs-CZ" sz="1100" dirty="0" smtClean="0">
                <a:hlinkClick r:id="rId16"/>
              </a:rPr>
              <a:t>upload.wikimedia.org/wikipedia/commons/thumb/8/8d/Rothirsch.jpg/120px-Rothirsch.jpg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17"/>
              </a:rPr>
              <a:t>http://</a:t>
            </a:r>
            <a:r>
              <a:rPr lang="cs-CZ" sz="1100" dirty="0" smtClean="0">
                <a:hlinkClick r:id="rId17"/>
              </a:rPr>
              <a:t>upload.wikimedia.org/wikipedia/commons/thumb/6/63/Lynx_lynx2.jpg/79px-Lynx_lynx2.jpg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18"/>
              </a:rPr>
              <a:t>http://</a:t>
            </a:r>
            <a:r>
              <a:rPr lang="cs-CZ" sz="1100" dirty="0" smtClean="0">
                <a:hlinkClick r:id="rId18"/>
              </a:rPr>
              <a:t>upload.wikimedia.org/wikipedia/commons/thumb/0/07/Canis_lupus_laying.jpg/96px-Canis_lupus_laying.jpg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>
                <a:hlinkClick r:id="rId19"/>
              </a:rPr>
              <a:t>http://</a:t>
            </a:r>
            <a:r>
              <a:rPr lang="cs-CZ" sz="1100" dirty="0" smtClean="0">
                <a:hlinkClick r:id="rId19"/>
              </a:rPr>
              <a:t>upload.wikimedia.org/wikipedia/commons/thumb/f/ff/Ovis_orientalis_LC0267.jpg/120px-Ovis_orientalis_LC0267.jpg</a:t>
            </a:r>
            <a:endParaRPr lang="cs-CZ" sz="1100" dirty="0" smtClean="0"/>
          </a:p>
          <a:p>
            <a:pPr marL="0" indent="0">
              <a:buNone/>
            </a:pPr>
            <a:endParaRPr lang="cs-CZ" sz="1100" dirty="0" smtClean="0"/>
          </a:p>
          <a:p>
            <a:pPr marL="0" indent="0">
              <a:buNone/>
            </a:pPr>
            <a:r>
              <a:rPr lang="cs-CZ" sz="2600" dirty="0" smtClean="0"/>
              <a:t>http</a:t>
            </a:r>
            <a:r>
              <a:rPr lang="cs-CZ" sz="2600" dirty="0"/>
              <a:t>://</a:t>
            </a:r>
            <a:r>
              <a:rPr lang="cs-CZ" sz="2600" dirty="0" smtClean="0"/>
              <a:t>office.microsoft.com</a:t>
            </a:r>
          </a:p>
          <a:p>
            <a:pPr marL="0" indent="0">
              <a:buNone/>
            </a:pPr>
            <a:r>
              <a:rPr lang="cs-CZ" sz="2600" dirty="0" smtClean="0"/>
              <a:t>Prvouka pro 2. třídu – Nová škola</a:t>
            </a:r>
            <a:endParaRPr lang="cs-CZ" sz="26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Savci</a:t>
            </a:r>
            <a:endParaRPr lang="cs-CZ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363272" cy="4525963"/>
          </a:xfrm>
          <a:ln>
            <a:solidFill>
              <a:srgbClr val="FFC00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</a:t>
            </a:r>
            <a:r>
              <a:rPr lang="cs-CZ" sz="3600" dirty="0" smtClean="0"/>
              <a:t>         Proč se tak nazývají?</a:t>
            </a:r>
          </a:p>
          <a:p>
            <a:pPr marL="0" indent="0">
              <a:buNone/>
            </a:pPr>
            <a:r>
              <a:rPr lang="cs-CZ" sz="3600" dirty="0" smtClean="0"/>
              <a:t>Těmto živočichům se rodí živá mláďata.</a:t>
            </a:r>
          </a:p>
          <a:p>
            <a:pPr marL="0" indent="0">
              <a:buNone/>
            </a:pPr>
            <a:r>
              <a:rPr lang="cs-CZ" sz="3600" dirty="0"/>
              <a:t>P</a:t>
            </a:r>
            <a:r>
              <a:rPr lang="cs-CZ" sz="3600" dirty="0" smtClean="0"/>
              <a:t>o narození sají mateřské mléko, proto se</a:t>
            </a:r>
          </a:p>
          <a:p>
            <a:pPr marL="0" indent="0">
              <a:buNone/>
            </a:pPr>
            <a:r>
              <a:rPr lang="cs-CZ" sz="3600" dirty="0" smtClean="0"/>
              <a:t>řadí mezi savce.</a:t>
            </a:r>
          </a:p>
          <a:p>
            <a:pPr marL="0" indent="0">
              <a:buNone/>
            </a:pPr>
            <a:r>
              <a:rPr lang="cs-CZ" sz="3600" dirty="0" smtClean="0"/>
              <a:t>Tělo mají většinou pokryté srstí (pes, kočka).</a:t>
            </a:r>
          </a:p>
          <a:p>
            <a:pPr marL="0" indent="0">
              <a:buNone/>
            </a:pPr>
            <a:r>
              <a:rPr lang="cs-CZ" sz="3600" dirty="0" smtClean="0"/>
              <a:t>Mezi savce patří i člověk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02197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Prohlédni si stavbu těla savce:</a:t>
            </a:r>
            <a:endParaRPr lang="cs-CZ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13500" y="2132856"/>
            <a:ext cx="5152430" cy="4127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1403648" y="2852936"/>
            <a:ext cx="720080" cy="7200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ohnutá nahoru 9"/>
          <p:cNvSpPr/>
          <p:nvPr/>
        </p:nvSpPr>
        <p:spPr>
          <a:xfrm>
            <a:off x="1763688" y="3068960"/>
            <a:ext cx="1512168" cy="720080"/>
          </a:xfrm>
          <a:prstGeom prst="bentUpArrow">
            <a:avLst>
              <a:gd name="adj1" fmla="val 3477"/>
              <a:gd name="adj2" fmla="val 25000"/>
              <a:gd name="adj3" fmla="val 25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                                              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trup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hlava</a:t>
            </a:r>
          </a:p>
          <a:p>
            <a:pPr marL="0" indent="0">
              <a:buNone/>
            </a:pPr>
            <a:endParaRPr lang="cs-CZ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          krk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                                                                                                  ocas</a:t>
            </a:r>
            <a:endParaRPr lang="cs-CZ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</a:rPr>
              <a:t>p</a:t>
            </a:r>
            <a:r>
              <a:rPr lang="cs-CZ" sz="2400" b="1" dirty="0" smtClean="0">
                <a:solidFill>
                  <a:srgbClr val="FF0000"/>
                </a:solidFill>
              </a:rPr>
              <a:t>řední končetiny                                                          zadní končetiny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Šipka doprava 10"/>
          <p:cNvSpPr/>
          <p:nvPr/>
        </p:nvSpPr>
        <p:spPr>
          <a:xfrm>
            <a:off x="2843808" y="5085184"/>
            <a:ext cx="648072" cy="7200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ů 12"/>
          <p:cNvSpPr/>
          <p:nvPr/>
        </p:nvSpPr>
        <p:spPr>
          <a:xfrm>
            <a:off x="4389715" y="1988840"/>
            <a:ext cx="45719" cy="158417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leva 14"/>
          <p:cNvSpPr/>
          <p:nvPr/>
        </p:nvSpPr>
        <p:spPr>
          <a:xfrm>
            <a:off x="6012160" y="5031178"/>
            <a:ext cx="576064" cy="10801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leva 16"/>
          <p:cNvSpPr/>
          <p:nvPr/>
        </p:nvSpPr>
        <p:spPr>
          <a:xfrm>
            <a:off x="6300192" y="4293096"/>
            <a:ext cx="792088" cy="72008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1289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Nejznámější savci</a:t>
            </a:r>
            <a:endParaRPr lang="cs-CZ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3096344" cy="4153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042840"/>
            <a:ext cx="4320480" cy="3613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87624" y="6093296"/>
            <a:ext cx="1584176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93425" y="5823224"/>
            <a:ext cx="2160240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kočka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2971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5" y="980728"/>
            <a:ext cx="4248472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96752"/>
            <a:ext cx="381000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619672" y="5589240"/>
            <a:ext cx="1656184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kůň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12160" y="4838994"/>
            <a:ext cx="1584176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ovce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362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713" y="764704"/>
            <a:ext cx="4169271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4893" y="1772816"/>
            <a:ext cx="3992095" cy="3617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331640" y="5389843"/>
            <a:ext cx="2160240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kráva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940152" y="5651453"/>
            <a:ext cx="172819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koza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484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3883337" cy="4245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5445224"/>
            <a:ext cx="2376264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prase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88840"/>
            <a:ext cx="4134240" cy="2754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580112" y="4941168"/>
            <a:ext cx="2304256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králík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6952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Savci našich lesů</a:t>
            </a:r>
            <a:endParaRPr lang="cs-CZ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27487"/>
            <a:ext cx="4284963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69877"/>
            <a:ext cx="3024336" cy="411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53941" y="5872433"/>
            <a:ext cx="1800200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srna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12532" y="5872433"/>
            <a:ext cx="1872208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veverka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7522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3871151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3117" y="1370091"/>
            <a:ext cx="3725307" cy="3958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5301208"/>
            <a:ext cx="2664296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prase divoké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80112" y="5562818"/>
            <a:ext cx="2016224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liška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0098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408" y="836712"/>
            <a:ext cx="4101453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6375" r="21679"/>
          <a:stretch/>
        </p:blipFill>
        <p:spPr bwMode="auto">
          <a:xfrm>
            <a:off x="4644009" y="1518556"/>
            <a:ext cx="3960439" cy="378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15616" y="5085184"/>
            <a:ext cx="2376264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jezevec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80112" y="5445224"/>
            <a:ext cx="2016224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kuna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41134229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4248471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4040" y="750223"/>
            <a:ext cx="3599889" cy="5210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03648" y="5517232"/>
            <a:ext cx="2376264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jelen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84168" y="6040452"/>
            <a:ext cx="172819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rys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73185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3292475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3524" y="1988840"/>
            <a:ext cx="4290053" cy="3217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4941168"/>
            <a:ext cx="1944216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vlk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9" y="5661248"/>
            <a:ext cx="3508498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vyskytuje </a:t>
            </a:r>
            <a:r>
              <a:rPr lang="cs-CZ" sz="28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cs-CZ" sz="28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výjimečně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32040" y="5464388"/>
            <a:ext cx="2736304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muflon</a:t>
            </a:r>
            <a:endParaRPr lang="cs-CZ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771649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882</TotalTime>
  <Words>259</Words>
  <Application>Microsoft Office PowerPoint</Application>
  <PresentationFormat>Předvádění na obrazovce (4:3)</PresentationFormat>
  <Paragraphs>78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Snímek 1</vt:lpstr>
      <vt:lpstr>Anotace</vt:lpstr>
      <vt:lpstr>Zdroje</vt:lpstr>
      <vt:lpstr>Savci</vt:lpstr>
      <vt:lpstr>Prohlédni si stavbu těla savce:</vt:lpstr>
      <vt:lpstr>Nejznámější savci</vt:lpstr>
      <vt:lpstr>Snímek 7</vt:lpstr>
      <vt:lpstr>Snímek 8</vt:lpstr>
      <vt:lpstr>Snímek 9</vt:lpstr>
      <vt:lpstr>Savci našich lesů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34</cp:revision>
  <dcterms:created xsi:type="dcterms:W3CDTF">2011-08-21T15:31:45Z</dcterms:created>
  <dcterms:modified xsi:type="dcterms:W3CDTF">2013-11-18T12:16:14Z</dcterms:modified>
</cp:coreProperties>
</file>