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7" r:id="rId7"/>
    <p:sldId id="268" r:id="rId8"/>
    <p:sldId id="269" r:id="rId9"/>
    <p:sldId id="270" r:id="rId10"/>
    <p:sldId id="261" r:id="rId11"/>
    <p:sldId id="262" r:id="rId12"/>
    <p:sldId id="263" r:id="rId13"/>
    <p:sldId id="264" r:id="rId14"/>
    <p:sldId id="265" r:id="rId15"/>
    <p:sldId id="26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-68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Radana </a:t>
          </a:r>
          <a:r>
            <a:rPr lang="cs-CZ" dirty="0" err="1" smtClean="0"/>
            <a:t>Marelová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VY_32_INOVACE_2A_11_Ptáci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2.třída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Radana </a:t>
          </a:r>
          <a:r>
            <a:rPr lang="cs-CZ" sz="1800" kern="1200" dirty="0" err="1" smtClean="0"/>
            <a:t>Marelová</a:t>
          </a:r>
          <a:r>
            <a:rPr lang="cs-CZ" sz="1800" kern="1200" dirty="0" smtClean="0"/>
            <a:t> </a:t>
          </a:r>
          <a:endParaRPr lang="cs-CZ" sz="18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VY_32_INOVACE_2A_11_Ptáci</a:t>
          </a:r>
          <a:endParaRPr lang="cs-CZ" sz="18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Prvouka 2.třída</a:t>
          </a:r>
          <a:endParaRPr lang="cs-CZ" sz="18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3/33/Parus_major_3_%28Marek_Szczepanek%29.jpg/80px-Parus_major_3_%28Marek_Szczepanek%29.jpg" TargetMode="External"/><Relationship Id="rId13" Type="http://schemas.openxmlformats.org/officeDocument/2006/relationships/hyperlink" Target="http://upload.wikimedia.org/wikipedia/commons/thumb/e/ee/Verteuil_16_Oie_domestique_2012b.jpg/87px-Verteuil_16_Oie_domestique_2012b.jpg" TargetMode="External"/><Relationship Id="rId18" Type="http://schemas.openxmlformats.org/officeDocument/2006/relationships/hyperlink" Target="http://upload.wikimedia.org/wikipedia/commons/thumb/b/b3/Dendrocopos_major01.jpg/104px-Dendrocopos_major01.jpg" TargetMode="External"/><Relationship Id="rId3" Type="http://schemas.openxmlformats.org/officeDocument/2006/relationships/hyperlink" Target="http://upload.wikimedia.org/wikipedia/commons/thumb/c/cd/WhiteStork3.jpg/80px-WhiteStork3.jpg" TargetMode="External"/><Relationship Id="rId21" Type="http://schemas.openxmlformats.org/officeDocument/2006/relationships/hyperlink" Target="http://upload.wikimedia.org/wikipedia/commons/thumb/8/87/Bubo_bubo_domesticated.jpeg/87px-Bubo_bubo_domesticated.jpeg" TargetMode="External"/><Relationship Id="rId7" Type="http://schemas.openxmlformats.org/officeDocument/2006/relationships/hyperlink" Target="http://upload.wikimedia.org/wikipedia/commons/thumb/e/e7/Toulouse_-_Sturnus_vulgaris_-_2012-02-26_-_1.jpg/800px-Toulouse_-_Sturnus_vulgaris_-_2012-02-26_-_1.jpg" TargetMode="External"/><Relationship Id="rId12" Type="http://schemas.openxmlformats.org/officeDocument/2006/relationships/hyperlink" Target="http://upload.wikimedia.org/wikipedia/commons/thumb/3/33/Slepice_a_kohout.jpg/800px-Slepice_a_kohout.jpg" TargetMode="External"/><Relationship Id="rId17" Type="http://schemas.openxmlformats.org/officeDocument/2006/relationships/hyperlink" Target="http://upload.wikimedia.org/wikipedia/commons/thumb/f/f6/K%C3%A4gu_%C3%B5unapuul.jpg/84px-K%C3%A4gu_%C3%B5unapuul.jpg" TargetMode="External"/><Relationship Id="rId2" Type="http://schemas.openxmlformats.org/officeDocument/2006/relationships/hyperlink" Target="http://commons.wikimedia.org/wiki" TargetMode="External"/><Relationship Id="rId16" Type="http://schemas.openxmlformats.org/officeDocument/2006/relationships/hyperlink" Target="http://upload.wikimedia.org/wikipedia/commons/thumb/3/31/Garrulus_glandarius_albipectus.jpg/120px-Garrulus_glandarius_albipectus.jpg" TargetMode="External"/><Relationship Id="rId20" Type="http://schemas.openxmlformats.org/officeDocument/2006/relationships/hyperlink" Target="http://upload.wikimedia.org/wikipedia/commons/thumb/2/24/Common_kestrel_falco_tinnunculus.jpg/425px-Common_kestrel_falco_tinnunculu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b/b7/Greylag_Goose_%28Anser_anser%29.jpg/450px-Greylag_Goose_%28Anser_anser%29.jpg" TargetMode="External"/><Relationship Id="rId11" Type="http://schemas.openxmlformats.org/officeDocument/2006/relationships/hyperlink" Target="http://upload.wikimedia.org/wikipedia/commons/thumb/9/96/Pyrrhula_pyrrhula_bl1.jpg/781px-Pyrrhula_pyrrhula_bl1.jpg" TargetMode="External"/><Relationship Id="rId5" Type="http://schemas.openxmlformats.org/officeDocument/2006/relationships/hyperlink" Target="http://upload.wikimedia.org/wikipedia/commons/thumb/c/c8/Pyrrhula_Pyrrhula_Kittila_20120305b.JPG/120px-Pyrrhula_Pyrrhula_Kittila_20120305b.JPG" TargetMode="External"/><Relationship Id="rId15" Type="http://schemas.openxmlformats.org/officeDocument/2006/relationships/hyperlink" Target="http://upload.wikimedia.org/wikipedia/commons/thumb/2/2d/Dryocopus_martius_Rocherath_1.jpg/470px-Dryocopus_martius_Rocherath_1.jpg" TargetMode="External"/><Relationship Id="rId10" Type="http://schemas.openxmlformats.org/officeDocument/2006/relationships/hyperlink" Target="http://upload.wikimedia.org/wikipedia/commons/thumb/9/96/Pica_pica_-Daventry_Country_Park%2C_Daventry%2C_Northamptonshire%2C_England-8.jpg/638px-Pica_pica_-Daventry_Country_Park%2C_Daventry%2C_Northamptonshire%2C_England-8.jpg" TargetMode="External"/><Relationship Id="rId19" Type="http://schemas.openxmlformats.org/officeDocument/2006/relationships/hyperlink" Target="http://upload.wikimedia.org/wikipedia/commons/thumb/1/1d/Buteo_buteo_5_%28Marek_Szczepanek%29.jpg/80px-Buteo_buteo_5_%28Marek_Szczepanek%29.jpg" TargetMode="External"/><Relationship Id="rId4" Type="http://schemas.openxmlformats.org/officeDocument/2006/relationships/hyperlink" Target="http://upload.wikimedia.org/wikipedia/commons/thumb/1/19/Hausente.jpg/120px-Hausente.jpg" TargetMode="External"/><Relationship Id="rId9" Type="http://schemas.openxmlformats.org/officeDocument/2006/relationships/hyperlink" Target="http://upload.wikimedia.org/wikipedia/commons/thumb/3/3a/Male_House_Sparrow_%28Passer_domesticus%29%2C_New_Castle%2C_Delaware.jpg/769px-Male_House_Sparrow_%28Passer_domesticus%29%2C_New_Castle%2C_Delaware.jpg" TargetMode="External"/><Relationship Id="rId14" Type="http://schemas.openxmlformats.org/officeDocument/2006/relationships/hyperlink" Target="http://upload.wikimedia.org/wikipedia/commons/thumb/6/61/Biella-Tacchino_presso_Piverone.jpg/800px-Biella-Tacchino_presso_Piverone.jpg" TargetMode="External"/><Relationship Id="rId22" Type="http://schemas.openxmlformats.org/officeDocument/2006/relationships/hyperlink" Target="http://upload.wikimedia.org/wikipedia/commons/thumb/5/55/Strix_aluco_3_%28Martin_Mecnarowski%29.jpg/419px-Strix_aluco_3_%28Martin_Mecnarowski%29.jpg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511854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Tento soubor je výukový.</a:t>
            </a:r>
          </a:p>
          <a:p>
            <a:pPr marL="0" indent="0">
              <a:buNone/>
            </a:pPr>
            <a:r>
              <a:rPr lang="cs-CZ" dirty="0" smtClean="0"/>
              <a:t>Seznamuje, čím se liší ptáci od savců. Popisuje</a:t>
            </a:r>
          </a:p>
          <a:p>
            <a:pPr marL="0" indent="0">
              <a:buNone/>
            </a:pPr>
            <a:r>
              <a:rPr lang="cs-CZ" dirty="0"/>
              <a:t>č</a:t>
            </a:r>
            <a:r>
              <a:rPr lang="cs-CZ" dirty="0" smtClean="0"/>
              <a:t>ásti těla ptáka (hýl obecný), dělí je na</a:t>
            </a:r>
          </a:p>
          <a:p>
            <a:pPr marL="0" indent="0">
              <a:buNone/>
            </a:pPr>
            <a:r>
              <a:rPr lang="cs-CZ" dirty="0" smtClean="0"/>
              <a:t>stěhovavé, stálé, chované pro užitek a lesní. </a:t>
            </a:r>
          </a:p>
          <a:p>
            <a:pPr marL="0" indent="0">
              <a:buNone/>
            </a:pPr>
            <a:r>
              <a:rPr lang="cs-CZ" dirty="0" smtClean="0"/>
              <a:t>Obrazové přílohy pomáhají k lepší představě a </a:t>
            </a:r>
          </a:p>
          <a:p>
            <a:pPr marL="0" indent="0">
              <a:buNone/>
            </a:pPr>
            <a:r>
              <a:rPr lang="cs-CZ" dirty="0" smtClean="0"/>
              <a:t>zapamatování.</a:t>
            </a:r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</a:t>
            </a:r>
            <a:endParaRPr lang="cs-CZ" dirty="0" smtClean="0"/>
          </a:p>
          <a:p>
            <a:pPr marL="0" indent="0">
              <a:buNone/>
            </a:pPr>
            <a:r>
              <a:rPr lang="cs-CZ" sz="1100" dirty="0">
                <a:hlinkClick r:id="rId3"/>
              </a:rPr>
              <a:t>http://</a:t>
            </a:r>
            <a:r>
              <a:rPr lang="cs-CZ" sz="1100" dirty="0" smtClean="0">
                <a:hlinkClick r:id="rId3"/>
              </a:rPr>
              <a:t>upload.wikimedia.org/wikipedia/commons/thumb/c/cd/WhiteStork3.jpg/80px-WhiteStork3.jpg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4"/>
              </a:rPr>
              <a:t>http://</a:t>
            </a:r>
            <a:r>
              <a:rPr lang="cs-CZ" sz="1100" dirty="0" smtClean="0">
                <a:hlinkClick r:id="rId4"/>
              </a:rPr>
              <a:t>upload.wikimedia.org/wikipedia/commons/thumb/1/19/Hausente.jpg/120px-Hausente.jpg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5"/>
              </a:rPr>
              <a:t>http://</a:t>
            </a:r>
            <a:r>
              <a:rPr lang="cs-CZ" sz="1100" dirty="0" smtClean="0">
                <a:hlinkClick r:id="rId5"/>
              </a:rPr>
              <a:t>upload.wikimedia.org/wikipedia/commons/thumb/c/c8/Pyrrhula_Pyrrhula_Kittila_20120305b.JPG/120px-Pyrrhula_Pyrrhula_Kittila_20120305b.JPG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6"/>
              </a:rPr>
              <a:t>http://upload.wikimedia.org/wikipedia/commons/thumb/b/b7/Greylag_Goose_%28Anser_anser%29.jpg/450px-Greylag_Goose_%</a:t>
            </a:r>
            <a:r>
              <a:rPr lang="cs-CZ" sz="1100" dirty="0" smtClean="0">
                <a:hlinkClick r:id="rId6"/>
              </a:rPr>
              <a:t>28Anser_anser%29.jpg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7"/>
              </a:rPr>
              <a:t>http://upload.wikimedia.org/wikipedia/commons/thumb/e/e7/Toulouse_-_Sturnus_vulgaris_-_2012-02-26_-_1.jpg/800px-Toulouse_-_Sturnus_vulgaris_-_2012-02-26_-_</a:t>
            </a:r>
            <a:r>
              <a:rPr lang="cs-CZ" sz="1100" dirty="0" smtClean="0">
                <a:hlinkClick r:id="rId7"/>
              </a:rPr>
              <a:t>1.jpg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8"/>
              </a:rPr>
              <a:t>http://upload.wikimedia.org/wikipedia/commons/thumb/3/33/Parus_major_3_%28Marek_Szczepanek%29.jpg/80px-Parus_major_3_%</a:t>
            </a:r>
            <a:r>
              <a:rPr lang="cs-CZ" sz="1100" dirty="0" smtClean="0">
                <a:hlinkClick r:id="rId8"/>
              </a:rPr>
              <a:t>28Marek_Szczepanek%29.jpg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9"/>
              </a:rPr>
              <a:t>http://upload.wikimedia.org/wikipedia/commons/thumb/3/3a/Male_House_Sparrow_%28Passer_domesticus%29%2C_New_Castle%2C_Delaware.jpg/769px-Male_House_Sparrow_%</a:t>
            </a:r>
            <a:r>
              <a:rPr lang="cs-CZ" sz="1100" dirty="0" smtClean="0">
                <a:hlinkClick r:id="rId9"/>
              </a:rPr>
              <a:t>28Passer_domesticus%29%2C_New_Castle%2C_Delaware.jpg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10"/>
              </a:rPr>
              <a:t>http://upload.wikimedia.org/wikipedia/commons/thumb/9/96/Pica_pica_-Daventry_Country_Park%2C_Daventry%2C_Northamptonshire%2C_England-8.jpg/638px-Pica_pica_-</a:t>
            </a:r>
            <a:r>
              <a:rPr lang="cs-CZ" sz="1100" dirty="0" smtClean="0">
                <a:hlinkClick r:id="rId10"/>
              </a:rPr>
              <a:t>Daventry_Country_Park%2C_Daventry%2C_Northamptonshire%2C_England-8.jpg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11"/>
              </a:rPr>
              <a:t>http://</a:t>
            </a:r>
            <a:r>
              <a:rPr lang="cs-CZ" sz="1100" dirty="0" smtClean="0">
                <a:hlinkClick r:id="rId11"/>
              </a:rPr>
              <a:t>upload.wikimedia.org/wikipedia/commons/thumb/9/96/Pyrrhula_pyrrhula_bl1.jpg/781px-Pyrrhula_pyrrhula_bl1.jpg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12"/>
              </a:rPr>
              <a:t>http://</a:t>
            </a:r>
            <a:r>
              <a:rPr lang="cs-CZ" sz="1100" dirty="0" smtClean="0">
                <a:hlinkClick r:id="rId12"/>
              </a:rPr>
              <a:t>upload.wikimedia.org/wikipedia/commons/thumb/3/33/Slepice_a_kohout.jpg/800px-Slepice_a_kohout.jpg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13"/>
              </a:rPr>
              <a:t>http://</a:t>
            </a:r>
            <a:r>
              <a:rPr lang="cs-CZ" sz="1100" dirty="0" smtClean="0">
                <a:hlinkClick r:id="rId13"/>
              </a:rPr>
              <a:t>upload.wikimedia.org/wikipedia/commons/thumb/e/ee/Verteuil_16_Oie_domestique_2012b.jpg/87px-Verteuil_16_Oie_domestique_2012b.jpg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14"/>
              </a:rPr>
              <a:t>http://</a:t>
            </a:r>
            <a:r>
              <a:rPr lang="cs-CZ" sz="1100" dirty="0" smtClean="0">
                <a:hlinkClick r:id="rId14"/>
              </a:rPr>
              <a:t>upload.wikimedia.org/wikipedia/commons/thumb/6/61/Biella-Tacchino_presso_Piverone.jpg/800px-Biella-Tacchino_presso_Piverone.jpg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15"/>
              </a:rPr>
              <a:t>http://</a:t>
            </a:r>
            <a:r>
              <a:rPr lang="cs-CZ" sz="1100" dirty="0" smtClean="0">
                <a:hlinkClick r:id="rId15"/>
              </a:rPr>
              <a:t>upload.wikimedia.org/wikipedia/commons/thumb/2/2d/Dryocopus_martius_Rocherath_1.jpg/470px-Dryocopus_martius_Rocherath_1.jpg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16"/>
              </a:rPr>
              <a:t>http://</a:t>
            </a:r>
            <a:r>
              <a:rPr lang="cs-CZ" sz="1100" dirty="0" smtClean="0">
                <a:hlinkClick r:id="rId16"/>
              </a:rPr>
              <a:t>upload.wikimedia.org/wikipedia/commons/thumb/3/31/Garrulus_glandarius_albipectus.jpg/120px-Garrulus_glandarius_albipectus.jpg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17"/>
              </a:rPr>
              <a:t>http://upload.wikimedia.org/wikipedia/commons/thumb/f/f6/K%C3%A4gu_%C3%B5unapuul.jpg/84px-K%C3%A4gu_%</a:t>
            </a:r>
            <a:r>
              <a:rPr lang="cs-CZ" sz="1100" dirty="0" smtClean="0">
                <a:hlinkClick r:id="rId17"/>
              </a:rPr>
              <a:t>C3%B5unapuul.jpg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18"/>
              </a:rPr>
              <a:t>http://</a:t>
            </a:r>
            <a:r>
              <a:rPr lang="cs-CZ" sz="1100" dirty="0" smtClean="0">
                <a:hlinkClick r:id="rId18"/>
              </a:rPr>
              <a:t>upload.wikimedia.org/wikipedia/commons/thumb/b/b3/Dendrocopos_major01.jpg/104px-Dendrocopos_major01.jpg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19"/>
              </a:rPr>
              <a:t>http://upload.wikimedia.org/wikipedia/commons/thumb/1/1d/Buteo_buteo_5_%28Marek_Szczepanek%29.jpg/80px-Buteo_buteo_5_%</a:t>
            </a:r>
            <a:r>
              <a:rPr lang="cs-CZ" sz="1100" dirty="0" smtClean="0">
                <a:hlinkClick r:id="rId19"/>
              </a:rPr>
              <a:t>28Marek_Szczepanek%29.jpg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20"/>
              </a:rPr>
              <a:t>http://</a:t>
            </a:r>
            <a:r>
              <a:rPr lang="cs-CZ" sz="1100" dirty="0" smtClean="0">
                <a:hlinkClick r:id="rId20"/>
              </a:rPr>
              <a:t>upload.wikimedia.org/wikipedia/commons/thumb/2/24/Common_kestrel_falco_tinnunculus.jpg/425px-Common_kestrel_falco_tinnunculus.jpg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21"/>
              </a:rPr>
              <a:t>http://</a:t>
            </a:r>
            <a:r>
              <a:rPr lang="cs-CZ" sz="1100" dirty="0" smtClean="0">
                <a:hlinkClick r:id="rId21"/>
              </a:rPr>
              <a:t>upload.wikimedia.org/wikipedia/commons/thumb/8/87/Bubo_bubo_domesticated.jpeg/87px-Bubo_bubo_domesticated.jpeg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22"/>
              </a:rPr>
              <a:t>http://upload.wikimedia.org/wikipedia/commons/thumb/5/55/Strix_aluco_3_%28Martin_Mecnarowski%29.jpg/419px-Strix_aluco_3_%</a:t>
            </a:r>
            <a:r>
              <a:rPr lang="cs-CZ" sz="1100" dirty="0" smtClean="0">
                <a:hlinkClick r:id="rId22"/>
              </a:rPr>
              <a:t>28Martin_Mecnarowski%29.jpg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900" dirty="0" smtClean="0"/>
              <a:t>http</a:t>
            </a:r>
            <a:r>
              <a:rPr lang="cs-CZ" sz="1900" dirty="0"/>
              <a:t>://office.microsoft.com</a:t>
            </a:r>
          </a:p>
          <a:p>
            <a:pPr marL="0" indent="0">
              <a:buNone/>
            </a:pPr>
            <a:r>
              <a:rPr lang="cs-CZ" sz="1900" dirty="0" smtClean="0"/>
              <a:t>Prvouka </a:t>
            </a:r>
            <a:r>
              <a:rPr lang="cs-CZ" sz="1900" dirty="0" smtClean="0"/>
              <a:t>pro 2. ročník – Nová škola</a:t>
            </a:r>
            <a:endParaRPr lang="cs-CZ" sz="19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Ptáci</a:t>
            </a:r>
            <a:endParaRPr lang="cs-CZ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  <a:noFill/>
          <a:ln>
            <a:noFill/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    Čím se liší ptáci od savců?</a:t>
            </a:r>
          </a:p>
          <a:p>
            <a:pPr marL="0" indent="0">
              <a:buNone/>
            </a:pPr>
            <a:r>
              <a:rPr lang="cs-CZ" dirty="0" smtClean="0"/>
              <a:t>Ptáci se líhnou z vajec. Jejich tělo je pokryté peřím. Také se liší tím, že mají zobák a křídla.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Někteří ptáci na zimu odlétají do teplých krajů. říkáme jim </a:t>
            </a:r>
            <a:r>
              <a:rPr lang="cs-CZ" dirty="0" smtClean="0">
                <a:solidFill>
                  <a:srgbClr val="C00000"/>
                </a:solidFill>
              </a:rPr>
              <a:t>stěhovaví ptáci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Ptákům, kteří tady zůstávají po celý rok, říkáme </a:t>
            </a:r>
            <a:r>
              <a:rPr lang="cs-CZ" dirty="0" smtClean="0">
                <a:solidFill>
                  <a:srgbClr val="C00000"/>
                </a:solidFill>
              </a:rPr>
              <a:t>stálí ptáci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Ptáci chovaní pro užitek </a:t>
            </a:r>
            <a:r>
              <a:rPr lang="cs-CZ" dirty="0" smtClean="0"/>
              <a:t>– využíváme je na maso, vejce, peří.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0140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Prohlédni si stavbu těla ptáka:</a:t>
            </a:r>
            <a:endParaRPr lang="cs-CZ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0452" y="1774603"/>
            <a:ext cx="5961868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Šipka dolů 7"/>
          <p:cNvSpPr/>
          <p:nvPr/>
        </p:nvSpPr>
        <p:spPr>
          <a:xfrm>
            <a:off x="5220072" y="2533546"/>
            <a:ext cx="144016" cy="823446"/>
          </a:xfrm>
          <a:prstGeom prst="downArrow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788024" y="2020821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C000"/>
                </a:solidFill>
              </a:rPr>
              <a:t>hlava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372200" y="3462826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C000"/>
                </a:solidFill>
              </a:rPr>
              <a:t>zobák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1" name="Šipka doleva 10"/>
          <p:cNvSpPr/>
          <p:nvPr/>
        </p:nvSpPr>
        <p:spPr>
          <a:xfrm>
            <a:off x="5760132" y="3645024"/>
            <a:ext cx="648072" cy="158824"/>
          </a:xfrm>
          <a:prstGeom prst="leftArrow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547664" y="2960210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C000"/>
                </a:solidFill>
              </a:rPr>
              <a:t> křídlo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13" name="Šipka doprava 12"/>
          <p:cNvSpPr/>
          <p:nvPr/>
        </p:nvSpPr>
        <p:spPr>
          <a:xfrm>
            <a:off x="2699792" y="3176101"/>
            <a:ext cx="1008112" cy="180891"/>
          </a:xfrm>
          <a:prstGeom prst="rightArrow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5724128" y="4445285"/>
            <a:ext cx="15985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trup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Šipka doleva 14"/>
          <p:cNvSpPr/>
          <p:nvPr/>
        </p:nvSpPr>
        <p:spPr>
          <a:xfrm>
            <a:off x="5004048" y="4653136"/>
            <a:ext cx="864096" cy="158824"/>
          </a:xfrm>
          <a:prstGeom prst="leftArrow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4121950" y="5661248"/>
            <a:ext cx="13321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C000"/>
                </a:solidFill>
              </a:rPr>
              <a:t>   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nohy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Šipka nahoru 16"/>
          <p:cNvSpPr/>
          <p:nvPr/>
        </p:nvSpPr>
        <p:spPr>
          <a:xfrm>
            <a:off x="4716016" y="5157192"/>
            <a:ext cx="72008" cy="576064"/>
          </a:xfrm>
          <a:prstGeom prst="upArrow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5868144" y="3866782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rgbClr val="FFC000"/>
                </a:solidFill>
              </a:rPr>
              <a:t>krk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9" name="Šipka doleva 18"/>
          <p:cNvSpPr/>
          <p:nvPr/>
        </p:nvSpPr>
        <p:spPr>
          <a:xfrm>
            <a:off x="5364088" y="4070684"/>
            <a:ext cx="504056" cy="115416"/>
          </a:xfrm>
          <a:prstGeom prst="leftArrow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59430" y="5892080"/>
            <a:ext cx="2016224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Hýl obecný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7056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Stěhovaví ptáci</a:t>
            </a:r>
            <a:endParaRPr lang="cs-CZ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3168352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60" r="4102"/>
          <a:stretch/>
        </p:blipFill>
        <p:spPr bwMode="auto">
          <a:xfrm>
            <a:off x="4139952" y="1842964"/>
            <a:ext cx="4450471" cy="38458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87624" y="6165304"/>
            <a:ext cx="1584176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    čáp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73825" y="5850753"/>
            <a:ext cx="2376264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    vlaštovka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1143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20688"/>
            <a:ext cx="3942438" cy="5256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2401" t="-3646" r="-1"/>
          <a:stretch/>
        </p:blipFill>
        <p:spPr bwMode="auto">
          <a:xfrm>
            <a:off x="3851920" y="1484784"/>
            <a:ext cx="5058139" cy="3883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15616" y="6021288"/>
            <a:ext cx="2232248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husa  divoká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508104" y="5517232"/>
            <a:ext cx="2232248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      špaček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4143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Stálí ptáci</a:t>
            </a:r>
            <a:endParaRPr lang="cs-CZ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73"/>
          <a:stretch/>
        </p:blipFill>
        <p:spPr bwMode="auto">
          <a:xfrm>
            <a:off x="467545" y="1666738"/>
            <a:ext cx="3330696" cy="41398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098142"/>
            <a:ext cx="4526459" cy="35258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03218" y="6001508"/>
            <a:ext cx="2304256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      sýkora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64088" y="5805264"/>
            <a:ext cx="1944216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    vrabec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8615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57" r="7749"/>
          <a:stretch/>
        </p:blipFill>
        <p:spPr bwMode="auto">
          <a:xfrm>
            <a:off x="193901" y="879341"/>
            <a:ext cx="4018059" cy="48263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772816"/>
            <a:ext cx="4595510" cy="3524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5885687"/>
            <a:ext cx="2160240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      straka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940152" y="5444064"/>
            <a:ext cx="1512168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     hýl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9983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Ptáci chovaní pro užitek</a:t>
            </a:r>
            <a:endParaRPr lang="cs-CZ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72816"/>
            <a:ext cx="4425014" cy="31085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628800"/>
            <a:ext cx="2982572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87624" y="5013176"/>
            <a:ext cx="3240360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   slepice a kohout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68144" y="5949280"/>
            <a:ext cx="1872208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     husa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4398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21" r="11663"/>
          <a:stretch/>
        </p:blipFill>
        <p:spPr bwMode="auto">
          <a:xfrm>
            <a:off x="577400" y="2344993"/>
            <a:ext cx="3668719" cy="3411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620688"/>
            <a:ext cx="4242319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87624" y="1592391"/>
            <a:ext cx="2448272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        krůta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868144" y="3789040"/>
            <a:ext cx="2232248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     kachna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2919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Ptáci našich lesů</a:t>
            </a:r>
            <a:endParaRPr lang="cs-CZ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56792"/>
            <a:ext cx="3312368" cy="42285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01" r="10260"/>
          <a:stretch/>
        </p:blipFill>
        <p:spPr bwMode="auto">
          <a:xfrm>
            <a:off x="4128655" y="2204864"/>
            <a:ext cx="4003964" cy="3078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5949280"/>
            <a:ext cx="1944216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     datel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20072" y="5445224"/>
            <a:ext cx="2016224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      sojka 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3288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10549"/>
            <a:ext cx="3672408" cy="52500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87624" y="6021288"/>
            <a:ext cx="2808312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       kukačka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34"/>
          <a:stretch/>
        </p:blipFill>
        <p:spPr bwMode="auto">
          <a:xfrm>
            <a:off x="4644008" y="610550"/>
            <a:ext cx="3817574" cy="5091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48064" y="5860603"/>
            <a:ext cx="3024336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      strakapoud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5085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4664"/>
            <a:ext cx="3729671" cy="55945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04664"/>
            <a:ext cx="3969391" cy="55945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68283" y="6093296"/>
            <a:ext cx="1872208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     káně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68563" y="6067577"/>
            <a:ext cx="2376264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     poštolka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4706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92696"/>
            <a:ext cx="3864496" cy="53549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842876"/>
            <a:ext cx="3603625" cy="5054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31740" y="6139084"/>
            <a:ext cx="1224136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   výr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013772" y="6047656"/>
            <a:ext cx="1296144" cy="52322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puštík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5476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945</TotalTime>
  <Words>339</Words>
  <Application>Microsoft Office PowerPoint</Application>
  <PresentationFormat>Předvádění na obrazovce (4:3)</PresentationFormat>
  <Paragraphs>75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Anotace</vt:lpstr>
      <vt:lpstr>Zdroje</vt:lpstr>
      <vt:lpstr>Ptáci</vt:lpstr>
      <vt:lpstr>Prohlédni si stavbu těla ptáka:</vt:lpstr>
      <vt:lpstr>Stěhovaví ptáci</vt:lpstr>
      <vt:lpstr>Prezentace aplikace PowerPoint</vt:lpstr>
      <vt:lpstr>Stálí ptáci</vt:lpstr>
      <vt:lpstr>Prezentace aplikace PowerPoint</vt:lpstr>
      <vt:lpstr>Ptáci chovaní pro užitek</vt:lpstr>
      <vt:lpstr>Prezentace aplikace PowerPoint</vt:lpstr>
      <vt:lpstr>Ptáci našich lesů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Radana Marelová</cp:lastModifiedBy>
  <cp:revision>41</cp:revision>
  <dcterms:created xsi:type="dcterms:W3CDTF">2011-08-21T15:31:45Z</dcterms:created>
  <dcterms:modified xsi:type="dcterms:W3CDTF">2013-10-24T12:21:33Z</dcterms:modified>
</cp:coreProperties>
</file>