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4" r:id="rId2"/>
    <p:sldId id="275" r:id="rId3"/>
    <p:sldId id="268" r:id="rId4"/>
    <p:sldId id="269" r:id="rId5"/>
    <p:sldId id="257" r:id="rId6"/>
    <p:sldId id="258" r:id="rId7"/>
    <p:sldId id="259" r:id="rId8"/>
    <p:sldId id="276" r:id="rId9"/>
    <p:sldId id="260" r:id="rId10"/>
    <p:sldId id="267" r:id="rId11"/>
    <p:sldId id="272" r:id="rId12"/>
    <p:sldId id="270" r:id="rId13"/>
    <p:sldId id="263" r:id="rId14"/>
    <p:sldId id="273" r:id="rId15"/>
    <p:sldId id="264" r:id="rId16"/>
    <p:sldId id="265" r:id="rId17"/>
    <p:sldId id="266" r:id="rId18"/>
    <p:sldId id="271" r:id="rId19"/>
  </p:sldIdLst>
  <p:sldSz cx="9144000" cy="6858000" type="screen4x3"/>
  <p:notesSz cx="7099300" cy="10234613"/>
  <p:custDataLst>
    <p:tags r:id="rId21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0C299A09-EB71-4ADD-8CF6-7A8E0B505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7E2E94-B1F1-435A-B109-52A129575CF6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5DF78E-AE01-437B-A590-AA480D4CCDA7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DE6363-E802-4EF7-9779-3E8AA2578C87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DE6363-E802-4EF7-9779-3E8AA2578C87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2392EE-D1C1-4609-8497-BE8A4E13D9D2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5DF78E-AE01-437B-A590-AA480D4CCDA7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5DF78E-AE01-437B-A590-AA480D4CCDA7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0AAC9-74E7-42E1-921F-5B7EA6907BA9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0AAC9-74E7-42E1-921F-5B7EA6907BA9}" type="slidenum">
              <a:rPr lang="cs-CZ" smtClean="0"/>
              <a:pPr/>
              <a:t>14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AE24B33-F8CE-43F8-AA88-F26583E86EAE}" type="slidenum">
              <a:rPr lang="cs-CZ" smtClean="0"/>
              <a:pPr/>
              <a:t>15</a:t>
            </a:fld>
            <a:endParaRPr lang="cs-CZ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8BC3E4-FFD2-4C87-B7DF-3BC79FCECEFB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5875F5-9756-42FC-B8AE-9156795B6C4A}" type="slidenum">
              <a:rPr lang="cs-CZ" smtClean="0"/>
              <a:pPr/>
              <a:t>17</a:t>
            </a:fld>
            <a:endParaRPr lang="cs-CZ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5875F5-9756-42FC-B8AE-9156795B6C4A}" type="slidenum">
              <a:rPr lang="cs-CZ" smtClean="0"/>
              <a:pPr/>
              <a:t>18</a:t>
            </a:fld>
            <a:endParaRPr lang="cs-CZ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261781-EED0-4F48-A15B-FE4800A47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6412E-89EA-45CE-860A-87DEA5240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59501-302B-4B7B-A2CF-EB4228D49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C6C78-AFA9-4765-BE48-E3AA144C8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19F4B-B011-4037-B376-1CDD1B1E8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CBDF0A-DEBB-4683-A2C4-2B5F8123E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B11F6C-D6B5-4144-8FF5-FACD8B892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6B7AE9-212B-478A-B3E0-6B01DC4C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D425BF-0708-4AB4-8F93-4C69C3D49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4CBBEC-45F5-49B0-8B88-58AAED3DF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56CF3-2BAD-4EF4-A3C7-51D750010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BD7B85D-FB79-413A-B48E-CEA2A4844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sz="1800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sz="1800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sz="1800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sz="1800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sz="1800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sz="1800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sz="18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VY_52_INOVACE_05_ENZYMY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ENZYMY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 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Jedná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1835696" y="3284984"/>
            <a:ext cx="5472980" cy="1368425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3.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Enzymy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dirty="0" smtClean="0"/>
              <a:t>Opakování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52987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množství chemických látek vyjadřujeme veličinou zvanou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látkové množství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b="1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jednotkou látkového množství je jeden </a:t>
            </a:r>
            <a:r>
              <a:rPr lang="cs-CZ" sz="2400" b="1" dirty="0" smtClean="0">
                <a:solidFill>
                  <a:srgbClr val="FF0000"/>
                </a:solidFill>
              </a:rPr>
              <a:t>mol </a:t>
            </a:r>
            <a:r>
              <a:rPr lang="cs-CZ" sz="2400" b="1" dirty="0" smtClean="0">
                <a:solidFill>
                  <a:schemeClr val="tx1"/>
                </a:solidFill>
              </a:rPr>
              <a:t>a značí se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b="1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množství tepla uvolněného při exotermické reakci nebo spotřebovaného při endotermické reakci jednoho molu reaktantů nazýváme </a:t>
            </a:r>
            <a:r>
              <a:rPr lang="cs-CZ" sz="2400" b="1" dirty="0" smtClean="0">
                <a:solidFill>
                  <a:srgbClr val="FF0000"/>
                </a:solidFill>
              </a:rPr>
              <a:t>molární reakční teplo </a:t>
            </a:r>
            <a:r>
              <a:rPr lang="cs-CZ" sz="2400" dirty="0" smtClean="0"/>
              <a:t>(Q</a:t>
            </a:r>
            <a:r>
              <a:rPr lang="cs-CZ" sz="2400" baseline="-25000" dirty="0" smtClean="0"/>
              <a:t>m</a:t>
            </a:r>
            <a:r>
              <a:rPr lang="cs-CZ" sz="24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dirty="0" smtClean="0">
                <a:latin typeface="Calibri" pitchFamily="34" charset="0"/>
              </a:rPr>
              <a:t>Aktivační energie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97450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energii, kterou musíme chemické reakci dodat, aby začala probíhat</a:t>
            </a:r>
          </a:p>
          <a:p>
            <a:pPr eaLnBrk="1" hangingPunct="1">
              <a:buNone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většina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reakcí probíhá za běžných podmínek pomalu a nebo vůbec  (mají vysokou aktivační energii) </a:t>
            </a:r>
          </a:p>
          <a:p>
            <a:pPr eaLnBrk="1" hangingPunct="1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 eaLnBrk="1" hangingPunct="1">
              <a:buFontTx/>
              <a:buNone/>
            </a:pPr>
            <a:r>
              <a:rPr lang="cs-CZ" sz="2000" b="1" dirty="0" smtClean="0">
                <a:latin typeface="Calibri" pitchFamily="34" charset="0"/>
              </a:rPr>
              <a:t>Fotosyntéza</a:t>
            </a:r>
          </a:p>
          <a:p>
            <a:pPr algn="ctr" eaLnBrk="1" hangingPunct="1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6 CO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 + 6 H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O → </a:t>
            </a:r>
            <a:r>
              <a:rPr lang="cs-CZ" sz="2400" b="1" u="sng" dirty="0" smtClean="0">
                <a:solidFill>
                  <a:srgbClr val="FF0000"/>
                </a:solidFill>
                <a:latin typeface="Calibri" pitchFamily="34" charset="0"/>
              </a:rPr>
              <a:t>C</a:t>
            </a:r>
            <a:r>
              <a:rPr lang="cs-CZ" sz="2400" b="1" u="sng" baseline="-25000" dirty="0" smtClean="0">
                <a:solidFill>
                  <a:srgbClr val="FF0000"/>
                </a:solidFill>
                <a:latin typeface="Calibri" pitchFamily="34" charset="0"/>
              </a:rPr>
              <a:t>6</a:t>
            </a:r>
            <a:r>
              <a:rPr lang="cs-CZ" sz="2400" b="1" u="sng" dirty="0" smtClean="0">
                <a:solidFill>
                  <a:srgbClr val="FF0000"/>
                </a:solidFill>
                <a:latin typeface="Calibri" pitchFamily="34" charset="0"/>
              </a:rPr>
              <a:t>H</a:t>
            </a:r>
            <a:r>
              <a:rPr lang="cs-CZ" sz="2400" b="1" u="sng" baseline="-25000" dirty="0" smtClean="0">
                <a:solidFill>
                  <a:srgbClr val="FF0000"/>
                </a:solidFill>
                <a:latin typeface="Calibri" pitchFamily="34" charset="0"/>
              </a:rPr>
              <a:t>12</a:t>
            </a:r>
            <a:r>
              <a:rPr lang="cs-CZ" sz="2400" b="1" u="sng" dirty="0" smtClean="0">
                <a:solidFill>
                  <a:srgbClr val="FF0000"/>
                </a:solidFill>
                <a:latin typeface="Calibri" pitchFamily="34" charset="0"/>
              </a:rPr>
              <a:t>O</a:t>
            </a:r>
            <a:r>
              <a:rPr lang="cs-CZ" sz="2400" b="1" u="sng" baseline="-25000" dirty="0" smtClean="0">
                <a:solidFill>
                  <a:srgbClr val="FF0000"/>
                </a:solidFill>
                <a:latin typeface="Calibri" pitchFamily="34" charset="0"/>
              </a:rPr>
              <a:t>6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 + 6 O</a:t>
            </a:r>
            <a:r>
              <a:rPr lang="cs-CZ" sz="24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</a:p>
          <a:p>
            <a:pPr algn="ctr" eaLnBrk="1" hangingPunct="1"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     </a:t>
            </a:r>
            <a:r>
              <a:rPr lang="cs-CZ" sz="2400" dirty="0" smtClean="0">
                <a:latin typeface="Calibri" pitchFamily="34" charset="0"/>
              </a:rPr>
              <a:t>K tomu, aby mohla chemická reakce začít vůbec probíhat, musí mít dostatečnou energii</a:t>
            </a:r>
          </a:p>
          <a:p>
            <a:pPr eaLnBrk="1" hangingPunct="1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algn="ctr" eaLnBrk="1" hangingPunct="1">
              <a:buFontTx/>
              <a:buNone/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smtClean="0">
                <a:latin typeface="Calibri" pitchFamily="34" charset="0"/>
              </a:rPr>
              <a:t>Enzymy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chemické reakce v živých organismech by za běžných podmínek neprobíhaly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to, že chemické reakce přesto probíhají, nezpůsobuje jen dodání energie (např. z potravy), ale je umožněno látkami, které nazýváme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enzymy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smtClean="0">
                <a:latin typeface="Calibri" pitchFamily="34" charset="0"/>
              </a:rPr>
              <a:t>Experiment </a:t>
            </a:r>
            <a:br>
              <a:rPr lang="cs-CZ" sz="3800" b="1" smtClean="0">
                <a:latin typeface="Calibri" pitchFamily="34" charset="0"/>
              </a:rPr>
            </a:br>
            <a:r>
              <a:rPr lang="cs-CZ" sz="3000" b="1" smtClean="0">
                <a:latin typeface="Calibri" pitchFamily="34" charset="0"/>
              </a:rPr>
              <a:t> enzymatický rozklad peroxidu vodíku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Máme 4 hodinová skla a na ně dáme: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Kousek syrových jater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Kousek vařených jater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Syrová brambora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Vařená brambora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  Na vzorky nakapeme několik kapek </a:t>
            </a:r>
            <a:r>
              <a:rPr lang="cs-CZ" sz="2400" b="1" dirty="0" smtClean="0">
                <a:latin typeface="Calibri" pitchFamily="34" charset="0"/>
              </a:rPr>
              <a:t>3% roztoku peroxidu vodíku.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Popište průběh reakce? Kdy reakce proběhla a kdy nikoli?</a:t>
            </a:r>
          </a:p>
        </p:txBody>
      </p:sp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84482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672"/>
            <a:ext cx="8229600" cy="5904656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       A) Před nakapáním peroxidu vodíku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    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      B) po nakapání peroxidu vodíku na vzorky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sz="1700" dirty="0" smtClean="0">
                <a:latin typeface="Calibri" pitchFamily="34" charset="0"/>
              </a:rPr>
              <a:t>1. syrová játra                2. vařená játra           3. syrová brambora        4. vařená brambora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052736"/>
            <a:ext cx="6984776" cy="2042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789040"/>
            <a:ext cx="6984776" cy="2162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692696"/>
            <a:ext cx="8229600" cy="5400823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Peroxid vodíku se rozkládá dle této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rovnice:</a:t>
            </a:r>
          </a:p>
          <a:p>
            <a:pPr eaLnBrk="1" hangingPunct="1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 eaLnBrk="1" hangingPunct="1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2H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O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 2H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O + O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  <a:sym typeface="Wingdings" pitchFamily="2" charset="2"/>
              </a:rPr>
              <a:t>2</a:t>
            </a:r>
          </a:p>
          <a:p>
            <a:pPr algn="ctr" eaLnBrk="1" hangingPunct="1">
              <a:buFontTx/>
              <a:buNone/>
            </a:pPr>
            <a:endParaRPr lang="cs-CZ" sz="2400" baseline="-250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peroxid vodíku a další peroxidy jsou pro živé organismy velmi nebezpečné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jejich rozkladem mohou vznikat kyslíkové radikály, </a:t>
            </a:r>
            <a:r>
              <a:rPr lang="cs-CZ" sz="2400" dirty="0" err="1" smtClean="0">
                <a:latin typeface="Calibri" pitchFamily="34" charset="0"/>
                <a:sym typeface="Wingdings" pitchFamily="2" charset="2"/>
              </a:rPr>
              <a:t>kt</a:t>
            </a:r>
            <a:r>
              <a:rPr lang="cs-CZ" sz="2400" dirty="0" smtClean="0">
                <a:latin typeface="Calibri" pitchFamily="34" charset="0"/>
                <a:sym typeface="Wingdings" pitchFamily="2" charset="2"/>
              </a:rPr>
              <a:t>. mohou způsobovat vznik rakoviny či jinak poškozovat organizmus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rozklad peroxidu vodíku umožňuje enzym zvaný </a:t>
            </a:r>
            <a:r>
              <a:rPr lang="cs-CZ" sz="2400" b="1" dirty="0" smtClean="0">
                <a:latin typeface="Calibri" pitchFamily="34" charset="0"/>
              </a:rPr>
              <a:t>kataláza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  <a:sym typeface="Wingdings" pitchFamily="2" charset="2"/>
            </a:endParaRPr>
          </a:p>
          <a:p>
            <a:pPr eaLnBrk="1" hangingPunct="1">
              <a:buFontTx/>
              <a:buChar char="-"/>
            </a:pPr>
            <a:endParaRPr lang="cs-CZ" sz="2400" dirty="0" smtClean="0">
              <a:sym typeface="Wingdings" pitchFamily="2" charset="2"/>
            </a:endParaRPr>
          </a:p>
          <a:p>
            <a:pPr eaLnBrk="1" hangingPunct="1">
              <a:buFontTx/>
              <a:buNone/>
            </a:pPr>
            <a:endParaRPr lang="cs-CZ" sz="2400" dirty="0" smtClean="0">
              <a:sym typeface="Wingdings" pitchFamily="2" charset="2"/>
            </a:endParaRPr>
          </a:p>
          <a:p>
            <a:pPr eaLnBrk="1" hangingPunct="1">
              <a:buFontTx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b="1" dirty="0" smtClean="0">
                <a:latin typeface="Calibri" pitchFamily="34" charset="0"/>
              </a:rPr>
              <a:t>Peroxidy</a:t>
            </a:r>
            <a:endParaRPr lang="cs-CZ" b="1" dirty="0" smtClean="0">
              <a:latin typeface="Calibri" pitchFamily="34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</a:rPr>
              <a:t>peroxidy jsou dvouprvkové sloučeniny kyslíku a dalšího prvku většinou z I. A skupiny</a:t>
            </a:r>
          </a:p>
          <a:p>
            <a:pPr>
              <a:buFontTx/>
              <a:buChar char="-"/>
            </a:pPr>
            <a:endParaRPr lang="cs-CZ" sz="2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</a:rPr>
              <a:t>kyslík má v peroxidech vždy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oxidační číslo -I </a:t>
            </a:r>
          </a:p>
          <a:p>
            <a:pPr>
              <a:buFontTx/>
              <a:buChar char="-"/>
            </a:pPr>
            <a:endParaRPr lang="cs-CZ" sz="2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</a:rPr>
              <a:t>peroxidická skupina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(O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-I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)</a:t>
            </a:r>
            <a:r>
              <a:rPr lang="cs-CZ" sz="2800" b="1" baseline="-250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800" b="1" baseline="30000" dirty="0" smtClean="0">
                <a:solidFill>
                  <a:srgbClr val="FF0000"/>
                </a:solidFill>
                <a:latin typeface="Calibri" pitchFamily="34" charset="0"/>
              </a:rPr>
              <a:t>2- </a:t>
            </a:r>
            <a:r>
              <a:rPr lang="cs-CZ" sz="2800" dirty="0" smtClean="0">
                <a:latin typeface="Calibri" pitchFamily="34" charset="0"/>
              </a:rPr>
              <a:t>obsahuje dva kyslíky, proto je její náboj 2-.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smtClean="0">
                <a:latin typeface="Calibri" pitchFamily="34" charset="0"/>
              </a:rPr>
              <a:t>Enzymy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enzymy se </a:t>
            </a:r>
            <a:r>
              <a:rPr lang="cs-CZ" sz="2400" b="1" dirty="0" smtClean="0">
                <a:latin typeface="Calibri" pitchFamily="34" charset="0"/>
              </a:rPr>
              <a:t>aktivně</a:t>
            </a:r>
            <a:r>
              <a:rPr lang="cs-CZ" sz="2400" dirty="0" smtClean="0">
                <a:latin typeface="Calibri" pitchFamily="34" charset="0"/>
              </a:rPr>
              <a:t> účastní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reakcí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po proběhnutí reakce se enzymy uvolňují v nezměněné podobě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nespotřebovávají se</a:t>
            </a:r>
          </a:p>
        </p:txBody>
      </p:sp>
      <p:sp>
        <p:nvSpPr>
          <p:cNvPr id="37890" name="AutoShape 2" descr="http://click4biology.info/c4b/3/images/3.6/lockkey2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7892" name="Picture 4" descr="http://click4biology.info/c4b/3/images/3.6/lockkey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772816"/>
            <a:ext cx="4370032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smtClean="0">
                <a:latin typeface="Calibri" pitchFamily="34" charset="0"/>
              </a:rPr>
              <a:t>Enzymy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katalyzují (umožňují nebo urychlují) průběh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reakce v živých organismech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označujeme je proto jako </a:t>
            </a:r>
            <a:r>
              <a:rPr lang="cs-CZ" sz="2400" b="1" dirty="0" smtClean="0">
                <a:latin typeface="Calibri" pitchFamily="34" charset="0"/>
              </a:rPr>
              <a:t>biokatalyzátory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názvy mají většinou příponu :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   –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</a:rPr>
              <a:t>áza</a:t>
            </a:r>
            <a:r>
              <a:rPr lang="cs-CZ" sz="2400" dirty="0" smtClean="0">
                <a:latin typeface="Calibri" pitchFamily="34" charset="0"/>
              </a:rPr>
              <a:t>, </a:t>
            </a:r>
            <a:r>
              <a:rPr lang="cs-CZ" sz="2400" dirty="0" err="1" smtClean="0">
                <a:latin typeface="Calibri" pitchFamily="34" charset="0"/>
              </a:rPr>
              <a:t>asa</a:t>
            </a:r>
            <a:r>
              <a:rPr lang="cs-CZ" sz="2400" dirty="0" smtClean="0">
                <a:latin typeface="Calibri" pitchFamily="34" charset="0"/>
              </a:rPr>
              <a:t> (kataláza, lipáza, oxidoreduktáza)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–in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(pepsin, </a:t>
            </a:r>
            <a:r>
              <a:rPr lang="cs-CZ" sz="2400" dirty="0" err="1" smtClean="0">
                <a:latin typeface="Calibri" pitchFamily="34" charset="0"/>
              </a:rPr>
              <a:t>chymotripsin</a:t>
            </a:r>
            <a:r>
              <a:rPr lang="cs-CZ" sz="2400" dirty="0" smtClean="0">
                <a:latin typeface="Calibri" pitchFamily="34" charset="0"/>
              </a:rPr>
              <a:t>)</a:t>
            </a:r>
          </a:p>
        </p:txBody>
      </p:sp>
      <p:sp>
        <p:nvSpPr>
          <p:cNvPr id="37890" name="AutoShape 2" descr="http://click4biology.info/c4b/3/images/3.6/lockkey2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smtClean="0">
                <a:latin typeface="Calibri" pitchFamily="34" charset="0"/>
              </a:rPr>
              <a:t>Specifické účinky enzymů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každý enzym obvykle urychluje pouze jednu danou reakci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kataláza</a:t>
            </a:r>
            <a:r>
              <a:rPr lang="cs-CZ" sz="2400" dirty="0" smtClean="0">
                <a:latin typeface="Calibri" pitchFamily="34" charset="0"/>
              </a:rPr>
              <a:t> se podílí na rozkladu peroxidu vodíku na vodu a kyslík, avšak nedovede katalyzovat rozklad lipidů (na to slouží jiný enzym – lipáza)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 eaLnBrk="1" hangingPunct="1"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Optimální teplota pro činnost enzymů 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36 – 37°C </a:t>
            </a:r>
          </a:p>
          <a:p>
            <a:pPr algn="ctr" eaLnBrk="1" hangingPunct="1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(fyziologická teplota lidského těla)</a:t>
            </a:r>
            <a:endParaRPr lang="cs-CZ" sz="2400" u="sng" dirty="0" smtClean="0">
              <a:latin typeface="Calibri" pitchFamily="34" charset="0"/>
            </a:endParaRPr>
          </a:p>
          <a:p>
            <a:pPr eaLnBrk="1" hangingPunct="1">
              <a:buFontTx/>
              <a:buNone/>
            </a:pP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dirty="0" smtClean="0">
                <a:latin typeface="Calibri" pitchFamily="34" charset="0"/>
              </a:rPr>
              <a:t>Poškození enzymů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při vysokých horečkách nad 39°C </a:t>
            </a:r>
            <a:r>
              <a:rPr lang="cs-CZ" sz="2400" b="1" dirty="0" smtClean="0">
                <a:latin typeface="Calibri" pitchFamily="34" charset="0"/>
              </a:rPr>
              <a:t>dochází k narušení struktury enzymu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 je bílkovina, dochází k jeho </a:t>
            </a:r>
            <a:r>
              <a:rPr lang="cs-CZ" sz="2400" b="1" dirty="0" smtClean="0">
                <a:latin typeface="Calibri" pitchFamily="34" charset="0"/>
              </a:rPr>
              <a:t>denaturaci</a:t>
            </a:r>
            <a:r>
              <a:rPr lang="cs-CZ" sz="2400" dirty="0" smtClean="0">
                <a:latin typeface="Calibri" pitchFamily="34" charset="0"/>
              </a:rPr>
              <a:t> a ztrátě funkčnosti </a:t>
            </a:r>
            <a:r>
              <a:rPr lang="cs-CZ" sz="2000" i="1" dirty="0" smtClean="0">
                <a:latin typeface="Calibri" pitchFamily="34" charset="0"/>
              </a:rPr>
              <a:t>(vaječný bílek = bílkovina, uvaření bílku je nevratná změna)</a:t>
            </a:r>
            <a:endParaRPr lang="cs-CZ" sz="2400" i="1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při horečkách nad 42°C člověk neumírá na přehřátí organismu, nýbrž na selhání organismu z důvodu nefunkčnost enzymů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algn="ctr" eaLnBrk="1" hangingPunct="1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Enzymy jsou pro život nepostradatelné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smtClean="0">
                <a:latin typeface="Calibri" pitchFamily="34" charset="0"/>
              </a:rPr>
              <a:t>Enzymy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09120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 lidském organismu se vyskytují asi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tři tisíce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různých druhů enzymů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jsou důležité pro správnou činnost procesů, </a:t>
            </a:r>
            <a:r>
              <a:rPr lang="cs-CZ" sz="2400" dirty="0" err="1" smtClean="0">
                <a:latin typeface="Calibri" pitchFamily="34" charset="0"/>
              </a:rPr>
              <a:t>kt.se</a:t>
            </a:r>
            <a:r>
              <a:rPr lang="cs-CZ" sz="2400" dirty="0" smtClean="0">
                <a:latin typeface="Calibri" pitchFamily="34" charset="0"/>
              </a:rPr>
              <a:t> odehrávají v organismu (např. při trávení)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poruchy činnosti enzymů mohou způsobit vážná onemocnění, tzv. </a:t>
            </a:r>
            <a:r>
              <a:rPr lang="cs-CZ" sz="2400" b="1" dirty="0" smtClean="0">
                <a:latin typeface="Calibri" pitchFamily="34" charset="0"/>
              </a:rPr>
              <a:t>metabolická onemocnění</a:t>
            </a:r>
            <a:r>
              <a:rPr lang="cs-CZ" sz="2400" dirty="0" smtClean="0">
                <a:latin typeface="Calibri" pitchFamily="34" charset="0"/>
              </a:rPr>
              <a:t>  (porucha látkové přeměny)</a:t>
            </a:r>
          </a:p>
          <a:p>
            <a:pPr eaLnBrk="1" hangingPunct="1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patří sem </a:t>
            </a:r>
            <a:r>
              <a:rPr lang="cs-CZ" sz="2400" b="1" i="1" dirty="0" smtClean="0">
                <a:solidFill>
                  <a:srgbClr val="FF0000"/>
                </a:solidFill>
                <a:latin typeface="Calibri" pitchFamily="34" charset="0"/>
              </a:rPr>
              <a:t>fenylketonurie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– enzymatická porucha metabolismu aminokyseliny fenylalaninu (vyšetření novorozenců)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dirty="0" smtClean="0">
                <a:latin typeface="Calibri" pitchFamily="34" charset="0"/>
              </a:rPr>
              <a:t>Využití enzymů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rennin</a:t>
            </a:r>
            <a:r>
              <a:rPr lang="cs-CZ" sz="2400" dirty="0" smtClean="0">
                <a:latin typeface="Calibri" pitchFamily="34" charset="0"/>
              </a:rPr>
              <a:t> (získaný z žaludků telat či jehňat) se používá při výrobě sýrů z mléka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enzymy,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katalyzují rozklad bílkovin a polysacharidů, se používají v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pracích prášcích a čistících prostředcích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enzymy pektinázy se používají k projasnění a vyčeření ovocných šťáv, moštů a džusů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rozsáhlé využití mají enzymy v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pekařství a pivovarnictví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143000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dirty="0" smtClean="0">
                <a:latin typeface="Calibri" pitchFamily="34" charset="0"/>
              </a:rPr>
              <a:t>Souhrn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628800"/>
            <a:ext cx="8229600" cy="475252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enzymy jsou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bílkoviny</a:t>
            </a:r>
            <a:r>
              <a:rPr lang="cs-CZ" sz="2400" dirty="0" smtClean="0">
                <a:latin typeface="Calibri" pitchFamily="34" charset="0"/>
              </a:rPr>
              <a:t>, které urychlují průběh chemických reakcí v živých organismech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působí jako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(bio)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katalyzátory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mají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specifické účinky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– určitý enzym katalyzuje průběh konkrétní reakce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enzymy jsou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nezbytně důležité pro život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využití v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potravinářském průmyslu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143000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800" b="1" dirty="0" smtClean="0">
                <a:latin typeface="Calibri" pitchFamily="34" charset="0"/>
              </a:rPr>
              <a:t>Použité 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807"/>
            <a:ext cx="8229600" cy="4780955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2011-09-02] </a:t>
            </a:r>
            <a:r>
              <a:rPr lang="cs-CZ" sz="2400" i="1" dirty="0" smtClean="0"/>
              <a:t>www.office.</a:t>
            </a:r>
            <a:r>
              <a:rPr lang="cs-CZ" sz="2400" i="1" dirty="0" err="1" smtClean="0"/>
              <a:t>microsoft.com</a:t>
            </a:r>
            <a:endParaRPr lang="cs-CZ" sz="2400" i="1" dirty="0" smtClean="0"/>
          </a:p>
          <a:p>
            <a:pPr>
              <a:buNone/>
            </a:pPr>
            <a:r>
              <a:rPr lang="cs-CZ" sz="2400" dirty="0" smtClean="0"/>
              <a:t>[cit. 2011-09-02] </a:t>
            </a:r>
            <a:r>
              <a:rPr lang="cs-CZ" sz="2400" i="1" dirty="0" smtClean="0"/>
              <a:t>http://click4biology.info/c4b/3/chem3.6.htm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dirty="0" smtClean="0"/>
              <a:t>Dále použity obrázky </a:t>
            </a:r>
            <a:r>
              <a:rPr lang="cs-CZ" sz="2400" smtClean="0"/>
              <a:t>vlastní tvorby.</a:t>
            </a:r>
            <a:endParaRPr lang="cs-CZ" sz="2400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755</Words>
  <Application>Microsoft Office PowerPoint</Application>
  <PresentationFormat>Předvádění na obrazovce (4:3)</PresentationFormat>
  <Paragraphs>174</Paragraphs>
  <Slides>18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Snímek 1</vt:lpstr>
      <vt:lpstr>Anotace</vt:lpstr>
      <vt:lpstr>Snímek 3</vt:lpstr>
      <vt:lpstr>Opakování</vt:lpstr>
      <vt:lpstr>Aktivační energie</vt:lpstr>
      <vt:lpstr>Enzymy</vt:lpstr>
      <vt:lpstr>Experiment   enzymatický rozklad peroxidu vodíku</vt:lpstr>
      <vt:lpstr>Snímek 8</vt:lpstr>
      <vt:lpstr>Snímek 9</vt:lpstr>
      <vt:lpstr>Peroxidy</vt:lpstr>
      <vt:lpstr>Enzymy</vt:lpstr>
      <vt:lpstr>Enzymy</vt:lpstr>
      <vt:lpstr>Specifické účinky enzymů</vt:lpstr>
      <vt:lpstr>Poškození enzymů</vt:lpstr>
      <vt:lpstr>Enzymy</vt:lpstr>
      <vt:lpstr>Využití enzymů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38</cp:revision>
  <dcterms:created xsi:type="dcterms:W3CDTF">2010-08-25T07:10:17Z</dcterms:created>
  <dcterms:modified xsi:type="dcterms:W3CDTF">2012-01-21T11:05:58Z</dcterms:modified>
</cp:coreProperties>
</file>