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BF9D"/>
    <a:srgbClr val="0000FF"/>
    <a:srgbClr val="0B050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VY_32_INOVACE_2A_12_Savci_a_ptáci_opakování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6C227-0B31-4124-8DC7-D58503F4EDDE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26962-366A-41C2-9A34-846A1DBDF8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ED019-E6C2-4393-9515-8A2917CE591B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23381-7C6F-4F4A-A132-E4AA97A03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D41AB-D820-4A9C-86A2-999913C54F72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B9DDA-1C5F-46DD-ADA7-269893AC9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627F4-5DCF-4730-A43A-C43F8E053ED1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58F3F-61ED-4406-A223-F662962DD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89D7-104A-46C5-9966-E6D018A4CAA2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9CBEA-57F1-4B34-B0B2-EBFDA8857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7B78D-718A-4EC2-B8C6-08CE274F3E59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B5F7C-AE8D-4A2F-A823-E104F0314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2C3DF-9391-4DBA-B56E-5ED08E41E757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87C79-8631-4FAF-904E-91B52D416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AF75B-3E69-4760-B13D-39952061A0F5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6807C-5689-4DAC-9AF4-36A87B6E8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33912-A5F3-4AC5-9ECD-520C5C178FEE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C9FA6-FF84-45B6-976D-C6353315F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6616A-F43D-48CD-A6CA-E2B18C9A70AF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2EDB8-2850-4D2C-8B6D-532BDB5F3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AF01F-D0BE-415E-B240-92303B9EB707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C50F0-8AD1-4EB2-A6A7-BFEA950DD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590235-2998-4F03-B70A-2A628E1C3429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9C302D-C338-4D30-9C16-726042C73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7/719_Dark_Ynte_neu.jpg/120px-719_Dark_Ynte_neu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c/cd/WhiteStork3.jpg/80px-WhiteStork3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Tento materiál slouží k opakování učiva „Savci a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ptáci“. Děti aktivně pracují. Vybírají mezi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živočichy savce, soutěží, pracují s tabulkou,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přiřazují názvy k tělu savce a ptáka a řeší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soutěžní úkol.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hlinkClick r:id="rId2"/>
              </a:rPr>
              <a:t>http://commons.wikimedia.org/wiki</a:t>
            </a: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z="1800" smtClean="0">
                <a:hlinkClick r:id="rId3"/>
              </a:rPr>
              <a:t>http://upload.wikimedia.org/wikipedia/commons/thumb/3/37/719_Dark_Ynte_neu.jpg/120px-719_Dark_Ynte_neu.jpg</a:t>
            </a:r>
            <a:endParaRPr lang="cs-CZ" sz="1800" smtClean="0"/>
          </a:p>
          <a:p>
            <a:pPr marL="0" indent="0">
              <a:buFont typeface="Arial" charset="0"/>
              <a:buNone/>
            </a:pPr>
            <a:r>
              <a:rPr lang="cs-CZ" sz="1800" smtClean="0">
                <a:hlinkClick r:id="rId4"/>
              </a:rPr>
              <a:t>http://upload.wikimedia.org/wikipedia/commons/thumb/c/cd/WhiteStork3.jpg/80px-WhiteStork3.jpg</a:t>
            </a:r>
            <a:endParaRPr lang="cs-CZ" sz="1800" smtClean="0"/>
          </a:p>
          <a:p>
            <a:pPr marL="0" indent="0">
              <a:buFont typeface="Arial" charset="0"/>
              <a:buNone/>
            </a:pPr>
            <a:r>
              <a:rPr lang="cs-CZ" sz="1800" smtClean="0">
                <a:solidFill>
                  <a:srgbClr val="0000FF"/>
                </a:solidFill>
              </a:rPr>
              <a:t>http://upload.wikimedia.org/wikipedia/commons/thumb/a/ac/Alcedo_atthis_bengalensis.JPG/120px-Alcedo_atthis_bengalensis.JPG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Prvouka pro 2.ročník – Nová škola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Savci a ptáci -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lnSpc>
                <a:spcPct val="90000"/>
              </a:lnSpc>
              <a:buFont typeface="Arial" charset="0"/>
              <a:buAutoNum type="arabicPeriod"/>
            </a:pPr>
            <a:r>
              <a:rPr lang="cs-CZ" sz="2800" smtClean="0"/>
              <a:t>Vyber z těchto živočichů savce a barevně je označ:</a:t>
            </a: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      </a:t>
            </a:r>
            <a:r>
              <a:rPr lang="cs-CZ" sz="2800" i="1" smtClean="0">
                <a:solidFill>
                  <a:srgbClr val="7030A0"/>
                </a:solidFill>
              </a:rPr>
              <a:t>Papoušek, kůň, ovce, zmije, orel, kočka, štika,</a:t>
            </a: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r>
              <a:rPr lang="cs-CZ" sz="2800" i="1" smtClean="0">
                <a:solidFill>
                  <a:srgbClr val="7030A0"/>
                </a:solidFill>
              </a:rPr>
              <a:t>      žížala, pes, sýkora, kapr, jelen, myš, čáp, králík</a:t>
            </a: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endParaRPr lang="cs-CZ" sz="2800" smtClean="0">
              <a:solidFill>
                <a:srgbClr val="7030A0"/>
              </a:solidFill>
            </a:endParaRP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2. Soutěž:</a:t>
            </a: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     Během jedné minuty napiš co nejvíce savců:</a:t>
            </a: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     __________________________________________</a:t>
            </a: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     __________________________________________</a:t>
            </a: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     __________________________________________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755650" y="620713"/>
            <a:ext cx="7920038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3. Vybarvi tabulku ( savce hnědě, ptáky žlutě ):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203325" y="1477963"/>
          <a:ext cx="6096000" cy="3109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</a:t>
                      </a:r>
                      <a:r>
                        <a:rPr lang="cs-CZ" sz="2800" b="0" dirty="0" smtClean="0"/>
                        <a:t>ff14nghd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7440" name="TextovéPole 9"/>
          <p:cNvSpPr txBox="1">
            <a:spLocks noChangeArrowheads="1"/>
          </p:cNvSpPr>
          <p:nvPr/>
        </p:nvSpPr>
        <p:spPr bwMode="auto">
          <a:xfrm>
            <a:off x="1490663" y="1477963"/>
            <a:ext cx="1368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</a:t>
            </a:r>
            <a:r>
              <a:rPr lang="cs-CZ" sz="2800">
                <a:latin typeface="Calibri" pitchFamily="34" charset="0"/>
              </a:rPr>
              <a:t>sova</a:t>
            </a:r>
          </a:p>
        </p:txBody>
      </p:sp>
      <p:sp>
        <p:nvSpPr>
          <p:cNvPr id="17441" name="TextovéPole 10"/>
          <p:cNvSpPr txBox="1">
            <a:spLocks noChangeArrowheads="1"/>
          </p:cNvSpPr>
          <p:nvPr/>
        </p:nvSpPr>
        <p:spPr bwMode="auto">
          <a:xfrm>
            <a:off x="3284538" y="1477963"/>
            <a:ext cx="1800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 kočka</a:t>
            </a:r>
          </a:p>
        </p:txBody>
      </p:sp>
      <p:sp>
        <p:nvSpPr>
          <p:cNvPr id="17442" name="TextovéPole 11"/>
          <p:cNvSpPr txBox="1">
            <a:spLocks noChangeArrowheads="1"/>
          </p:cNvSpPr>
          <p:nvPr/>
        </p:nvSpPr>
        <p:spPr bwMode="auto">
          <a:xfrm>
            <a:off x="5435600" y="1477963"/>
            <a:ext cx="1584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 kapr</a:t>
            </a:r>
          </a:p>
        </p:txBody>
      </p:sp>
      <p:sp>
        <p:nvSpPr>
          <p:cNvPr id="17443" name="TextovéPole 12"/>
          <p:cNvSpPr txBox="1">
            <a:spLocks noChangeArrowheads="1"/>
          </p:cNvSpPr>
          <p:nvPr/>
        </p:nvSpPr>
        <p:spPr bwMode="auto">
          <a:xfrm>
            <a:off x="1490663" y="1958975"/>
            <a:ext cx="1368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beran</a:t>
            </a:r>
          </a:p>
        </p:txBody>
      </p:sp>
      <p:sp>
        <p:nvSpPr>
          <p:cNvPr id="17444" name="TextovéPole 13"/>
          <p:cNvSpPr txBox="1">
            <a:spLocks noChangeArrowheads="1"/>
          </p:cNvSpPr>
          <p:nvPr/>
        </p:nvSpPr>
        <p:spPr bwMode="auto">
          <a:xfrm>
            <a:off x="3419475" y="2001838"/>
            <a:ext cx="16652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vlaštovka</a:t>
            </a:r>
          </a:p>
        </p:txBody>
      </p:sp>
      <p:sp>
        <p:nvSpPr>
          <p:cNvPr id="17445" name="TextovéPole 14"/>
          <p:cNvSpPr txBox="1">
            <a:spLocks noChangeArrowheads="1"/>
          </p:cNvSpPr>
          <p:nvPr/>
        </p:nvSpPr>
        <p:spPr bwMode="auto">
          <a:xfrm>
            <a:off x="5580063" y="1958975"/>
            <a:ext cx="1295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srna</a:t>
            </a:r>
          </a:p>
        </p:txBody>
      </p:sp>
      <p:sp>
        <p:nvSpPr>
          <p:cNvPr id="17446" name="TextovéPole 15"/>
          <p:cNvSpPr txBox="1">
            <a:spLocks noChangeArrowheads="1"/>
          </p:cNvSpPr>
          <p:nvPr/>
        </p:nvSpPr>
        <p:spPr bwMode="auto">
          <a:xfrm>
            <a:off x="1490663" y="2482850"/>
            <a:ext cx="1368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pstruh</a:t>
            </a:r>
          </a:p>
        </p:txBody>
      </p:sp>
      <p:sp>
        <p:nvSpPr>
          <p:cNvPr id="17447" name="TextovéPole 16"/>
          <p:cNvSpPr txBox="1">
            <a:spLocks noChangeArrowheads="1"/>
          </p:cNvSpPr>
          <p:nvPr/>
        </p:nvSpPr>
        <p:spPr bwMode="auto">
          <a:xfrm>
            <a:off x="3563938" y="2482850"/>
            <a:ext cx="1152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kůň</a:t>
            </a:r>
          </a:p>
        </p:txBody>
      </p:sp>
      <p:sp>
        <p:nvSpPr>
          <p:cNvPr id="17448" name="TextovéPole 17"/>
          <p:cNvSpPr txBox="1">
            <a:spLocks noChangeArrowheads="1"/>
          </p:cNvSpPr>
          <p:nvPr/>
        </p:nvSpPr>
        <p:spPr bwMode="auto">
          <a:xfrm>
            <a:off x="5651500" y="2482850"/>
            <a:ext cx="1081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datel</a:t>
            </a:r>
          </a:p>
        </p:txBody>
      </p:sp>
      <p:sp>
        <p:nvSpPr>
          <p:cNvPr id="17449" name="TextovéPole 18"/>
          <p:cNvSpPr txBox="1">
            <a:spLocks noChangeArrowheads="1"/>
          </p:cNvSpPr>
          <p:nvPr/>
        </p:nvSpPr>
        <p:spPr bwMode="auto">
          <a:xfrm>
            <a:off x="1490663" y="3006725"/>
            <a:ext cx="13684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jelen</a:t>
            </a:r>
          </a:p>
        </p:txBody>
      </p:sp>
      <p:sp>
        <p:nvSpPr>
          <p:cNvPr id="17450" name="TextovéPole 19"/>
          <p:cNvSpPr txBox="1">
            <a:spLocks noChangeArrowheads="1"/>
          </p:cNvSpPr>
          <p:nvPr/>
        </p:nvSpPr>
        <p:spPr bwMode="auto">
          <a:xfrm>
            <a:off x="3563938" y="3006725"/>
            <a:ext cx="11525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žížala</a:t>
            </a:r>
          </a:p>
        </p:txBody>
      </p:sp>
      <p:sp>
        <p:nvSpPr>
          <p:cNvPr id="17451" name="TextovéPole 20"/>
          <p:cNvSpPr txBox="1">
            <a:spLocks noChangeArrowheads="1"/>
          </p:cNvSpPr>
          <p:nvPr/>
        </p:nvSpPr>
        <p:spPr bwMode="auto">
          <a:xfrm>
            <a:off x="5795963" y="3006725"/>
            <a:ext cx="9366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pes</a:t>
            </a:r>
          </a:p>
        </p:txBody>
      </p:sp>
      <p:sp>
        <p:nvSpPr>
          <p:cNvPr id="17452" name="TextovéPole 21"/>
          <p:cNvSpPr txBox="1">
            <a:spLocks noChangeArrowheads="1"/>
          </p:cNvSpPr>
          <p:nvPr/>
        </p:nvSpPr>
        <p:spPr bwMode="auto">
          <a:xfrm>
            <a:off x="1490663" y="3529013"/>
            <a:ext cx="1368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straka</a:t>
            </a:r>
          </a:p>
        </p:txBody>
      </p:sp>
      <p:sp>
        <p:nvSpPr>
          <p:cNvPr id="17453" name="TextovéPole 22"/>
          <p:cNvSpPr txBox="1">
            <a:spLocks noChangeArrowheads="1"/>
          </p:cNvSpPr>
          <p:nvPr/>
        </p:nvSpPr>
        <p:spPr bwMode="auto">
          <a:xfrm>
            <a:off x="3419475" y="3529013"/>
            <a:ext cx="14398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králík</a:t>
            </a:r>
          </a:p>
        </p:txBody>
      </p:sp>
      <p:sp>
        <p:nvSpPr>
          <p:cNvPr id="17454" name="TextovéPole 23"/>
          <p:cNvSpPr txBox="1">
            <a:spLocks noChangeArrowheads="1"/>
          </p:cNvSpPr>
          <p:nvPr/>
        </p:nvSpPr>
        <p:spPr bwMode="auto">
          <a:xfrm>
            <a:off x="5651500" y="3529013"/>
            <a:ext cx="12239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štika</a:t>
            </a:r>
          </a:p>
        </p:txBody>
      </p:sp>
      <p:sp>
        <p:nvSpPr>
          <p:cNvPr id="17455" name="TextovéPole 24"/>
          <p:cNvSpPr txBox="1">
            <a:spLocks noChangeArrowheads="1"/>
          </p:cNvSpPr>
          <p:nvPr/>
        </p:nvSpPr>
        <p:spPr bwMode="auto">
          <a:xfrm>
            <a:off x="1619250" y="4052888"/>
            <a:ext cx="12398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prase</a:t>
            </a:r>
          </a:p>
        </p:txBody>
      </p:sp>
      <p:sp>
        <p:nvSpPr>
          <p:cNvPr id="17456" name="TextovéPole 25"/>
          <p:cNvSpPr txBox="1">
            <a:spLocks noChangeArrowheads="1"/>
          </p:cNvSpPr>
          <p:nvPr/>
        </p:nvSpPr>
        <p:spPr bwMode="auto">
          <a:xfrm>
            <a:off x="3419475" y="4052888"/>
            <a:ext cx="16652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čáp</a:t>
            </a:r>
          </a:p>
        </p:txBody>
      </p:sp>
      <p:sp>
        <p:nvSpPr>
          <p:cNvPr id="17457" name="TextovéPole 26"/>
          <p:cNvSpPr txBox="1">
            <a:spLocks noChangeArrowheads="1"/>
          </p:cNvSpPr>
          <p:nvPr/>
        </p:nvSpPr>
        <p:spPr bwMode="auto">
          <a:xfrm>
            <a:off x="5580063" y="4052888"/>
            <a:ext cx="14398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veverka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539750" y="476250"/>
            <a:ext cx="81359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4. Popiš tělo savce. Přiřazuj názvy z nápovědy.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454150"/>
            <a:ext cx="5516562" cy="441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6372225" y="1193800"/>
            <a:ext cx="2520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Nápověda:</a:t>
            </a:r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6516688" y="1716088"/>
            <a:ext cx="935037" cy="461962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krk</a:t>
            </a: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6516688" y="2287588"/>
            <a:ext cx="2376487" cy="460375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přední končetiny</a:t>
            </a:r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6532563" y="2876550"/>
            <a:ext cx="919162" cy="461963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trup</a:t>
            </a:r>
          </a:p>
        </p:txBody>
      </p:sp>
      <p:sp>
        <p:nvSpPr>
          <p:cNvPr id="18439" name="TextovéPole 8"/>
          <p:cNvSpPr txBox="1">
            <a:spLocks noChangeArrowheads="1"/>
          </p:cNvSpPr>
          <p:nvPr/>
        </p:nvSpPr>
        <p:spPr bwMode="auto">
          <a:xfrm>
            <a:off x="6516688" y="3475038"/>
            <a:ext cx="919162" cy="461962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hlava</a:t>
            </a:r>
          </a:p>
        </p:txBody>
      </p:sp>
      <p:sp>
        <p:nvSpPr>
          <p:cNvPr id="18440" name="TextovéPole 9"/>
          <p:cNvSpPr txBox="1">
            <a:spLocks noChangeArrowheads="1"/>
          </p:cNvSpPr>
          <p:nvPr/>
        </p:nvSpPr>
        <p:spPr bwMode="auto">
          <a:xfrm>
            <a:off x="6516688" y="4076700"/>
            <a:ext cx="935037" cy="461963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ocas</a:t>
            </a:r>
          </a:p>
        </p:txBody>
      </p:sp>
      <p:sp>
        <p:nvSpPr>
          <p:cNvPr id="18441" name="TextovéPole 10"/>
          <p:cNvSpPr txBox="1">
            <a:spLocks noChangeArrowheads="1"/>
          </p:cNvSpPr>
          <p:nvPr/>
        </p:nvSpPr>
        <p:spPr bwMode="auto">
          <a:xfrm>
            <a:off x="6532563" y="4652963"/>
            <a:ext cx="2360612" cy="461962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zadní končetiny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539750" y="404813"/>
            <a:ext cx="80645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5. Popiš tělo ptáka. Přiřazuj slova z nápovědy.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123950"/>
            <a:ext cx="3816350" cy="530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5292725" y="1125538"/>
            <a:ext cx="28082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Nápověda:</a:t>
            </a: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5435600" y="1679575"/>
            <a:ext cx="936625" cy="461963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křídlo</a:t>
            </a:r>
          </a:p>
        </p:txBody>
      </p:sp>
      <p:sp>
        <p:nvSpPr>
          <p:cNvPr id="19461" name="TextovéPole 5"/>
          <p:cNvSpPr txBox="1">
            <a:spLocks noChangeArrowheads="1"/>
          </p:cNvSpPr>
          <p:nvPr/>
        </p:nvSpPr>
        <p:spPr bwMode="auto">
          <a:xfrm>
            <a:off x="5435600" y="2276475"/>
            <a:ext cx="936625" cy="461963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hlava</a:t>
            </a:r>
          </a:p>
        </p:txBody>
      </p:sp>
      <p:sp>
        <p:nvSpPr>
          <p:cNvPr id="19462" name="TextovéPole 6"/>
          <p:cNvSpPr txBox="1">
            <a:spLocks noChangeArrowheads="1"/>
          </p:cNvSpPr>
          <p:nvPr/>
        </p:nvSpPr>
        <p:spPr bwMode="auto">
          <a:xfrm>
            <a:off x="5435600" y="2852738"/>
            <a:ext cx="936625" cy="461962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nohy</a:t>
            </a:r>
          </a:p>
        </p:txBody>
      </p:sp>
      <p:sp>
        <p:nvSpPr>
          <p:cNvPr id="19463" name="TextovéPole 7"/>
          <p:cNvSpPr txBox="1">
            <a:spLocks noChangeArrowheads="1"/>
          </p:cNvSpPr>
          <p:nvPr/>
        </p:nvSpPr>
        <p:spPr bwMode="auto">
          <a:xfrm>
            <a:off x="5435600" y="3429000"/>
            <a:ext cx="936625" cy="461963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krk</a:t>
            </a:r>
          </a:p>
        </p:txBody>
      </p:sp>
      <p:sp>
        <p:nvSpPr>
          <p:cNvPr id="19464" name="TextovéPole 8"/>
          <p:cNvSpPr txBox="1">
            <a:spLocks noChangeArrowheads="1"/>
          </p:cNvSpPr>
          <p:nvPr/>
        </p:nvSpPr>
        <p:spPr bwMode="auto">
          <a:xfrm>
            <a:off x="5435600" y="4005263"/>
            <a:ext cx="936625" cy="461962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trup</a:t>
            </a:r>
          </a:p>
        </p:txBody>
      </p:sp>
      <p:sp>
        <p:nvSpPr>
          <p:cNvPr id="19465" name="TextovéPole 9"/>
          <p:cNvSpPr txBox="1">
            <a:spLocks noChangeArrowheads="1"/>
          </p:cNvSpPr>
          <p:nvPr/>
        </p:nvSpPr>
        <p:spPr bwMode="auto">
          <a:xfrm>
            <a:off x="5435600" y="4652963"/>
            <a:ext cx="936625" cy="461962"/>
          </a:xfrm>
          <a:prstGeom prst="rect">
            <a:avLst/>
          </a:prstGeom>
          <a:noFill/>
          <a:ln w="9525">
            <a:solidFill>
              <a:srgbClr val="0B050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zobák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611188" y="476250"/>
            <a:ext cx="7993062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6. Soutěž:</a:t>
            </a:r>
          </a:p>
          <a:p>
            <a:r>
              <a:rPr lang="cs-CZ" sz="2800">
                <a:latin typeface="Calibri" pitchFamily="34" charset="0"/>
              </a:rPr>
              <a:t>    Rozděl řetěz na slova. Pak označ  5,9,12,15,18,21,24</a:t>
            </a:r>
          </a:p>
          <a:p>
            <a:r>
              <a:rPr lang="cs-CZ" sz="2800">
                <a:latin typeface="Calibri" pitchFamily="34" charset="0"/>
              </a:rPr>
              <a:t>    a 28 písmeno a sestav z nich název živočicha.</a:t>
            </a: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755650" y="2349500"/>
            <a:ext cx="7848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00FF"/>
                </a:solidFill>
                <a:latin typeface="Calibri" pitchFamily="34" charset="0"/>
              </a:rPr>
              <a:t>DATELOVCEHADLAŇKRÁVAČOLEKRAK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450" y="4149725"/>
          <a:ext cx="6096000" cy="369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LLL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0503" name="TextovéPole 4"/>
          <p:cNvSpPr txBox="1">
            <a:spLocks noChangeArrowheads="1"/>
          </p:cNvSpPr>
          <p:nvPr/>
        </p:nvSpPr>
        <p:spPr bwMode="auto">
          <a:xfrm>
            <a:off x="755650" y="3357563"/>
            <a:ext cx="15128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u="sng">
                <a:latin typeface="Calibri" pitchFamily="34" charset="0"/>
              </a:rPr>
              <a:t>Tajenka</a:t>
            </a:r>
            <a:r>
              <a:rPr lang="cs-CZ" sz="2800">
                <a:latin typeface="Calibri" pitchFamily="34" charset="0"/>
              </a:rPr>
              <a:t>:</a:t>
            </a:r>
          </a:p>
        </p:txBody>
      </p:sp>
      <p:sp>
        <p:nvSpPr>
          <p:cNvPr id="20504" name="TextovéPole 5"/>
          <p:cNvSpPr txBox="1">
            <a:spLocks noChangeArrowheads="1"/>
          </p:cNvSpPr>
          <p:nvPr/>
        </p:nvSpPr>
        <p:spPr bwMode="auto">
          <a:xfrm>
            <a:off x="468313" y="4797425"/>
            <a:ext cx="813593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</a:t>
            </a:r>
            <a:r>
              <a:rPr lang="cs-CZ" sz="2800">
                <a:latin typeface="Calibri" pitchFamily="34" charset="0"/>
              </a:rPr>
              <a:t>Rozhodni: Patří mezi savce nebo ptáky?</a:t>
            </a:r>
          </a:p>
          <a:p>
            <a:r>
              <a:rPr lang="cs-CZ" sz="2800">
                <a:latin typeface="Calibri" pitchFamily="34" charset="0"/>
              </a:rPr>
              <a:t> Tento živočich patří mezi </a:t>
            </a:r>
            <a:r>
              <a:rPr lang="cs-CZ" sz="3200">
                <a:latin typeface="Calibri" pitchFamily="34" charset="0"/>
              </a:rPr>
              <a:t>______________.</a:t>
            </a:r>
          </a:p>
          <a:p>
            <a:r>
              <a:rPr lang="cs-CZ" sz="2400">
                <a:solidFill>
                  <a:srgbClr val="0000FF"/>
                </a:solidFill>
                <a:latin typeface="Calibri" pitchFamily="34" charset="0"/>
              </a:rPr>
              <a:t> Pokud jsi vyluštil(a) správný název, prohlédni si tohoto živočicha na dalším obrázku</a:t>
            </a:r>
            <a:r>
              <a:rPr lang="cs-CZ" sz="2400"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782638"/>
            <a:ext cx="7337425" cy="550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762000" y="288925"/>
            <a:ext cx="32337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         </a:t>
            </a:r>
            <a:r>
              <a:rPr lang="cs-CZ" sz="2800">
                <a:solidFill>
                  <a:srgbClr val="0000FF"/>
                </a:solidFill>
                <a:latin typeface="Calibri" pitchFamily="34" charset="0"/>
              </a:rPr>
              <a:t>Ledňáček říční</a:t>
            </a: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252413" y="4149725"/>
            <a:ext cx="3600450" cy="2308225"/>
          </a:xfrm>
          <a:prstGeom prst="rect">
            <a:avLst/>
          </a:prstGeom>
          <a:solidFill>
            <a:srgbClr val="B5BF9D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FF"/>
                </a:solidFill>
                <a:latin typeface="Calibri" pitchFamily="34" charset="0"/>
              </a:rPr>
              <a:t>Pro své zbarvení je nazýván létající drahokam.</a:t>
            </a:r>
          </a:p>
          <a:p>
            <a:r>
              <a:rPr lang="cs-CZ" sz="2400">
                <a:solidFill>
                  <a:srgbClr val="0000FF"/>
                </a:solidFill>
                <a:latin typeface="Calibri" pitchFamily="34" charset="0"/>
              </a:rPr>
              <a:t>Loví menší ryby, hmyz a obojživelníky.</a:t>
            </a:r>
          </a:p>
          <a:p>
            <a:r>
              <a:rPr lang="cs-CZ" sz="2400">
                <a:solidFill>
                  <a:srgbClr val="0000FF"/>
                </a:solidFill>
                <a:latin typeface="Calibri" pitchFamily="34" charset="0"/>
              </a:rPr>
              <a:t>Hnízdí v norách, které si hloubí na březích vod.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208</Words>
  <Application>Microsoft Office PowerPoint</Application>
  <PresentationFormat>On-screen Show (4:3)</PresentationFormat>
  <Paragraphs>74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Snímek 1</vt:lpstr>
      <vt:lpstr>Anotace</vt:lpstr>
      <vt:lpstr>Zdroje</vt:lpstr>
      <vt:lpstr>Savci a ptáci - opakování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19</cp:revision>
  <dcterms:created xsi:type="dcterms:W3CDTF">2011-08-21T15:31:45Z</dcterms:created>
  <dcterms:modified xsi:type="dcterms:W3CDTF">2013-11-18T12:41:13Z</dcterms:modified>
</cp:coreProperties>
</file>