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82" r:id="rId5"/>
    <p:sldId id="259" r:id="rId6"/>
    <p:sldId id="266" r:id="rId7"/>
    <p:sldId id="268" r:id="rId8"/>
    <p:sldId id="261" r:id="rId9"/>
    <p:sldId id="263" r:id="rId10"/>
    <p:sldId id="262" r:id="rId11"/>
    <p:sldId id="265" r:id="rId12"/>
    <p:sldId id="269" r:id="rId13"/>
    <p:sldId id="267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33CCCC"/>
    <a:srgbClr val="3399FF"/>
    <a:srgbClr val="66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8" d="100"/>
          <a:sy n="58" d="100"/>
        </p:scale>
        <p:origin x="-68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3d2" qsCatId="3D" csTypeId="urn:microsoft.com/office/officeart/2005/8/colors/accent6_5" csCatId="accent6" phldr="1"/>
      <dgm:spPr/>
      <dgm:t>
        <a:bodyPr/>
        <a:lstStyle/>
        <a:p>
          <a:endParaRPr lang="cs-CZ"/>
        </a:p>
      </dgm:t>
    </dgm:pt>
    <dgm:pt modelId="{445C7998-7549-48B0-BD68-D4F0167F02E5}">
      <dgm:prSet phldrT="[Text]" custT="1"/>
      <dgm:spPr/>
      <dgm:t>
        <a:bodyPr/>
        <a:lstStyle/>
        <a:p>
          <a:pPr algn="l"/>
          <a:r>
            <a:rPr lang="cs-CZ" sz="1100" dirty="0"/>
            <a:t>Název školy:    </a:t>
          </a:r>
          <a:r>
            <a:rPr lang="cs-CZ" sz="1100" dirty="0" smtClean="0"/>
            <a:t>Základní škola a Mateřská škola, Police nad Metují, okres Náchod</a:t>
          </a:r>
          <a:endParaRPr lang="cs-CZ" sz="1100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Radana </a:t>
          </a:r>
          <a:r>
            <a:rPr lang="cs-CZ" dirty="0" err="1" smtClean="0"/>
            <a:t>Marelová</a:t>
          </a:r>
          <a:r>
            <a:rPr lang="cs-CZ" dirty="0" smtClean="0"/>
            <a:t>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VY_32_INOVACE_2A_13 _Zima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Prvouka 2. třída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0C6E1E16-08A6-4B86-AB9F-749A7749D4C9}">
      <dgm:prSet phldrT="[Text]"/>
      <dgm:spPr/>
      <dgm:t>
        <a:bodyPr/>
        <a:lstStyle/>
        <a:p>
          <a:pPr algn="l"/>
          <a:endParaRPr lang="cs-CZ"/>
        </a:p>
      </dgm:t>
    </dgm:pt>
    <dgm:pt modelId="{16195275-21B3-4907-9A5D-8941AF020ED5}" type="parTrans" cxnId="{1473645A-91BD-4A85-95D1-5A16CDA0B60C}">
      <dgm:prSet/>
      <dgm:spPr/>
      <dgm:t>
        <a:bodyPr/>
        <a:lstStyle/>
        <a:p>
          <a:endParaRPr lang="cs-CZ"/>
        </a:p>
      </dgm:t>
    </dgm:pt>
    <dgm:pt modelId="{4A3A465D-E9EB-44FE-A57B-D00F620D5B2D}" type="sibTrans" cxnId="{1473645A-91BD-4A85-95D1-5A16CDA0B60C}">
      <dgm:prSet/>
      <dgm:spPr/>
      <dgm:t>
        <a:bodyPr/>
        <a:lstStyle/>
        <a:p>
          <a:endParaRPr lang="cs-CZ"/>
        </a:p>
      </dgm:t>
    </dgm:pt>
    <dgm:pt modelId="{9F18DD90-522E-4A06-9EDB-3FF7C7EB6637}">
      <dgm:prSet/>
      <dgm:spPr/>
      <dgm:t>
        <a:bodyPr/>
        <a:lstStyle/>
        <a:p>
          <a:pPr algn="l"/>
          <a:endParaRPr lang="cs-CZ" dirty="0"/>
        </a:p>
      </dgm:t>
    </dgm:pt>
    <dgm:pt modelId="{DC71C009-E3ED-475A-840A-BB6DF5CACA1E}" type="parTrans" cxnId="{74551AAA-BEB0-4396-BD80-6629C3B31C87}">
      <dgm:prSet/>
      <dgm:spPr/>
      <dgm:t>
        <a:bodyPr/>
        <a:lstStyle/>
        <a:p>
          <a:endParaRPr lang="cs-CZ"/>
        </a:p>
      </dgm:t>
    </dgm:pt>
    <dgm:pt modelId="{90F4423F-FE16-401C-9EF9-B9A4578C2C46}" type="sibTrans" cxnId="{74551AAA-BEB0-4396-BD80-6629C3B31C87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7"/>
      <dgm:spPr/>
      <dgm:t>
        <a:bodyPr/>
        <a:lstStyle/>
        <a:p>
          <a:endParaRPr lang="cs-CZ"/>
        </a:p>
      </dgm:t>
    </dgm:pt>
    <dgm:pt modelId="{6940EB87-DC1D-4BC3-9408-9AC2E1FFC039}" type="pres">
      <dgm:prSet presAssocID="{445C7998-7549-48B0-BD68-D4F0167F02E5}" presName="space" presStyleCnt="0"/>
      <dgm:spPr/>
      <dgm:t>
        <a:bodyPr/>
        <a:lstStyle/>
        <a:p>
          <a:endParaRPr lang="cs-CZ"/>
        </a:p>
      </dgm:t>
    </dgm:pt>
    <dgm:pt modelId="{BC35EE03-4121-4EF9-923D-7CB6D30D358D}" type="pres">
      <dgm:prSet presAssocID="{445C7998-7549-48B0-BD68-D4F0167F02E5}" presName="rect1" presStyleLbl="alignAcc1" presStyleIdx="0" presStyleCnt="7"/>
      <dgm:spPr/>
      <dgm:t>
        <a:bodyPr/>
        <a:lstStyle/>
        <a:p>
          <a:endParaRPr lang="cs-CZ"/>
        </a:p>
      </dgm:t>
    </dgm:pt>
    <dgm:pt modelId="{D3840DFA-901C-4049-8AB2-27AC2BA34540}" type="pres">
      <dgm:prSet presAssocID="{0C6E1E16-08A6-4B86-AB9F-749A7749D4C9}" presName="vertSpace2" presStyleLbl="node1" presStyleIdx="0" presStyleCnt="7"/>
      <dgm:spPr/>
    </dgm:pt>
    <dgm:pt modelId="{5BDA8D49-C64C-4FDF-ACCF-171444A32B21}" type="pres">
      <dgm:prSet presAssocID="{0C6E1E16-08A6-4B86-AB9F-749A7749D4C9}" presName="circle2" presStyleLbl="node1" presStyleIdx="1" presStyleCnt="7"/>
      <dgm:spPr/>
    </dgm:pt>
    <dgm:pt modelId="{D8344A4C-A59C-418B-AE84-1CF03F62012F}" type="pres">
      <dgm:prSet presAssocID="{0C6E1E16-08A6-4B86-AB9F-749A7749D4C9}" presName="rect2" presStyleLbl="alignAcc1" presStyleIdx="1" presStyleCnt="7"/>
      <dgm:spPr/>
      <dgm:t>
        <a:bodyPr/>
        <a:lstStyle/>
        <a:p>
          <a:endParaRPr lang="cs-CZ"/>
        </a:p>
      </dgm:t>
    </dgm:pt>
    <dgm:pt modelId="{57DDA582-354B-4295-AE97-083B34E96D1A}" type="pres">
      <dgm:prSet presAssocID="{FBBFC3EA-9D9D-4F3A-BEA6-9C2C0E46BF20}" presName="vertSpace3" presStyleLbl="node1" presStyleIdx="1" presStyleCnt="7"/>
      <dgm:spPr/>
    </dgm:pt>
    <dgm:pt modelId="{4A11C032-4DF2-44E5-8C80-1286B3D4B133}" type="pres">
      <dgm:prSet presAssocID="{FBBFC3EA-9D9D-4F3A-BEA6-9C2C0E46BF20}" presName="circle3" presStyleLbl="node1" presStyleIdx="2" presStyleCnt="7"/>
      <dgm:spPr/>
    </dgm:pt>
    <dgm:pt modelId="{601CDFA2-8205-4060-95D5-B0A001D0D0E3}" type="pres">
      <dgm:prSet presAssocID="{FBBFC3EA-9D9D-4F3A-BEA6-9C2C0E46BF20}" presName="rect3" presStyleLbl="alignAcc1" presStyleIdx="2" presStyleCnt="7"/>
      <dgm:spPr/>
      <dgm:t>
        <a:bodyPr/>
        <a:lstStyle/>
        <a:p>
          <a:endParaRPr lang="cs-CZ"/>
        </a:p>
      </dgm:t>
    </dgm:pt>
    <dgm:pt modelId="{EA95FEE9-5F68-48C7-93BB-0F8C419DA96D}" type="pres">
      <dgm:prSet presAssocID="{019433A1-1324-4DE1-9E6F-32B851095F74}" presName="vertSpace4" presStyleLbl="node1" presStyleIdx="2" presStyleCnt="7"/>
      <dgm:spPr/>
    </dgm:pt>
    <dgm:pt modelId="{BB3828A8-1683-43A3-8BCA-2995B7EAE8F3}" type="pres">
      <dgm:prSet presAssocID="{019433A1-1324-4DE1-9E6F-32B851095F74}" presName="circle4" presStyleLbl="node1" presStyleIdx="3" presStyleCnt="7"/>
      <dgm:spPr/>
    </dgm:pt>
    <dgm:pt modelId="{CC1D5B29-8413-4412-9F6D-55E531B84639}" type="pres">
      <dgm:prSet presAssocID="{019433A1-1324-4DE1-9E6F-32B851095F74}" presName="rect4" presStyleLbl="alignAcc1" presStyleIdx="3" presStyleCnt="7"/>
      <dgm:spPr/>
      <dgm:t>
        <a:bodyPr/>
        <a:lstStyle/>
        <a:p>
          <a:endParaRPr lang="cs-CZ"/>
        </a:p>
      </dgm:t>
    </dgm:pt>
    <dgm:pt modelId="{AEEDACE7-4427-455B-A155-2C3381828BD7}" type="pres">
      <dgm:prSet presAssocID="{C73C7642-F245-4585-8F88-243F9FAEF6CA}" presName="vertSpace5" presStyleLbl="node1" presStyleIdx="3" presStyleCnt="7"/>
      <dgm:spPr/>
    </dgm:pt>
    <dgm:pt modelId="{7C8531F2-00DF-4DB1-A6C6-AF46193E1BBF}" type="pres">
      <dgm:prSet presAssocID="{C73C7642-F245-4585-8F88-243F9FAEF6CA}" presName="circle5" presStyleLbl="node1" presStyleIdx="4" presStyleCnt="7"/>
      <dgm:spPr/>
    </dgm:pt>
    <dgm:pt modelId="{304CA11A-E17E-4999-A128-C72BF543B20D}" type="pres">
      <dgm:prSet presAssocID="{C73C7642-F245-4585-8F88-243F9FAEF6CA}" presName="rect5" presStyleLbl="alignAcc1" presStyleIdx="4" presStyleCnt="7"/>
      <dgm:spPr/>
      <dgm:t>
        <a:bodyPr/>
        <a:lstStyle/>
        <a:p>
          <a:endParaRPr lang="cs-CZ"/>
        </a:p>
      </dgm:t>
    </dgm:pt>
    <dgm:pt modelId="{C67EF5F7-B425-49AF-82F9-2446588ED851}" type="pres">
      <dgm:prSet presAssocID="{EBC41103-E2E5-4D48-9B4B-425520D3D098}" presName="vertSpace6" presStyleLbl="node1" presStyleIdx="4" presStyleCnt="7"/>
      <dgm:spPr/>
    </dgm:pt>
    <dgm:pt modelId="{14E80F71-B028-4CCE-8C5A-7AE67F9A28C6}" type="pres">
      <dgm:prSet presAssocID="{EBC41103-E2E5-4D48-9B4B-425520D3D098}" presName="circle6" presStyleLbl="node1" presStyleIdx="5" presStyleCnt="7"/>
      <dgm:spPr/>
    </dgm:pt>
    <dgm:pt modelId="{F732C171-B6A8-40AC-BE86-9061B3C3D3B8}" type="pres">
      <dgm:prSet presAssocID="{EBC41103-E2E5-4D48-9B4B-425520D3D098}" presName="rect6" presStyleLbl="alignAcc1" presStyleIdx="5" presStyleCnt="7"/>
      <dgm:spPr/>
      <dgm:t>
        <a:bodyPr/>
        <a:lstStyle/>
        <a:p>
          <a:endParaRPr lang="cs-CZ"/>
        </a:p>
      </dgm:t>
    </dgm:pt>
    <dgm:pt modelId="{D8C5187E-68B6-4E2E-86D0-57087190219B}" type="pres">
      <dgm:prSet presAssocID="{9F18DD90-522E-4A06-9EDB-3FF7C7EB6637}" presName="vertSpace7" presStyleLbl="node1" presStyleIdx="5" presStyleCnt="7"/>
      <dgm:spPr/>
    </dgm:pt>
    <dgm:pt modelId="{1A909E4D-639C-4CB7-A7CE-FC1133FAA37E}" type="pres">
      <dgm:prSet presAssocID="{9F18DD90-522E-4A06-9EDB-3FF7C7EB6637}" presName="circle7" presStyleLbl="node1" presStyleIdx="6" presStyleCnt="7"/>
      <dgm:spPr/>
    </dgm:pt>
    <dgm:pt modelId="{D102FEF8-6917-41D2-AE5D-914C1EA8F84A}" type="pres">
      <dgm:prSet presAssocID="{9F18DD90-522E-4A06-9EDB-3FF7C7EB6637}" presName="rect7" presStyleLbl="alignAcc1" presStyleIdx="6" presStyleCnt="7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652895-8F40-40B1-8BC2-AD2A1592E4B6}" type="pres">
      <dgm:prSet presAssocID="{0C6E1E16-08A6-4B86-AB9F-749A7749D4C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478621-DC04-4E99-8ED0-6EF817E39D41}" type="pres">
      <dgm:prSet presAssocID="{FBBFC3EA-9D9D-4F3A-BEA6-9C2C0E46BF20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FE2C4A-F11C-43B1-9923-1AFAA3244381}" type="pres">
      <dgm:prSet presAssocID="{019433A1-1324-4DE1-9E6F-32B851095F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E0F4EFC-82FA-4EC4-801E-BC2F931EC339}" type="pres">
      <dgm:prSet presAssocID="{C73C7642-F245-4585-8F88-243F9FAEF6CA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3CEBA79-51F7-49AC-8104-9DE2B978BFF4}" type="pres">
      <dgm:prSet presAssocID="{EBC41103-E2E5-4D48-9B4B-425520D3D09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32F2F5B-E5E6-4E00-9503-10413FFBA7E0}" type="pres">
      <dgm:prSet presAssocID="{9F18DD90-522E-4A06-9EDB-3FF7C7EB663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73645A-91BD-4A85-95D1-5A16CDA0B60C}" srcId="{39F8B381-5807-488E-AC22-73DD4140ED4A}" destId="{0C6E1E16-08A6-4B86-AB9F-749A7749D4C9}" srcOrd="1" destOrd="0" parTransId="{16195275-21B3-4907-9A5D-8941AF020ED5}" sibTransId="{4A3A465D-E9EB-44FE-A57B-D00F620D5B2D}"/>
    <dgm:cxn modelId="{98ABFB6E-C93B-415F-A872-20204A474F46}" type="presOf" srcId="{EBC41103-E2E5-4D48-9B4B-425520D3D098}" destId="{F732C171-B6A8-40AC-BE86-9061B3C3D3B8}" srcOrd="0" destOrd="0" presId="urn:microsoft.com/office/officeart/2005/8/layout/target3"/>
    <dgm:cxn modelId="{27E56A60-6D15-4B30-AF99-C3AF6BB20FAE}" type="presOf" srcId="{9F18DD90-522E-4A06-9EDB-3FF7C7EB6637}" destId="{932F2F5B-E5E6-4E00-9503-10413FFBA7E0}" srcOrd="1" destOrd="0" presId="urn:microsoft.com/office/officeart/2005/8/layout/target3"/>
    <dgm:cxn modelId="{F02B96FD-D0AF-4466-AAFB-FC641AC5F56E}" type="presOf" srcId="{0C6E1E16-08A6-4B86-AB9F-749A7749D4C9}" destId="{D8344A4C-A59C-418B-AE84-1CF03F62012F}" srcOrd="0" destOrd="0" presId="urn:microsoft.com/office/officeart/2005/8/layout/target3"/>
    <dgm:cxn modelId="{74551AAA-BEB0-4396-BD80-6629C3B31C87}" srcId="{39F8B381-5807-488E-AC22-73DD4140ED4A}" destId="{9F18DD90-522E-4A06-9EDB-3FF7C7EB6637}" srcOrd="6" destOrd="0" parTransId="{DC71C009-E3ED-475A-840A-BB6DF5CACA1E}" sibTransId="{90F4423F-FE16-401C-9EF9-B9A4578C2C46}"/>
    <dgm:cxn modelId="{7A8D27AE-19B5-4542-A9C4-EF4FB8766AF6}" type="presOf" srcId="{EBC41103-E2E5-4D48-9B4B-425520D3D098}" destId="{D3CEBA79-51F7-49AC-8104-9DE2B978BFF4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EF89DA1C-5C29-48FE-A6BE-30C3BCCD95DA}" type="presOf" srcId="{FBBFC3EA-9D9D-4F3A-BEA6-9C2C0E46BF20}" destId="{601CDFA2-8205-4060-95D5-B0A001D0D0E3}" srcOrd="0" destOrd="0" presId="urn:microsoft.com/office/officeart/2005/8/layout/target3"/>
    <dgm:cxn modelId="{139EB02B-250A-4008-90DF-1BA0483AC3E7}" type="presOf" srcId="{019433A1-1324-4DE1-9E6F-32B851095F74}" destId="{CC1D5B29-8413-4412-9F6D-55E531B84639}" srcOrd="0" destOrd="0" presId="urn:microsoft.com/office/officeart/2005/8/layout/target3"/>
    <dgm:cxn modelId="{9E22FA03-6D5A-4BFF-B0E6-801F40A423FC}" type="presOf" srcId="{0C6E1E16-08A6-4B86-AB9F-749A7749D4C9}" destId="{B7652895-8F40-40B1-8BC2-AD2A1592E4B6}" srcOrd="1" destOrd="0" presId="urn:microsoft.com/office/officeart/2005/8/layout/target3"/>
    <dgm:cxn modelId="{574114A8-B60D-4B66-85FD-976B12C4B5A5}" type="presOf" srcId="{019433A1-1324-4DE1-9E6F-32B851095F74}" destId="{83FE2C4A-F11C-43B1-9923-1AFAA3244381}" srcOrd="1" destOrd="0" presId="urn:microsoft.com/office/officeart/2005/8/layout/target3"/>
    <dgm:cxn modelId="{DFCD2CDC-C68F-44BC-9CC8-EAE34D1D7BE3}" type="presOf" srcId="{C73C7642-F245-4585-8F88-243F9FAEF6CA}" destId="{0E0F4EFC-82FA-4EC4-801E-BC2F931EC339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A2BCF91-C654-4E19-950C-39AA1A49C169}" srcId="{39F8B381-5807-488E-AC22-73DD4140ED4A}" destId="{019433A1-1324-4DE1-9E6F-32B851095F74}" srcOrd="3" destOrd="0" parTransId="{2AB92C11-48B1-4C26-9CC1-F4AB2F53C03B}" sibTransId="{2716416C-EF69-44CA-AEFE-14F7FF081354}"/>
    <dgm:cxn modelId="{187106AA-6322-4DC9-AE6E-0B854C8AD94D}" type="presOf" srcId="{9F18DD90-522E-4A06-9EDB-3FF7C7EB6637}" destId="{D102FEF8-6917-41D2-AE5D-914C1EA8F84A}" srcOrd="0" destOrd="0" presId="urn:microsoft.com/office/officeart/2005/8/layout/target3"/>
    <dgm:cxn modelId="{DDEEF2AC-7C51-4E77-A3CF-4ED236BB5AB4}" type="presOf" srcId="{FBBFC3EA-9D9D-4F3A-BEA6-9C2C0E46BF20}" destId="{3F478621-DC04-4E99-8ED0-6EF817E39D4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C24533D2-26E5-47EB-8A39-D4FB9E52EFE6}" srcId="{39F8B381-5807-488E-AC22-73DD4140ED4A}" destId="{FBBFC3EA-9D9D-4F3A-BEA6-9C2C0E46BF20}" srcOrd="2" destOrd="0" parTransId="{DDB8DF17-17D4-4A37-80A4-B2BE20408FA2}" sibTransId="{83B48451-91B6-4E15-99C9-0FE713D5286E}"/>
    <dgm:cxn modelId="{5791DB01-286F-4CF8-80BA-2033D972469E}" type="presOf" srcId="{C73C7642-F245-4585-8F88-243F9FAEF6CA}" destId="{304CA11A-E17E-4999-A128-C72BF543B20D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A0BF2E5B-7C53-4697-9FE2-7852954FF75A}" type="presParOf" srcId="{71045F8C-00FA-488E-A7BD-E2E6753D979D}" destId="{D3840DFA-901C-4049-8AB2-27AC2BA34540}" srcOrd="3" destOrd="0" presId="urn:microsoft.com/office/officeart/2005/8/layout/target3"/>
    <dgm:cxn modelId="{FEE1433C-6C9E-4624-BC58-27A71CB12D1D}" type="presParOf" srcId="{71045F8C-00FA-488E-A7BD-E2E6753D979D}" destId="{5BDA8D49-C64C-4FDF-ACCF-171444A32B21}" srcOrd="4" destOrd="0" presId="urn:microsoft.com/office/officeart/2005/8/layout/target3"/>
    <dgm:cxn modelId="{5CCD10E2-04DE-4873-A9B4-AEFCF4FADEC5}" type="presParOf" srcId="{71045F8C-00FA-488E-A7BD-E2E6753D979D}" destId="{D8344A4C-A59C-418B-AE84-1CF03F62012F}" srcOrd="5" destOrd="0" presId="urn:microsoft.com/office/officeart/2005/8/layout/target3"/>
    <dgm:cxn modelId="{B488BE37-8299-4C9B-A56C-A7AFA23C855F}" type="presParOf" srcId="{71045F8C-00FA-488E-A7BD-E2E6753D979D}" destId="{57DDA582-354B-4295-AE97-083B34E96D1A}" srcOrd="6" destOrd="0" presId="urn:microsoft.com/office/officeart/2005/8/layout/target3"/>
    <dgm:cxn modelId="{04F28B9B-B908-41C6-A44F-D302A5BA6A75}" type="presParOf" srcId="{71045F8C-00FA-488E-A7BD-E2E6753D979D}" destId="{4A11C032-4DF2-44E5-8C80-1286B3D4B133}" srcOrd="7" destOrd="0" presId="urn:microsoft.com/office/officeart/2005/8/layout/target3"/>
    <dgm:cxn modelId="{40D688F3-D2A9-4564-8A55-0EEC63F21F53}" type="presParOf" srcId="{71045F8C-00FA-488E-A7BD-E2E6753D979D}" destId="{601CDFA2-8205-4060-95D5-B0A001D0D0E3}" srcOrd="8" destOrd="0" presId="urn:microsoft.com/office/officeart/2005/8/layout/target3"/>
    <dgm:cxn modelId="{B786AD0C-D3A5-4302-96D7-72C08D100F3B}" type="presParOf" srcId="{71045F8C-00FA-488E-A7BD-E2E6753D979D}" destId="{EA95FEE9-5F68-48C7-93BB-0F8C419DA96D}" srcOrd="9" destOrd="0" presId="urn:microsoft.com/office/officeart/2005/8/layout/target3"/>
    <dgm:cxn modelId="{17239303-0268-442C-84E4-9CF1EE7456B7}" type="presParOf" srcId="{71045F8C-00FA-488E-A7BD-E2E6753D979D}" destId="{BB3828A8-1683-43A3-8BCA-2995B7EAE8F3}" srcOrd="10" destOrd="0" presId="urn:microsoft.com/office/officeart/2005/8/layout/target3"/>
    <dgm:cxn modelId="{1BB50963-4026-4D70-B41B-35837997A5D6}" type="presParOf" srcId="{71045F8C-00FA-488E-A7BD-E2E6753D979D}" destId="{CC1D5B29-8413-4412-9F6D-55E531B84639}" srcOrd="11" destOrd="0" presId="urn:microsoft.com/office/officeart/2005/8/layout/target3"/>
    <dgm:cxn modelId="{1C6AAF37-626E-4386-B5DA-571231DBB27C}" type="presParOf" srcId="{71045F8C-00FA-488E-A7BD-E2E6753D979D}" destId="{AEEDACE7-4427-455B-A155-2C3381828BD7}" srcOrd="12" destOrd="0" presId="urn:microsoft.com/office/officeart/2005/8/layout/target3"/>
    <dgm:cxn modelId="{FA4DBB59-D7FB-46D7-8E29-9B735E3C7044}" type="presParOf" srcId="{71045F8C-00FA-488E-A7BD-E2E6753D979D}" destId="{7C8531F2-00DF-4DB1-A6C6-AF46193E1BBF}" srcOrd="13" destOrd="0" presId="urn:microsoft.com/office/officeart/2005/8/layout/target3"/>
    <dgm:cxn modelId="{9038DC1D-CA3E-4FC0-B7DA-F6C0860D5A07}" type="presParOf" srcId="{71045F8C-00FA-488E-A7BD-E2E6753D979D}" destId="{304CA11A-E17E-4999-A128-C72BF543B20D}" srcOrd="14" destOrd="0" presId="urn:microsoft.com/office/officeart/2005/8/layout/target3"/>
    <dgm:cxn modelId="{7696F90B-C9D5-4A8B-844F-2429C5DE6E88}" type="presParOf" srcId="{71045F8C-00FA-488E-A7BD-E2E6753D979D}" destId="{C67EF5F7-B425-49AF-82F9-2446588ED851}" srcOrd="15" destOrd="0" presId="urn:microsoft.com/office/officeart/2005/8/layout/target3"/>
    <dgm:cxn modelId="{26A56947-725D-4D2D-B846-C6B9CEF0DA4D}" type="presParOf" srcId="{71045F8C-00FA-488E-A7BD-E2E6753D979D}" destId="{14E80F71-B028-4CCE-8C5A-7AE67F9A28C6}" srcOrd="16" destOrd="0" presId="urn:microsoft.com/office/officeart/2005/8/layout/target3"/>
    <dgm:cxn modelId="{E31DB8ED-5F23-4EDE-8234-4624D50F31CC}" type="presParOf" srcId="{71045F8C-00FA-488E-A7BD-E2E6753D979D}" destId="{F732C171-B6A8-40AC-BE86-9061B3C3D3B8}" srcOrd="17" destOrd="0" presId="urn:microsoft.com/office/officeart/2005/8/layout/target3"/>
    <dgm:cxn modelId="{D16661BC-1AD4-41BE-8835-A495CFDEE6EE}" type="presParOf" srcId="{71045F8C-00FA-488E-A7BD-E2E6753D979D}" destId="{D8C5187E-68B6-4E2E-86D0-57087190219B}" srcOrd="18" destOrd="0" presId="urn:microsoft.com/office/officeart/2005/8/layout/target3"/>
    <dgm:cxn modelId="{A782218C-64D3-4EB8-9917-08643CBBC499}" type="presParOf" srcId="{71045F8C-00FA-488E-A7BD-E2E6753D979D}" destId="{1A909E4D-639C-4CB7-A7CE-FC1133FAA37E}" srcOrd="19" destOrd="0" presId="urn:microsoft.com/office/officeart/2005/8/layout/target3"/>
    <dgm:cxn modelId="{D8A46D4C-0479-49B3-9A14-D99B419E9374}" type="presParOf" srcId="{71045F8C-00FA-488E-A7BD-E2E6753D979D}" destId="{D102FEF8-6917-41D2-AE5D-914C1EA8F84A}" srcOrd="20" destOrd="0" presId="urn:microsoft.com/office/officeart/2005/8/layout/target3"/>
    <dgm:cxn modelId="{00A003CF-4BAE-4A7E-B527-319406F52F72}" type="presParOf" srcId="{71045F8C-00FA-488E-A7BD-E2E6753D979D}" destId="{4D19AB04-24FA-40C2-B203-52AE3D15E171}" srcOrd="21" destOrd="0" presId="urn:microsoft.com/office/officeart/2005/8/layout/target3"/>
    <dgm:cxn modelId="{83C42F6B-AFFA-4788-8586-26047B1C1830}" type="presParOf" srcId="{71045F8C-00FA-488E-A7BD-E2E6753D979D}" destId="{B7652895-8F40-40B1-8BC2-AD2A1592E4B6}" srcOrd="22" destOrd="0" presId="urn:microsoft.com/office/officeart/2005/8/layout/target3"/>
    <dgm:cxn modelId="{79EC0E4D-C124-47B3-AEEE-3BF3A409DA1C}" type="presParOf" srcId="{71045F8C-00FA-488E-A7BD-E2E6753D979D}" destId="{3F478621-DC04-4E99-8ED0-6EF817E39D41}" srcOrd="23" destOrd="0" presId="urn:microsoft.com/office/officeart/2005/8/layout/target3"/>
    <dgm:cxn modelId="{F83EDD4D-2857-4208-B80E-A43D9D885DF0}" type="presParOf" srcId="{71045F8C-00FA-488E-A7BD-E2E6753D979D}" destId="{83FE2C4A-F11C-43B1-9923-1AFAA3244381}" srcOrd="24" destOrd="0" presId="urn:microsoft.com/office/officeart/2005/8/layout/target3"/>
    <dgm:cxn modelId="{6AEE2849-8C05-4E7B-A05C-4F8D0DC7D9C6}" type="presParOf" srcId="{71045F8C-00FA-488E-A7BD-E2E6753D979D}" destId="{0E0F4EFC-82FA-4EC4-801E-BC2F931EC339}" srcOrd="25" destOrd="0" presId="urn:microsoft.com/office/officeart/2005/8/layout/target3"/>
    <dgm:cxn modelId="{AE48CE57-3F43-4E93-A410-6C838F8F100F}" type="presParOf" srcId="{71045F8C-00FA-488E-A7BD-E2E6753D979D}" destId="{D3CEBA79-51F7-49AC-8104-9DE2B978BFF4}" srcOrd="26" destOrd="0" presId="urn:microsoft.com/office/officeart/2005/8/layout/target3"/>
    <dgm:cxn modelId="{8DCAFD80-BFC5-4BFD-BA17-9B6F39E11FDD}" type="presParOf" srcId="{71045F8C-00FA-488E-A7BD-E2E6753D979D}" destId="{932F2F5B-E5E6-4E00-9503-10413FFBA7E0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7200"/>
          <a:ext cx="4018046" cy="40180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09023" y="7200"/>
          <a:ext cx="4687720" cy="40180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/>
            <a:t>Název školy:    </a:t>
          </a:r>
          <a:r>
            <a:rPr lang="cs-CZ" sz="1100" kern="1200" dirty="0" smtClean="0"/>
            <a:t>Základní škola a Mateřská škola, Police nad Metují, okres Náchod</a:t>
          </a:r>
          <a:endParaRPr lang="cs-CZ" sz="1100" kern="1200" dirty="0"/>
        </a:p>
      </dsp:txBody>
      <dsp:txXfrm>
        <a:off x="2009023" y="7200"/>
        <a:ext cx="4687720" cy="401804"/>
      </dsp:txXfrm>
    </dsp:sp>
    <dsp:sp modelId="{5BDA8D49-C64C-4FDF-ACCF-171444A32B21}">
      <dsp:nvSpPr>
        <dsp:cNvPr id="0" name=""/>
        <dsp:cNvSpPr/>
      </dsp:nvSpPr>
      <dsp:spPr>
        <a:xfrm>
          <a:off x="301353" y="409004"/>
          <a:ext cx="3415340" cy="34153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6667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6667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6667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8344A4C-A59C-418B-AE84-1CF03F62012F}">
      <dsp:nvSpPr>
        <dsp:cNvPr id="0" name=""/>
        <dsp:cNvSpPr/>
      </dsp:nvSpPr>
      <dsp:spPr>
        <a:xfrm>
          <a:off x="2009023" y="409004"/>
          <a:ext cx="4687720" cy="34153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6667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/>
        </a:p>
      </dsp:txBody>
      <dsp:txXfrm>
        <a:off x="2009023" y="409004"/>
        <a:ext cx="4687720" cy="401804"/>
      </dsp:txXfrm>
    </dsp:sp>
    <dsp:sp modelId="{4A11C032-4DF2-44E5-8C80-1286B3D4B133}">
      <dsp:nvSpPr>
        <dsp:cNvPr id="0" name=""/>
        <dsp:cNvSpPr/>
      </dsp:nvSpPr>
      <dsp:spPr>
        <a:xfrm>
          <a:off x="602706" y="810808"/>
          <a:ext cx="2812633" cy="281263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13333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13333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13333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01CDFA2-8205-4060-95D5-B0A001D0D0E3}">
      <dsp:nvSpPr>
        <dsp:cNvPr id="0" name=""/>
        <dsp:cNvSpPr/>
      </dsp:nvSpPr>
      <dsp:spPr>
        <a:xfrm>
          <a:off x="2009023" y="810808"/>
          <a:ext cx="4687720" cy="2812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13333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</a:t>
          </a:r>
          <a:r>
            <a:rPr lang="cs-CZ" sz="1800" kern="1200" dirty="0" smtClean="0"/>
            <a:t>: Radana </a:t>
          </a:r>
          <a:r>
            <a:rPr lang="cs-CZ" sz="1800" kern="1200" dirty="0" err="1" smtClean="0"/>
            <a:t>Marelová</a:t>
          </a:r>
          <a:r>
            <a:rPr lang="cs-CZ" sz="1800" kern="1200" dirty="0" smtClean="0"/>
            <a:t> </a:t>
          </a:r>
          <a:endParaRPr lang="cs-CZ" sz="1800" kern="1200" dirty="0"/>
        </a:p>
      </dsp:txBody>
      <dsp:txXfrm>
        <a:off x="2009023" y="810808"/>
        <a:ext cx="4687720" cy="401804"/>
      </dsp:txXfrm>
    </dsp:sp>
    <dsp:sp modelId="{BB3828A8-1683-43A3-8BCA-2995B7EAE8F3}">
      <dsp:nvSpPr>
        <dsp:cNvPr id="0" name=""/>
        <dsp:cNvSpPr/>
      </dsp:nvSpPr>
      <dsp:spPr>
        <a:xfrm>
          <a:off x="904059" y="1212612"/>
          <a:ext cx="2209927" cy="220992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CC1D5B29-8413-4412-9F6D-55E531B84639}">
      <dsp:nvSpPr>
        <dsp:cNvPr id="0" name=""/>
        <dsp:cNvSpPr/>
      </dsp:nvSpPr>
      <dsp:spPr>
        <a:xfrm>
          <a:off x="2009023" y="1212612"/>
          <a:ext cx="4687720" cy="220992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VY_32_INOVACE_2A_13 _Zima</a:t>
          </a:r>
          <a:endParaRPr lang="cs-CZ" sz="1800" kern="1200" dirty="0"/>
        </a:p>
      </dsp:txBody>
      <dsp:txXfrm>
        <a:off x="2009023" y="1212612"/>
        <a:ext cx="4687720" cy="401808"/>
      </dsp:txXfrm>
    </dsp:sp>
    <dsp:sp modelId="{7C8531F2-00DF-4DB1-A6C6-AF46193E1BBF}">
      <dsp:nvSpPr>
        <dsp:cNvPr id="0" name=""/>
        <dsp:cNvSpPr/>
      </dsp:nvSpPr>
      <dsp:spPr>
        <a:xfrm>
          <a:off x="1205414" y="1614421"/>
          <a:ext cx="1607216" cy="160721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26667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26667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26667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04CA11A-E17E-4999-A128-C72BF543B20D}">
      <dsp:nvSpPr>
        <dsp:cNvPr id="0" name=""/>
        <dsp:cNvSpPr/>
      </dsp:nvSpPr>
      <dsp:spPr>
        <a:xfrm>
          <a:off x="2009023" y="1614421"/>
          <a:ext cx="4687720" cy="160721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26667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Prvouka 2. třída</a:t>
          </a:r>
          <a:endParaRPr lang="cs-CZ" sz="1800" kern="1200" dirty="0"/>
        </a:p>
      </dsp:txBody>
      <dsp:txXfrm>
        <a:off x="2009023" y="1614421"/>
        <a:ext cx="4687720" cy="401804"/>
      </dsp:txXfrm>
    </dsp:sp>
    <dsp:sp modelId="{14E80F71-B028-4CCE-8C5A-7AE67F9A28C6}">
      <dsp:nvSpPr>
        <dsp:cNvPr id="0" name=""/>
        <dsp:cNvSpPr/>
      </dsp:nvSpPr>
      <dsp:spPr>
        <a:xfrm>
          <a:off x="1506768" y="2016225"/>
          <a:ext cx="1004510" cy="10045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33333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33333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33333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32C171-B6A8-40AC-BE86-9061B3C3D3B8}">
      <dsp:nvSpPr>
        <dsp:cNvPr id="0" name=""/>
        <dsp:cNvSpPr/>
      </dsp:nvSpPr>
      <dsp:spPr>
        <a:xfrm>
          <a:off x="2009023" y="2016225"/>
          <a:ext cx="4687720" cy="10045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33333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CZ.1.07/1.4.00/21.1431</a:t>
          </a:r>
          <a:endParaRPr lang="cs-CZ" sz="1800" kern="1200" dirty="0"/>
        </a:p>
      </dsp:txBody>
      <dsp:txXfrm>
        <a:off x="2009023" y="2016225"/>
        <a:ext cx="4687720" cy="401804"/>
      </dsp:txXfrm>
    </dsp:sp>
    <dsp:sp modelId="{1A909E4D-639C-4CB7-A7CE-FC1133FAA37E}">
      <dsp:nvSpPr>
        <dsp:cNvPr id="0" name=""/>
        <dsp:cNvSpPr/>
      </dsp:nvSpPr>
      <dsp:spPr>
        <a:xfrm>
          <a:off x="1808121" y="2418029"/>
          <a:ext cx="401804" cy="40180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6">
                <a:alpha val="90000"/>
                <a:hueOff val="0"/>
                <a:satOff val="0"/>
                <a:lumOff val="0"/>
                <a:alphaOff val="-40000"/>
                <a:shade val="51000"/>
                <a:satMod val="130000"/>
              </a:schemeClr>
            </a:gs>
            <a:gs pos="80000">
              <a:schemeClr val="accent6">
                <a:alpha val="90000"/>
                <a:hueOff val="0"/>
                <a:satOff val="0"/>
                <a:lumOff val="0"/>
                <a:alphaOff val="-40000"/>
                <a:shade val="93000"/>
                <a:satMod val="130000"/>
              </a:schemeClr>
            </a:gs>
            <a:gs pos="100000">
              <a:schemeClr val="accent6">
                <a:alpha val="90000"/>
                <a:hueOff val="0"/>
                <a:satOff val="0"/>
                <a:lumOff val="0"/>
                <a:alphaOff val="-4000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102FEF8-6917-41D2-AE5D-914C1EA8F84A}">
      <dsp:nvSpPr>
        <dsp:cNvPr id="0" name=""/>
        <dsp:cNvSpPr/>
      </dsp:nvSpPr>
      <dsp:spPr>
        <a:xfrm>
          <a:off x="2009023" y="2418029"/>
          <a:ext cx="4687720" cy="40180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6">
              <a:alpha val="90000"/>
              <a:hueOff val="0"/>
              <a:satOff val="0"/>
              <a:lumOff val="0"/>
              <a:alphaOff val="-4000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dirty="0"/>
        </a:p>
      </dsp:txBody>
      <dsp:txXfrm>
        <a:off x="2009023" y="2418029"/>
        <a:ext cx="4687720" cy="4018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31.10.2013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31.10.2013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31.10.2013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31.10.2013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b/bc/Priit_Narusk_at_Tour_de_Ski.jpg/120px-Priit_Narusk_at_Tour_de_Ski.jpg" TargetMode="External"/><Relationship Id="rId13" Type="http://schemas.openxmlformats.org/officeDocument/2006/relationships/hyperlink" Target="http://upload.wikimedia.org/wikipedia/commons/thumb/d/d0/Vulpes_vulpes_standing_in_snow.jpg/800px-Vulpes_vulpes_standing_in_snow.jpg" TargetMode="External"/><Relationship Id="rId3" Type="http://schemas.openxmlformats.org/officeDocument/2006/relationships/hyperlink" Target="http://office.microsoft.com/" TargetMode="External"/><Relationship Id="rId7" Type="http://schemas.openxmlformats.org/officeDocument/2006/relationships/hyperlink" Target="http://upload.wikimedia.org/wikipedia/commons/thumb/7/7b/Andrej_%C5%A0porn_at_the_2010_Winter_Olympic_downhill.jpg/120px-Andrej_%C5%A0porn_at_the_2010_Winter_Olympic_downhill.jpg" TargetMode="External"/><Relationship Id="rId12" Type="http://schemas.openxmlformats.org/officeDocument/2006/relationships/hyperlink" Target="http://upload.wikimedia.org/wikipedia/commons/d/dc/Robbe_Snowboard.jpg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f/fd/Snowdrift.IMG_7122.JPG/120px-Snowdrift.IMG_7122.JPG" TargetMode="External"/><Relationship Id="rId11" Type="http://schemas.openxmlformats.org/officeDocument/2006/relationships/hyperlink" Target="http://upload.wikimedia.org/wikipedia/commons/8/8f/Kostner_2008SC_by_Carmichael.jpg" TargetMode="External"/><Relationship Id="rId5" Type="http://schemas.openxmlformats.org/officeDocument/2006/relationships/hyperlink" Target="http://upload.wikimedia.org/wikipedia/commons/thumb/3/3a/H%C3%BCtte.JPG/800px-H%C3%BCtte.JPG" TargetMode="External"/><Relationship Id="rId10" Type="http://schemas.openxmlformats.org/officeDocument/2006/relationships/hyperlink" Target="http://upload.wikimedia.org/wikipedia/commons/3/34/Hockey_puck_2.jpg" TargetMode="External"/><Relationship Id="rId4" Type="http://schemas.openxmlformats.org/officeDocument/2006/relationships/hyperlink" Target="http://commons.wikimedia.org/wiki" TargetMode="External"/><Relationship Id="rId9" Type="http://schemas.openxmlformats.org/officeDocument/2006/relationships/hyperlink" Target="http://upload.wikimedia.org/wikipedia/commons/thumb/e/ec/Amateur_ice_hockey_skates.jpg/120px-Amateur_ice_hockey_skates.jpg" TargetMode="External"/><Relationship Id="rId14" Type="http://schemas.openxmlformats.org/officeDocument/2006/relationships/hyperlink" Target="http://upload.wikimedia.org/wikipedia/commons/thumb/e/e7/Metskits_%28emane%29_%28Capreolus_capreolus_L.%29.jpg/800px-Metskits_%28emane%29_%28Capreolus_capreolus_L.%29.jpg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b/ba/Solsort.jpg/777px-Solsort.jpg" TargetMode="External"/><Relationship Id="rId13" Type="http://schemas.openxmlformats.org/officeDocument/2006/relationships/hyperlink" Target="http://upload.wikimedia.org/wikipedia/commons/thumb/a/a8/Mikulas_ve_skanzenu_Prerov.jpg/800px-Mikulas_ve_skanzenu_Prerov.jpg" TargetMode="External"/><Relationship Id="rId3" Type="http://schemas.openxmlformats.org/officeDocument/2006/relationships/hyperlink" Target="http://commons.wikimedia.org/wiki/File:Lepus_europaeus_in_winter_Finland.jpg" TargetMode="External"/><Relationship Id="rId7" Type="http://schemas.openxmlformats.org/officeDocument/2006/relationships/hyperlink" Target="http://upload.wikimedia.org/wikipedia/commons/thumb/2/2c/Corvus_corone_1_%28Marek_Szczepanek%29.jpg/800px-Corvus_corone_1_%28Marek_Szczepanek%29.jpg" TargetMode="External"/><Relationship Id="rId12" Type="http://schemas.openxmlformats.org/officeDocument/2006/relationships/hyperlink" Target="http://upload.wikimedia.org/wikipedia/commons/thumb/f/f6/K%C3%A4gu_%C3%B5unapuul.jpg/419px-K%C3%A4gu_%C3%B5unapuul.jpg" TargetMode="External"/><Relationship Id="rId2" Type="http://schemas.openxmlformats.org/officeDocument/2006/relationships/hyperlink" Target="http://upload.wikimedia.org/wikipedia/commons/8/87/Ardilla_campogrande_lou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upload.wikimedia.org/wikipedia/commons/8/88/Parus_caeruleus1.jpg" TargetMode="External"/><Relationship Id="rId11" Type="http://schemas.openxmlformats.org/officeDocument/2006/relationships/hyperlink" Target="http://upload.wikimedia.org/wikipedia/commons/thumb/a/ac/Sturnus_vulgaris_%28Chester%29.jpg/799px-Sturnus_vulgaris_%28Chester%29.jpg" TargetMode="External"/><Relationship Id="rId5" Type="http://schemas.openxmlformats.org/officeDocument/2006/relationships/hyperlink" Target="http://upload.wikimedia.org/wikipedia/commons/2/2d/Parus_major_m.jpg" TargetMode="External"/><Relationship Id="rId15" Type="http://schemas.openxmlformats.org/officeDocument/2006/relationships/hyperlink" Target="http://upload.wikimedia.org/wikipedia/commons/thumb/a/a1/Ignis_Brunensis_2011-06-01_%28083%29.jpg/800px-Ignis_Brunensis_2011-06-01_%28083%29.jpg" TargetMode="External"/><Relationship Id="rId10" Type="http://schemas.openxmlformats.org/officeDocument/2006/relationships/hyperlink" Target="http://upload.wikimedia.org/wikipedia/commons/thumb/2/24/Landsvale.jpg/800px-Landsvale.jpg" TargetMode="External"/><Relationship Id="rId4" Type="http://schemas.openxmlformats.org/officeDocument/2006/relationships/hyperlink" Target="http://upload.wikimedia.org/wikipedia/commons/thumb/3/33/House_sparrowIII.jpg/800px-House_sparrowIII.jpg" TargetMode="External"/><Relationship Id="rId9" Type="http://schemas.openxmlformats.org/officeDocument/2006/relationships/hyperlink" Target="http://upload.wikimedia.org/wikipedia/commons/thumb/3/30/Wei%C3%9Fstorch.jpg/483px-Wei%C3%9Fstorch.jpg" TargetMode="External"/><Relationship Id="rId14" Type="http://schemas.openxmlformats.org/officeDocument/2006/relationships/hyperlink" Target="http://upload.wikimedia.org/wikipedia/commons/thumb/7/7c/V%C3%A1noce%2C_kap%C5%99%C3%AD_%C5%A1upiny.jpg/120px-V%C3%A1noce%2C_kap%C5%99%C3%AD_%C5%A1upiny.jpg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5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8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0.png"/><Relationship Id="rId4" Type="http://schemas.openxmlformats.org/officeDocument/2006/relationships/image" Target="../media/image29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3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wmf"/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png"/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7.png"/><Relationship Id="rId5" Type="http://schemas.openxmlformats.org/officeDocument/2006/relationships/image" Target="../media/image46.png"/><Relationship Id="rId4" Type="http://schemas.openxmlformats.org/officeDocument/2006/relationships/image" Target="../media/image45.pn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png"/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image" Target="../media/image50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795537087"/>
              </p:ext>
            </p:extLst>
          </p:nvPr>
        </p:nvGraphicFramePr>
        <p:xfrm>
          <a:off x="1259632" y="1700808"/>
          <a:ext cx="6696744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/>
          <a:lstStyle/>
          <a:p>
            <a:r>
              <a:rPr lang="cs-CZ" dirty="0" smtClean="0">
                <a:solidFill>
                  <a:srgbClr val="002060"/>
                </a:solidFill>
                <a:latin typeface="Algerian" pitchFamily="82" charset="0"/>
              </a:rPr>
              <a:t>Anotace</a:t>
            </a:r>
            <a:endParaRPr lang="cs-CZ" dirty="0">
              <a:solidFill>
                <a:srgbClr val="002060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Prezentace „Zima“ je výukový materiál.</a:t>
            </a:r>
          </a:p>
          <a:p>
            <a:pPr marL="0" indent="0">
              <a:buNone/>
            </a:pPr>
            <a:r>
              <a:rPr lang="cs-CZ" dirty="0" smtClean="0"/>
              <a:t>Přibližuje dětem základní informace o zimě, </a:t>
            </a:r>
          </a:p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eznamuje se zimním počasím, se sporty, také se </a:t>
            </a:r>
          </a:p>
          <a:p>
            <a:pPr marL="0" indent="0">
              <a:buNone/>
            </a:pPr>
            <a:r>
              <a:rPr lang="cs-CZ" dirty="0"/>
              <a:t>ž</a:t>
            </a:r>
            <a:r>
              <a:rPr lang="cs-CZ" dirty="0" smtClean="0"/>
              <a:t>ivočichy ( savci i ptáci ) a se zimními svátky.</a:t>
            </a:r>
          </a:p>
          <a:p>
            <a:pPr marL="0" indent="0">
              <a:buNone/>
            </a:pPr>
            <a:r>
              <a:rPr lang="cs-CZ" dirty="0" smtClean="0"/>
              <a:t>Můžeme ji také využít ke společnému vyprávění </a:t>
            </a:r>
          </a:p>
          <a:p>
            <a:pPr marL="0" indent="0">
              <a:buNone/>
            </a:pPr>
            <a:r>
              <a:rPr lang="cs-CZ" dirty="0" smtClean="0"/>
              <a:t>a dalším činnostem.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5" y="332656"/>
            <a:ext cx="1176337" cy="11160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/>
          <a:lstStyle/>
          <a:p>
            <a:r>
              <a:rPr lang="cs-CZ" dirty="0" smtClean="0">
                <a:solidFill>
                  <a:srgbClr val="002060"/>
                </a:solidFill>
                <a:latin typeface="Algerian" pitchFamily="82" charset="0"/>
              </a:rPr>
              <a:t>Zdroje</a:t>
            </a:r>
            <a:endParaRPr lang="cs-CZ" dirty="0">
              <a:solidFill>
                <a:srgbClr val="002060"/>
              </a:solidFill>
              <a:latin typeface="Algerian" pitchFamily="82" charset="0"/>
            </a:endParaRPr>
          </a:p>
        </p:txBody>
      </p:sp>
      <p:pic>
        <p:nvPicPr>
          <p:cNvPr id="1433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352" y="260648"/>
            <a:ext cx="1176337" cy="11160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7544" y="1700808"/>
            <a:ext cx="8280920" cy="4678204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cs-CZ" sz="2000" dirty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office.microsoft.com</a:t>
            </a:r>
            <a:r>
              <a:rPr lang="cs-CZ" sz="2000" dirty="0" smtClean="0"/>
              <a:t> – otevřená galerie - kliparty</a:t>
            </a:r>
            <a:endParaRPr lang="cs-CZ" sz="2000" dirty="0" smtClean="0"/>
          </a:p>
          <a:p>
            <a:r>
              <a:rPr lang="cs-CZ" sz="2000" dirty="0" smtClean="0">
                <a:hlinkClick r:id="rId4"/>
              </a:rPr>
              <a:t>http</a:t>
            </a:r>
            <a:r>
              <a:rPr lang="cs-CZ" sz="2000" dirty="0">
                <a:hlinkClick r:id="rId4"/>
              </a:rPr>
              <a:t>://</a:t>
            </a:r>
            <a:r>
              <a:rPr lang="cs-CZ" sz="2000" dirty="0" smtClean="0">
                <a:hlinkClick r:id="rId4"/>
              </a:rPr>
              <a:t>commons.wikimedia.org/wiki</a:t>
            </a:r>
            <a:endParaRPr lang="cs-CZ" sz="2000" dirty="0" smtClean="0"/>
          </a:p>
          <a:p>
            <a:r>
              <a:rPr lang="cs-CZ" sz="1100" dirty="0">
                <a:hlinkClick r:id="rId5"/>
              </a:rPr>
              <a:t>http://</a:t>
            </a:r>
            <a:r>
              <a:rPr lang="cs-CZ" sz="1100" dirty="0" smtClean="0">
                <a:hlinkClick r:id="rId5"/>
              </a:rPr>
              <a:t>upload.wikimedia.org/wikipedia/commons/thumb/3/3a/H%C3%BCtte.JPG/800px-H%C3%BCtte.JPG</a:t>
            </a:r>
            <a:endParaRPr lang="cs-CZ" sz="1100" dirty="0" smtClean="0"/>
          </a:p>
          <a:p>
            <a:r>
              <a:rPr lang="cs-CZ" sz="1100" dirty="0">
                <a:hlinkClick r:id="rId6"/>
              </a:rPr>
              <a:t>http://</a:t>
            </a:r>
            <a:r>
              <a:rPr lang="cs-CZ" sz="1100" dirty="0" smtClean="0">
                <a:hlinkClick r:id="rId6"/>
              </a:rPr>
              <a:t>upload.wikimedia.org/wikipedia/commons/thumb/f/fd/Snowdrift.IMG_7122.JPG/120px-Snowdrift.IMG_7122.JPG</a:t>
            </a:r>
            <a:endParaRPr lang="cs-CZ" sz="1100" dirty="0" smtClean="0"/>
          </a:p>
          <a:p>
            <a:r>
              <a:rPr lang="cs-CZ" sz="1100" dirty="0"/>
              <a:t>http://upload.wikimedia.org/wikipedia/commons/thumb/5/50/2012_%27Seegfr%C3%B6rni%27_-_Z%C3%BCrichsee_-_Rapperswil_Hafen_-Seedamm_2012-02-18_16-52-56_%28SX230%29.JPG/800px-2012_%27Seegfr%C3%B6rni%27_-_Z%C3%BCrichsee_-_Rapperswil_Hafen_-Seedamm_2012-02-18_16-52-56_%</a:t>
            </a:r>
            <a:r>
              <a:rPr lang="cs-CZ" sz="1100" dirty="0" smtClean="0"/>
              <a:t>28SX230%29.JPG</a:t>
            </a:r>
          </a:p>
          <a:p>
            <a:r>
              <a:rPr lang="cs-CZ" sz="1100" dirty="0">
                <a:hlinkClick r:id="rId7"/>
              </a:rPr>
              <a:t>http://upload.wikimedia.org/wikipedia/commons/thumb/7/7b/Andrej_%C5%A0porn_at_the_2010_Winter_Olympic_downhill.jpg/120px-Andrej_%</a:t>
            </a:r>
            <a:r>
              <a:rPr lang="cs-CZ" sz="1100" dirty="0" smtClean="0">
                <a:hlinkClick r:id="rId7"/>
              </a:rPr>
              <a:t>C5%A0porn_at_the_2010_Winter_Olympic_downhill.jpg</a:t>
            </a:r>
            <a:endParaRPr lang="cs-CZ" sz="1100" dirty="0" smtClean="0"/>
          </a:p>
          <a:p>
            <a:r>
              <a:rPr lang="cs-CZ" sz="1100" dirty="0">
                <a:hlinkClick r:id="rId8"/>
              </a:rPr>
              <a:t>http://</a:t>
            </a:r>
            <a:r>
              <a:rPr lang="cs-CZ" sz="1100" dirty="0" smtClean="0">
                <a:hlinkClick r:id="rId8"/>
              </a:rPr>
              <a:t>upload.wikimedia.org/wikipedia/commons/thumb/b/bc/Priit_Narusk_at_Tour_de_Ski.jpg/120px-Priit_Narusk_at_Tour_de_Ski.jpg</a:t>
            </a:r>
            <a:endParaRPr lang="cs-CZ" sz="1100" dirty="0" smtClean="0"/>
          </a:p>
          <a:p>
            <a:r>
              <a:rPr lang="cs-CZ" sz="1100" dirty="0">
                <a:hlinkClick r:id="rId9"/>
              </a:rPr>
              <a:t>http://</a:t>
            </a:r>
            <a:r>
              <a:rPr lang="cs-CZ" sz="1100" dirty="0" smtClean="0">
                <a:hlinkClick r:id="rId9"/>
              </a:rPr>
              <a:t>upload.wikimedia.org/wikipedia/commons/thumb/e/ec/Amateur_ice_hockey_skates.jpg/120px-Amateur_ice_hockey_skates.jpg</a:t>
            </a:r>
            <a:endParaRPr lang="cs-CZ" sz="1100" dirty="0" smtClean="0"/>
          </a:p>
          <a:p>
            <a:r>
              <a:rPr lang="cs-CZ" sz="1100" dirty="0">
                <a:hlinkClick r:id="rId10"/>
              </a:rPr>
              <a:t>http://</a:t>
            </a:r>
            <a:r>
              <a:rPr lang="cs-CZ" sz="1100" dirty="0" smtClean="0">
                <a:hlinkClick r:id="rId10"/>
              </a:rPr>
              <a:t>upload.wikimedia.org/wikipedia/commons/3/34/Hockey_puck_2.jpg</a:t>
            </a:r>
            <a:endParaRPr lang="cs-CZ" sz="1100" dirty="0" smtClean="0"/>
          </a:p>
          <a:p>
            <a:r>
              <a:rPr lang="cs-CZ" sz="1100" dirty="0"/>
              <a:t>http://upload.wikimedia.org/wikipedia/commons/thumb/2/2a/Luk%C3%A1%C5%A1_Kv%C4%9Bto%C5%88_-_Lausanne_Hockey_Club_vs._HC_%C4%8Cesk%C3%A9_Bud%C4%9Bjovice%2C_27.08.2010_%282%29.jpg/800px-Luk%C3%A1%C5%A1_Kv%C4%9Bto%C5%88_-_Lausanne_Hockey_Club_vs._HC_%C4%8Cesk%C3%A9_Bud%C4%9Bjovice%2C_27.08.2010_%</a:t>
            </a:r>
            <a:r>
              <a:rPr lang="cs-CZ" sz="1100" dirty="0" smtClean="0"/>
              <a:t>282%29.jpg</a:t>
            </a:r>
          </a:p>
          <a:p>
            <a:r>
              <a:rPr lang="cs-CZ" sz="1100" dirty="0"/>
              <a:t>http://upload.wikimedia.org/wikipedia/commons/thumb/5/51/2011_Figure_Skating_WC_Tom%C3%A1%C5%A1_Verner_%285%29.jpg/85px-2011_Figure_Skating_WC_Tom%C3%A1%C5%A1_Verner_%285%29.jpg</a:t>
            </a:r>
            <a:endParaRPr lang="cs-CZ" sz="1100" dirty="0" smtClean="0"/>
          </a:p>
          <a:p>
            <a:r>
              <a:rPr lang="cs-CZ" sz="1100" dirty="0">
                <a:hlinkClick r:id="rId11"/>
              </a:rPr>
              <a:t>http://</a:t>
            </a:r>
            <a:r>
              <a:rPr lang="cs-CZ" sz="1100" dirty="0" smtClean="0">
                <a:hlinkClick r:id="rId11"/>
              </a:rPr>
              <a:t>upload.wikimedia.org/wikipedia/commons/8/8f/Kostner_2008SC_by_Carmichael.jpg</a:t>
            </a:r>
            <a:endParaRPr lang="cs-CZ" sz="1100" dirty="0" smtClean="0"/>
          </a:p>
          <a:p>
            <a:r>
              <a:rPr lang="cs-CZ" sz="1100" dirty="0">
                <a:hlinkClick r:id="rId12"/>
              </a:rPr>
              <a:t>http://</a:t>
            </a:r>
            <a:r>
              <a:rPr lang="cs-CZ" sz="1100" dirty="0" smtClean="0">
                <a:hlinkClick r:id="rId12"/>
              </a:rPr>
              <a:t>upload.wikimedia.org/wikipedia/commons/d/dc/Robbe_Snowboard.jpg</a:t>
            </a:r>
            <a:endParaRPr lang="cs-CZ" sz="1100" dirty="0" smtClean="0"/>
          </a:p>
          <a:p>
            <a:r>
              <a:rPr lang="cs-CZ" sz="1100" dirty="0">
                <a:hlinkClick r:id="rId13"/>
              </a:rPr>
              <a:t>http://</a:t>
            </a:r>
            <a:r>
              <a:rPr lang="cs-CZ" sz="1100" dirty="0" smtClean="0">
                <a:hlinkClick r:id="rId13"/>
              </a:rPr>
              <a:t>upload.wikimedia.org/wikipedia/commons/thumb/d/d0/Vulpes_vulpes_standing_in_snow.jpg/800px-Vulpes_vulpes_standing_in_snow.jpg</a:t>
            </a:r>
            <a:endParaRPr lang="cs-CZ" sz="1100" dirty="0" smtClean="0"/>
          </a:p>
          <a:p>
            <a:r>
              <a:rPr lang="cs-CZ" sz="1100" dirty="0">
                <a:hlinkClick r:id="rId14"/>
              </a:rPr>
              <a:t>http://upload.wikimedia.org/wikipedia/commons/thumb/e/e7/Metskits_%28emane%29_%28Capreolus_capreolus_L.%29.jpg/800px-Metskits_%28emane%29_%28Capreolus_capreolus_L.%</a:t>
            </a:r>
            <a:r>
              <a:rPr lang="cs-CZ" sz="1100" dirty="0" smtClean="0">
                <a:hlinkClick r:id="rId14"/>
              </a:rPr>
              <a:t>29.jpg</a:t>
            </a:r>
            <a:endParaRPr lang="cs-CZ" sz="2000" dirty="0"/>
          </a:p>
          <a:p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548680"/>
            <a:ext cx="7992888" cy="40164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100" dirty="0">
                <a:hlinkClick r:id="rId2"/>
              </a:rPr>
              <a:t>http://</a:t>
            </a:r>
            <a:r>
              <a:rPr lang="cs-CZ" sz="1100" dirty="0" smtClean="0">
                <a:hlinkClick r:id="rId2"/>
              </a:rPr>
              <a:t>upload.wikimedia.org/wikipedia/commons/8/87/Ardilla_campogrande_lou.jpg</a:t>
            </a:r>
            <a:endParaRPr lang="cs-CZ" sz="1100" dirty="0" smtClean="0"/>
          </a:p>
          <a:p>
            <a:r>
              <a:rPr lang="cs-CZ" sz="1100" dirty="0">
                <a:hlinkClick r:id="rId3"/>
              </a:rPr>
              <a:t>http://</a:t>
            </a:r>
            <a:r>
              <a:rPr lang="cs-CZ" sz="1100" dirty="0" smtClean="0">
                <a:hlinkClick r:id="rId3"/>
              </a:rPr>
              <a:t>commons.wikimedia.org/wiki/File:Lepus_europaeus_in_winter_Finland.jpg</a:t>
            </a:r>
            <a:endParaRPr lang="cs-CZ" sz="1100" dirty="0" smtClean="0"/>
          </a:p>
          <a:p>
            <a:r>
              <a:rPr lang="cs-CZ" sz="1100" dirty="0">
                <a:hlinkClick r:id="rId4"/>
              </a:rPr>
              <a:t>http://</a:t>
            </a:r>
            <a:r>
              <a:rPr lang="cs-CZ" sz="1100" dirty="0" smtClean="0">
                <a:hlinkClick r:id="rId4"/>
              </a:rPr>
              <a:t>upload.wikimedia.org/wikipedia/commons/thumb/3/33/House_sparrowIII.jpg/800px-House_sparrowIII.jpg</a:t>
            </a:r>
            <a:endParaRPr lang="cs-CZ" sz="1100" dirty="0" smtClean="0"/>
          </a:p>
          <a:p>
            <a:r>
              <a:rPr lang="cs-CZ" sz="1100" dirty="0">
                <a:hlinkClick r:id="rId5"/>
              </a:rPr>
              <a:t>http://</a:t>
            </a:r>
            <a:r>
              <a:rPr lang="cs-CZ" sz="1100" dirty="0" smtClean="0">
                <a:hlinkClick r:id="rId5"/>
              </a:rPr>
              <a:t>upload.wikimedia.org/wikipedia/commons/2/2d/Parus_major_m.jpg</a:t>
            </a:r>
            <a:endParaRPr lang="cs-CZ" sz="1100" dirty="0" smtClean="0"/>
          </a:p>
          <a:p>
            <a:r>
              <a:rPr lang="cs-CZ" sz="1100" dirty="0">
                <a:hlinkClick r:id="rId6"/>
              </a:rPr>
              <a:t>http://</a:t>
            </a:r>
            <a:r>
              <a:rPr lang="cs-CZ" sz="1100" dirty="0" smtClean="0">
                <a:hlinkClick r:id="rId6"/>
              </a:rPr>
              <a:t>upload.wikimedia.org/wikipedia/commons/8/88/Parus_caeruleus1.jpg</a:t>
            </a:r>
            <a:endParaRPr lang="cs-CZ" sz="1100" dirty="0" smtClean="0"/>
          </a:p>
          <a:p>
            <a:r>
              <a:rPr lang="cs-CZ" sz="1100" dirty="0">
                <a:hlinkClick r:id="rId7"/>
              </a:rPr>
              <a:t>http://upload.wikimedia.org/wikipedia/commons/thumb/2/2c/Corvus_corone_1_%28Marek_Szczepanek%29.jpg/800px-Corvus_corone_1_%</a:t>
            </a:r>
            <a:r>
              <a:rPr lang="cs-CZ" sz="1100" dirty="0" smtClean="0">
                <a:hlinkClick r:id="rId7"/>
              </a:rPr>
              <a:t>28Marek_Szczepanek%29.jpg</a:t>
            </a:r>
            <a:endParaRPr lang="cs-CZ" sz="1100" dirty="0" smtClean="0"/>
          </a:p>
          <a:p>
            <a:r>
              <a:rPr lang="cs-CZ" sz="1100" dirty="0">
                <a:hlinkClick r:id="rId8"/>
              </a:rPr>
              <a:t>http://</a:t>
            </a:r>
            <a:r>
              <a:rPr lang="cs-CZ" sz="1100" dirty="0" smtClean="0">
                <a:hlinkClick r:id="rId8"/>
              </a:rPr>
              <a:t>upload.wikimedia.org/wikipedia/commons/thumb/b/ba/Solsort.jpg/777px-Solsort.jpg</a:t>
            </a:r>
            <a:endParaRPr lang="cs-CZ" sz="1100" dirty="0" smtClean="0"/>
          </a:p>
          <a:p>
            <a:r>
              <a:rPr lang="cs-CZ" sz="1100" dirty="0">
                <a:hlinkClick r:id="rId9"/>
              </a:rPr>
              <a:t>http://</a:t>
            </a:r>
            <a:r>
              <a:rPr lang="cs-CZ" sz="1100" dirty="0" smtClean="0">
                <a:hlinkClick r:id="rId9"/>
              </a:rPr>
              <a:t>upload.wikimedia.org/wikipedia/commons/thumb/3/30/Wei%C3%9Fstorch.jpg/483px-Wei%C3%9Fstorch.jpg</a:t>
            </a:r>
            <a:endParaRPr lang="cs-CZ" sz="1100" dirty="0" smtClean="0"/>
          </a:p>
          <a:p>
            <a:r>
              <a:rPr lang="cs-CZ" sz="1100" dirty="0">
                <a:hlinkClick r:id="rId10"/>
              </a:rPr>
              <a:t>http://</a:t>
            </a:r>
            <a:r>
              <a:rPr lang="cs-CZ" sz="1100" dirty="0" smtClean="0">
                <a:hlinkClick r:id="rId10"/>
              </a:rPr>
              <a:t>upload.wikimedia.org/wikipedia/commons/thumb/2/24/Landsvale.jpg/800px-Landsvale.jpg</a:t>
            </a:r>
            <a:endParaRPr lang="cs-CZ" sz="1100" dirty="0" smtClean="0"/>
          </a:p>
          <a:p>
            <a:r>
              <a:rPr lang="cs-CZ" sz="1100" dirty="0">
                <a:hlinkClick r:id="rId11"/>
              </a:rPr>
              <a:t>http://upload.wikimedia.org/wikipedia/commons/thumb/a/ac/Sturnus_vulgaris_%28Chester%29.jpg/799px-Sturnus_vulgaris_%</a:t>
            </a:r>
            <a:r>
              <a:rPr lang="cs-CZ" sz="1100" dirty="0" smtClean="0">
                <a:hlinkClick r:id="rId11"/>
              </a:rPr>
              <a:t>28Chester%29.jpg</a:t>
            </a:r>
            <a:endParaRPr lang="cs-CZ" sz="1100" dirty="0" smtClean="0"/>
          </a:p>
          <a:p>
            <a:r>
              <a:rPr lang="cs-CZ" sz="1100" dirty="0">
                <a:hlinkClick r:id="rId12"/>
              </a:rPr>
              <a:t>http://upload.wikimedia.org/wikipedia/commons/thumb/f/f6/K%C3%A4gu_%C3%B5unapuul.jpg/419px-K%C3%A4gu_%</a:t>
            </a:r>
            <a:r>
              <a:rPr lang="cs-CZ" sz="1100" dirty="0" smtClean="0">
                <a:hlinkClick r:id="rId12"/>
              </a:rPr>
              <a:t>C3%B5unapuul.jpg</a:t>
            </a:r>
            <a:endParaRPr lang="cs-CZ" sz="1100" dirty="0" smtClean="0"/>
          </a:p>
          <a:p>
            <a:r>
              <a:rPr lang="cs-CZ" sz="1100" dirty="0">
                <a:hlinkClick r:id="rId13"/>
              </a:rPr>
              <a:t>http://</a:t>
            </a:r>
            <a:r>
              <a:rPr lang="cs-CZ" sz="1100" dirty="0" smtClean="0">
                <a:hlinkClick r:id="rId13"/>
              </a:rPr>
              <a:t>upload.wikimedia.org/wikipedia/commons/thumb/a/a8/Mikulas_ve_skanzenu_Prerov.jpg/800px-Mikulas_ve_skanzenu_Prerov.jpg</a:t>
            </a:r>
            <a:endParaRPr lang="cs-CZ" sz="1100" dirty="0" smtClean="0"/>
          </a:p>
          <a:p>
            <a:r>
              <a:rPr lang="cs-CZ" sz="1100" dirty="0">
                <a:hlinkClick r:id="rId14"/>
              </a:rPr>
              <a:t>http://upload.wikimedia.org/wikipedia/commons/thumb/7/7c/V%C3%A1noce%2C_kap%C5%99%C3%AD_%C5%A1upiny.jpg/120px-V%C3%A1noce%2C_kap%C5%99%C3%AD_%</a:t>
            </a:r>
            <a:r>
              <a:rPr lang="cs-CZ" sz="1100" dirty="0" smtClean="0">
                <a:hlinkClick r:id="rId14"/>
              </a:rPr>
              <a:t>C5%A1upiny.jpg</a:t>
            </a:r>
            <a:endParaRPr lang="cs-CZ" sz="1100" dirty="0" smtClean="0"/>
          </a:p>
          <a:p>
            <a:r>
              <a:rPr lang="cs-CZ" sz="1100" dirty="0">
                <a:hlinkClick r:id="rId15"/>
              </a:rPr>
              <a:t>http://upload.wikimedia.org/wikipedia/commons/thumb/a/a1/Ignis_Brunensis_2011-06-01_%28083%29.jpg/800px-Ignis_Brunensis_2011-06-01_%</a:t>
            </a:r>
            <a:r>
              <a:rPr lang="cs-CZ" sz="1100" dirty="0" smtClean="0">
                <a:hlinkClick r:id="rId15"/>
              </a:rPr>
              <a:t>28083%29.jpg</a:t>
            </a:r>
            <a:endParaRPr lang="cs-CZ" sz="1100" dirty="0" smtClean="0"/>
          </a:p>
          <a:p>
            <a:endParaRPr lang="cs-CZ" sz="1100" dirty="0" smtClean="0"/>
          </a:p>
          <a:p>
            <a:r>
              <a:rPr lang="cs-CZ" sz="2400" dirty="0" smtClean="0"/>
              <a:t>Prvouka  pro 2.ročník  - Nová škola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742658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/>
          <a:lstStyle/>
          <a:p>
            <a:r>
              <a:rPr lang="cs-CZ" dirty="0" smtClean="0">
                <a:solidFill>
                  <a:srgbClr val="002060"/>
                </a:solidFill>
                <a:latin typeface="Algerian" pitchFamily="82" charset="0"/>
              </a:rPr>
              <a:t>ZIMA</a:t>
            </a:r>
            <a:endParaRPr lang="cs-CZ" dirty="0">
              <a:solidFill>
                <a:srgbClr val="002060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3711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Zima začíná </a:t>
            </a:r>
            <a:r>
              <a:rPr lang="cs-CZ" dirty="0" smtClean="0">
                <a:ln>
                  <a:solidFill>
                    <a:srgbClr val="00B0F0"/>
                  </a:solidFill>
                </a:ln>
                <a:solidFill>
                  <a:srgbClr val="002060"/>
                </a:solidFill>
              </a:rPr>
              <a:t>21. prosince</a:t>
            </a:r>
          </a:p>
          <a:p>
            <a:pPr marL="0" indent="0">
              <a:buNone/>
            </a:pPr>
            <a:r>
              <a:rPr lang="cs-CZ" dirty="0" smtClean="0"/>
              <a:t>Tento den se nazývá </a:t>
            </a:r>
            <a:r>
              <a:rPr lang="cs-CZ" dirty="0" smtClean="0">
                <a:ln>
                  <a:solidFill>
                    <a:srgbClr val="00B0F0"/>
                  </a:solidFill>
                </a:ln>
                <a:solidFill>
                  <a:srgbClr val="002060"/>
                </a:solidFill>
              </a:rPr>
              <a:t>zimní slunovrat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(den je nejkratší v roce – má 8h., noc je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nejdelší – má 16h.)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>
                <a:ln>
                  <a:solidFill>
                    <a:srgbClr val="00B0F0"/>
                  </a:solidFill>
                </a:ln>
                <a:solidFill>
                  <a:srgbClr val="002060"/>
                </a:solidFill>
              </a:rPr>
              <a:t>Zimní měsíce jsou</a:t>
            </a:r>
            <a:r>
              <a:rPr lang="cs-CZ" dirty="0" smtClean="0"/>
              <a:t>: prosinec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leden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únor</a:t>
            </a:r>
            <a:endParaRPr lang="cs-CZ" dirty="0"/>
          </a:p>
        </p:txBody>
      </p:sp>
      <p:pic>
        <p:nvPicPr>
          <p:cNvPr id="1035" name="Picture 11" descr="C:\Users\Marelova.ZSPSRV\AppData\Local\Microsoft\Windows\Temporary Internet Files\Content.IE5\1B1JOS3W\MP90043372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1" y="3284984"/>
            <a:ext cx="2508457" cy="32403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Marelova.ZSPSRV\AppData\Local\Microsoft\Windows\Temporary Internet Files\Content.IE5\TH53RQYK\MC90043578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8344" y="317986"/>
            <a:ext cx="1174949" cy="11142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11780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/>
          <a:lstStyle/>
          <a:p>
            <a:r>
              <a:rPr lang="cs-CZ" dirty="0" smtClean="0">
                <a:solidFill>
                  <a:srgbClr val="002060"/>
                </a:solidFill>
                <a:latin typeface="Algerian" pitchFamily="82" charset="0"/>
              </a:rPr>
              <a:t>Zimní po</a:t>
            </a:r>
            <a:r>
              <a:rPr lang="cs-CZ" sz="6000" dirty="0" smtClean="0">
                <a:solidFill>
                  <a:srgbClr val="002060"/>
                </a:solidFill>
                <a:latin typeface="Algerian" pitchFamily="82" charset="0"/>
              </a:rPr>
              <a:t>č</a:t>
            </a:r>
            <a:r>
              <a:rPr lang="cs-CZ" dirty="0" smtClean="0">
                <a:solidFill>
                  <a:srgbClr val="002060"/>
                </a:solidFill>
                <a:latin typeface="Algerian" pitchFamily="82" charset="0"/>
              </a:rPr>
              <a:t>así</a:t>
            </a:r>
            <a:endParaRPr lang="cs-CZ" dirty="0">
              <a:solidFill>
                <a:srgbClr val="002060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S příchodem zimy se změní i počasí. Příroda  odpočívá, zdá se, že vše spí. </a:t>
            </a:r>
          </a:p>
          <a:p>
            <a:pPr marL="0" indent="0">
              <a:buNone/>
            </a:pPr>
            <a:r>
              <a:rPr lang="cs-CZ" dirty="0" smtClean="0"/>
              <a:t>Prohlédni si obrázky, které zobrazují zimu.</a:t>
            </a:r>
            <a:endParaRPr lang="cs-CZ" dirty="0"/>
          </a:p>
        </p:txBody>
      </p:sp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1" y="3429000"/>
            <a:ext cx="2232249" cy="23614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2" name="Picture 18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051" t="6145" r="41144" b="27575"/>
          <a:stretch/>
        </p:blipFill>
        <p:spPr bwMode="auto">
          <a:xfrm>
            <a:off x="2987824" y="3405215"/>
            <a:ext cx="2479345" cy="23852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39551" y="5949279"/>
            <a:ext cx="223224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</a:t>
            </a:r>
            <a:r>
              <a:rPr lang="cs-CZ" sz="2400" dirty="0" smtClean="0">
                <a:ln>
                  <a:solidFill>
                    <a:srgbClr val="002060"/>
                  </a:solidFill>
                </a:ln>
                <a:solidFill>
                  <a:srgbClr val="002060"/>
                </a:solidFill>
              </a:rPr>
              <a:t>sněhová vločka</a:t>
            </a:r>
            <a:endParaRPr lang="cs-CZ" sz="2400" dirty="0">
              <a:ln>
                <a:solidFill>
                  <a:srgbClr val="002060"/>
                </a:solidFill>
              </a:ln>
              <a:solidFill>
                <a:srgbClr val="00206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425174" y="5949279"/>
            <a:ext cx="16046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</a:t>
            </a:r>
            <a:r>
              <a:rPr lang="cs-CZ" sz="2400" dirty="0" smtClean="0">
                <a:ln>
                  <a:solidFill>
                    <a:srgbClr val="002060"/>
                  </a:solidFill>
                </a:ln>
                <a:solidFill>
                  <a:srgbClr val="002060"/>
                </a:solidFill>
              </a:rPr>
              <a:t>chumelení</a:t>
            </a:r>
            <a:endParaRPr lang="cs-CZ" sz="2400" dirty="0">
              <a:ln>
                <a:solidFill>
                  <a:srgbClr val="002060"/>
                </a:solidFill>
              </a:ln>
              <a:solidFill>
                <a:srgbClr val="00206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694037" y="5949278"/>
            <a:ext cx="10441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n>
                  <a:solidFill>
                    <a:srgbClr val="002060"/>
                  </a:solidFill>
                </a:ln>
                <a:solidFill>
                  <a:srgbClr val="002060"/>
                </a:solidFill>
              </a:rPr>
              <a:t>závěje</a:t>
            </a:r>
            <a:endParaRPr lang="cs-CZ" sz="2400" dirty="0">
              <a:ln>
                <a:solidFill>
                  <a:srgbClr val="002060"/>
                </a:solidFill>
              </a:ln>
              <a:solidFill>
                <a:srgbClr val="002060"/>
              </a:solidFill>
            </a:endParaRPr>
          </a:p>
        </p:txBody>
      </p:sp>
      <p:pic>
        <p:nvPicPr>
          <p:cNvPr id="4098" name="Picture 2" descr="C:\Users\Marelova.ZSPSRV\AppData\Local\Microsoft\Windows\Temporary Internet Files\Content.IE5\TH53RQYK\MC90043578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33702" y="260648"/>
            <a:ext cx="1174949" cy="11142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5271" y="3405215"/>
            <a:ext cx="2823677" cy="23852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337273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3" y="307974"/>
            <a:ext cx="2592289" cy="31131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7956" y="307974"/>
            <a:ext cx="2084387" cy="312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2443" y="315815"/>
            <a:ext cx="3615782" cy="31131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11560" y="4005064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9087" y="3485594"/>
            <a:ext cx="180212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</a:t>
            </a:r>
            <a:r>
              <a:rPr lang="cs-CZ" sz="2400" dirty="0" smtClean="0">
                <a:ln>
                  <a:solidFill>
                    <a:srgbClr val="002060"/>
                  </a:solidFill>
                </a:ln>
                <a:solidFill>
                  <a:srgbClr val="002060"/>
                </a:solidFill>
              </a:rPr>
              <a:t>rampouchy</a:t>
            </a:r>
            <a:endParaRPr lang="cs-CZ" sz="2400" dirty="0">
              <a:ln>
                <a:solidFill>
                  <a:srgbClr val="002060"/>
                </a:solidFill>
              </a:ln>
              <a:solidFill>
                <a:srgbClr val="00206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793824" y="3421158"/>
            <a:ext cx="10790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</a:t>
            </a:r>
            <a:r>
              <a:rPr lang="cs-CZ" sz="2400" dirty="0" smtClean="0">
                <a:ln>
                  <a:solidFill>
                    <a:srgbClr val="002060"/>
                  </a:solidFill>
                </a:ln>
                <a:solidFill>
                  <a:srgbClr val="002060"/>
                </a:solidFill>
              </a:rPr>
              <a:t>mráz</a:t>
            </a:r>
            <a:endParaRPr lang="cs-CZ" sz="2400" dirty="0">
              <a:ln>
                <a:solidFill>
                  <a:srgbClr val="002060"/>
                </a:solidFill>
              </a:ln>
              <a:solidFill>
                <a:srgbClr val="00206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445661" y="3428999"/>
            <a:ext cx="215733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n>
                  <a:solidFill>
                    <a:srgbClr val="002060"/>
                  </a:solidFill>
                </a:ln>
                <a:solidFill>
                  <a:srgbClr val="002060"/>
                </a:solidFill>
              </a:rPr>
              <a:t> ojíněné stromy</a:t>
            </a:r>
            <a:endParaRPr lang="cs-CZ" sz="2400" dirty="0">
              <a:ln>
                <a:solidFill>
                  <a:srgbClr val="002060"/>
                </a:solidFill>
              </a:ln>
              <a:solidFill>
                <a:srgbClr val="00206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043608" y="6185990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</a:t>
            </a:r>
            <a:r>
              <a:rPr lang="cs-CZ" sz="2400" dirty="0" smtClean="0">
                <a:ln>
                  <a:solidFill>
                    <a:srgbClr val="002060"/>
                  </a:solidFill>
                </a:ln>
                <a:solidFill>
                  <a:srgbClr val="002060"/>
                </a:solidFill>
              </a:rPr>
              <a:t>led na vodě</a:t>
            </a:r>
            <a:endParaRPr lang="cs-CZ" sz="2400" dirty="0">
              <a:ln>
                <a:solidFill>
                  <a:srgbClr val="002060"/>
                </a:solidFill>
              </a:ln>
              <a:solidFill>
                <a:srgbClr val="00206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027144" y="6185989"/>
            <a:ext cx="240207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n>
                  <a:solidFill>
                    <a:srgbClr val="002060"/>
                  </a:solidFill>
                </a:ln>
                <a:solidFill>
                  <a:srgbClr val="002060"/>
                </a:solidFill>
              </a:rPr>
              <a:t> příroda odpočívá</a:t>
            </a:r>
            <a:endParaRPr lang="cs-CZ" sz="2400" dirty="0">
              <a:ln>
                <a:solidFill>
                  <a:srgbClr val="002060"/>
                </a:solidFill>
              </a:ln>
              <a:solidFill>
                <a:srgbClr val="00206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54016" y="3904555"/>
            <a:ext cx="3548334" cy="22814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728" y="3947258"/>
            <a:ext cx="3377952" cy="22889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972769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/>
          <a:lstStyle/>
          <a:p>
            <a:r>
              <a:rPr lang="cs-CZ" dirty="0" smtClean="0">
                <a:solidFill>
                  <a:srgbClr val="002060"/>
                </a:solidFill>
                <a:latin typeface="Algerian" pitchFamily="82" charset="0"/>
              </a:rPr>
              <a:t>Zimní sporty</a:t>
            </a:r>
            <a:endParaRPr lang="cs-CZ" dirty="0">
              <a:solidFill>
                <a:srgbClr val="002060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6958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Nejčastějšími zimními sporty jsou lyžování, hokej a bruslení</a:t>
            </a:r>
          </a:p>
          <a:p>
            <a:pPr marL="0" indent="0">
              <a:buNone/>
            </a:pPr>
            <a:r>
              <a:rPr lang="cs-CZ" dirty="0" smtClean="0"/>
              <a:t>V současné době je populární i snowboarding</a:t>
            </a:r>
          </a:p>
          <a:p>
            <a:pPr marL="0" indent="0">
              <a:buNone/>
            </a:pPr>
            <a:r>
              <a:rPr lang="cs-CZ" dirty="0" smtClean="0"/>
              <a:t>Malé děti rády sáňkují, bobují a koulují se, staví </a:t>
            </a:r>
          </a:p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něhuláky a bunkry.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Prohlédni si obrázky a řekni, jestli nějaký zimní</a:t>
            </a:r>
          </a:p>
          <a:p>
            <a:pPr marL="0" indent="0">
              <a:buNone/>
            </a:pPr>
            <a:r>
              <a:rPr lang="cs-CZ" dirty="0"/>
              <a:t>s</a:t>
            </a:r>
            <a:r>
              <a:rPr lang="cs-CZ" dirty="0" smtClean="0"/>
              <a:t>port děláš.</a:t>
            </a:r>
            <a:endParaRPr lang="cs-CZ" dirty="0"/>
          </a:p>
        </p:txBody>
      </p:sp>
      <p:pic>
        <p:nvPicPr>
          <p:cNvPr id="3074" name="Picture 2" descr="C:\Users\Marelova.ZSPSRV\AppData\Local\Microsoft\Windows\Temporary Internet Files\Content.IE5\TH53RQYK\MC90043578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8344" y="260648"/>
            <a:ext cx="1174949" cy="11142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271626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99" t="5227" r="24869"/>
          <a:stretch/>
        </p:blipFill>
        <p:spPr bwMode="auto">
          <a:xfrm>
            <a:off x="251520" y="1268760"/>
            <a:ext cx="3970885" cy="46805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55976" y="879274"/>
            <a:ext cx="4550544" cy="4349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51520" y="404664"/>
            <a:ext cx="1584176" cy="523220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</a:t>
            </a:r>
            <a:r>
              <a:rPr lang="cs-CZ" sz="2800" dirty="0" smtClean="0">
                <a:solidFill>
                  <a:srgbClr val="002060"/>
                </a:solidFill>
              </a:rPr>
              <a:t>Lyžování</a:t>
            </a:r>
            <a:endParaRPr lang="cs-CZ" sz="28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23323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249366"/>
            <a:ext cx="2731130" cy="22193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529512" y="332656"/>
            <a:ext cx="1234176" cy="523220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</a:t>
            </a:r>
            <a:r>
              <a:rPr lang="cs-CZ" sz="2800" dirty="0" smtClean="0">
                <a:solidFill>
                  <a:srgbClr val="002060"/>
                </a:solidFill>
              </a:rPr>
              <a:t>Hokej</a:t>
            </a:r>
            <a:endParaRPr lang="cs-CZ" sz="2800" dirty="0">
              <a:solidFill>
                <a:srgbClr val="002060"/>
              </a:solidFill>
            </a:endParaRPr>
          </a:p>
        </p:txBody>
      </p:sp>
      <p:pic>
        <p:nvPicPr>
          <p:cNvPr id="717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5930" y="3784361"/>
            <a:ext cx="2375638" cy="22341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143" t="3194" r="20857" b="5936"/>
          <a:stretch/>
        </p:blipFill>
        <p:spPr bwMode="auto">
          <a:xfrm>
            <a:off x="520384" y="1162122"/>
            <a:ext cx="5486400" cy="500318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291053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936302"/>
            <a:ext cx="3792671" cy="534543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11560" y="332656"/>
            <a:ext cx="1656184" cy="523220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</a:t>
            </a:r>
            <a:r>
              <a:rPr lang="cs-CZ" sz="2800" dirty="0" smtClean="0">
                <a:solidFill>
                  <a:srgbClr val="002060"/>
                </a:solidFill>
              </a:rPr>
              <a:t>Bruslení</a:t>
            </a:r>
            <a:endParaRPr lang="cs-CZ" sz="2800" dirty="0">
              <a:solidFill>
                <a:srgbClr val="002060"/>
              </a:solidFill>
            </a:endParaRPr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028699"/>
            <a:ext cx="3672408" cy="52530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1998116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6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8579" b="11586"/>
          <a:stretch/>
        </p:blipFill>
        <p:spPr bwMode="auto">
          <a:xfrm>
            <a:off x="323528" y="1268760"/>
            <a:ext cx="3820177" cy="47112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3528" y="404664"/>
            <a:ext cx="2520280" cy="523220"/>
          </a:xfrm>
          <a:prstGeom prst="rect">
            <a:avLst/>
          </a:prstGeom>
          <a:solidFill>
            <a:srgbClr val="00B0F0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</a:t>
            </a:r>
            <a:r>
              <a:rPr lang="cs-CZ" sz="2800" dirty="0" smtClean="0">
                <a:solidFill>
                  <a:srgbClr val="002060"/>
                </a:solidFill>
              </a:rPr>
              <a:t>Snowboarding</a:t>
            </a:r>
            <a:endParaRPr lang="cs-CZ" sz="2800" dirty="0">
              <a:solidFill>
                <a:srgbClr val="002060"/>
              </a:solidFill>
            </a:endParaRPr>
          </a:p>
        </p:txBody>
      </p:sp>
      <p:pic>
        <p:nvPicPr>
          <p:cNvPr id="8197" name="Picture 5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714" r="12572"/>
          <a:stretch/>
        </p:blipFill>
        <p:spPr bwMode="auto">
          <a:xfrm>
            <a:off x="4427984" y="1268760"/>
            <a:ext cx="4212773" cy="446449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04298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/>
          <a:lstStyle/>
          <a:p>
            <a:r>
              <a:rPr lang="cs-CZ" dirty="0" smtClean="0">
                <a:solidFill>
                  <a:srgbClr val="002060"/>
                </a:solidFill>
                <a:latin typeface="Algerian" pitchFamily="82" charset="0"/>
              </a:rPr>
              <a:t>Živo</a:t>
            </a:r>
            <a:r>
              <a:rPr lang="cs-CZ" sz="6000" dirty="0" smtClean="0">
                <a:solidFill>
                  <a:srgbClr val="002060"/>
                </a:solidFill>
                <a:latin typeface="Algerian" pitchFamily="82" charset="0"/>
              </a:rPr>
              <a:t>č</a:t>
            </a:r>
            <a:r>
              <a:rPr lang="cs-CZ" dirty="0" smtClean="0">
                <a:solidFill>
                  <a:srgbClr val="002060"/>
                </a:solidFill>
                <a:latin typeface="Algerian" pitchFamily="82" charset="0"/>
              </a:rPr>
              <a:t>ichové v zim</a:t>
            </a:r>
            <a:r>
              <a:rPr lang="cs-CZ" sz="6000" dirty="0" smtClean="0">
                <a:solidFill>
                  <a:srgbClr val="002060"/>
                </a:solidFill>
                <a:latin typeface="Algerian" pitchFamily="82" charset="0"/>
              </a:rPr>
              <a:t>ě</a:t>
            </a:r>
            <a:endParaRPr lang="cs-CZ" sz="6000" dirty="0">
              <a:solidFill>
                <a:srgbClr val="002060"/>
              </a:solidFill>
              <a:latin typeface="Algerian" pitchFamily="82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Některé živočichy můžeme v přírodě vidět po </a:t>
            </a:r>
          </a:p>
          <a:p>
            <a:pPr marL="0" indent="0">
              <a:buNone/>
            </a:pPr>
            <a:r>
              <a:rPr lang="cs-CZ" dirty="0"/>
              <a:t>c</a:t>
            </a:r>
            <a:r>
              <a:rPr lang="cs-CZ" dirty="0" smtClean="0"/>
              <a:t>elý rok. Jsou to např. srnky, lišky, zajíci, veverky.</a:t>
            </a:r>
          </a:p>
          <a:p>
            <a:pPr marL="0" indent="0">
              <a:buNone/>
            </a:pPr>
            <a:r>
              <a:rPr lang="cs-CZ" dirty="0" smtClean="0"/>
              <a:t>V zimě je můžeme poznat také podle stop.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Ostatní jsou schováni ve svých skrýších. Mezi ně </a:t>
            </a:r>
          </a:p>
          <a:p>
            <a:pPr marL="0" indent="0">
              <a:buNone/>
            </a:pPr>
            <a:r>
              <a:rPr lang="cs-CZ" dirty="0"/>
              <a:t>p</a:t>
            </a:r>
            <a:r>
              <a:rPr lang="cs-CZ" dirty="0" smtClean="0"/>
              <a:t>atří ježek, sysel, jezevec, medvěd. Dalšími jsou</a:t>
            </a:r>
          </a:p>
          <a:p>
            <a:pPr marL="0" indent="0">
              <a:buNone/>
            </a:pPr>
            <a:r>
              <a:rPr lang="cs-CZ" dirty="0"/>
              <a:t>j</a:t>
            </a:r>
            <a:r>
              <a:rPr lang="cs-CZ" dirty="0" smtClean="0"/>
              <a:t>eštěrky, hadi, žáby,…</a:t>
            </a:r>
            <a:endParaRPr lang="cs-CZ" dirty="0"/>
          </a:p>
        </p:txBody>
      </p:sp>
      <p:pic>
        <p:nvPicPr>
          <p:cNvPr id="2050" name="Picture 2" descr="C:\Users\Marelova.ZSPSRV\AppData\Local\Microsoft\Windows\Temporary Internet Files\Content.IE5\TH53RQYK\MC90043578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352" y="298124"/>
            <a:ext cx="1152128" cy="10925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970056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20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340768"/>
            <a:ext cx="4248472" cy="41764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475656" y="5636007"/>
            <a:ext cx="972108" cy="523220"/>
          </a:xfrm>
          <a:prstGeom prst="rect">
            <a:avLst/>
          </a:prstGeom>
          <a:solidFill>
            <a:srgbClr val="66CCFF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</a:rPr>
              <a:t> liška</a:t>
            </a:r>
            <a:endParaRPr lang="cs-CZ" sz="2800" dirty="0">
              <a:solidFill>
                <a:srgbClr val="00206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372200" y="5613825"/>
            <a:ext cx="1152128" cy="523220"/>
          </a:xfrm>
          <a:prstGeom prst="rect">
            <a:avLst/>
          </a:prstGeom>
          <a:solidFill>
            <a:srgbClr val="66CCFF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</a:rPr>
              <a:t> srnka</a:t>
            </a:r>
            <a:endParaRPr lang="cs-CZ" sz="2800" dirty="0">
              <a:solidFill>
                <a:srgbClr val="002060"/>
              </a:solidFill>
            </a:endParaRPr>
          </a:p>
        </p:txBody>
      </p:sp>
      <p:pic>
        <p:nvPicPr>
          <p:cNvPr id="10243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673" t="15105" r="18733" b="69957"/>
          <a:stretch/>
        </p:blipFill>
        <p:spPr bwMode="auto">
          <a:xfrm>
            <a:off x="2627784" y="5159029"/>
            <a:ext cx="1944216" cy="716406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000" t="16102" r="32214" b="8713"/>
          <a:stretch/>
        </p:blipFill>
        <p:spPr bwMode="auto">
          <a:xfrm>
            <a:off x="4716016" y="476672"/>
            <a:ext cx="4130655" cy="44131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42" name="Picture 2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13" t="50000" r="62239" b="18366"/>
          <a:stretch/>
        </p:blipFill>
        <p:spPr bwMode="auto">
          <a:xfrm>
            <a:off x="6845342" y="4734177"/>
            <a:ext cx="2001329" cy="78305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68266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3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192" r="9500"/>
          <a:stretch/>
        </p:blipFill>
        <p:spPr bwMode="auto">
          <a:xfrm>
            <a:off x="273731" y="620688"/>
            <a:ext cx="4207803" cy="5057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621548" y="5805264"/>
            <a:ext cx="1512168" cy="523220"/>
          </a:xfrm>
          <a:prstGeom prst="rect">
            <a:avLst/>
          </a:prstGeom>
          <a:solidFill>
            <a:srgbClr val="66CCFF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</a:rPr>
              <a:t> veverka</a:t>
            </a:r>
            <a:endParaRPr lang="cs-CZ" sz="2800" dirty="0">
              <a:solidFill>
                <a:srgbClr val="00206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306331" y="5638098"/>
            <a:ext cx="1008112" cy="523220"/>
          </a:xfrm>
          <a:prstGeom prst="rect">
            <a:avLst/>
          </a:prstGeom>
          <a:solidFill>
            <a:srgbClr val="66CCFF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</a:rPr>
              <a:t> zajíc</a:t>
            </a:r>
            <a:endParaRPr lang="cs-CZ" sz="2800" dirty="0">
              <a:solidFill>
                <a:srgbClr val="002060"/>
              </a:solidFill>
            </a:endParaRPr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038" r="39142" b="41719"/>
          <a:stretch/>
        </p:blipFill>
        <p:spPr bwMode="auto">
          <a:xfrm>
            <a:off x="277630" y="4825722"/>
            <a:ext cx="2127399" cy="81237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9219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0386" y="4653136"/>
            <a:ext cx="2022365" cy="85503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</a:extLst>
        </p:spPr>
      </p:pic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3275" y="764704"/>
            <a:ext cx="4424358" cy="3888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782083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/>
          <a:lstStyle/>
          <a:p>
            <a:r>
              <a:rPr lang="cs-CZ" dirty="0" smtClean="0">
                <a:solidFill>
                  <a:srgbClr val="002060"/>
                </a:solidFill>
                <a:latin typeface="Algerian" pitchFamily="82" charset="0"/>
              </a:rPr>
              <a:t>Ptáci v zim</a:t>
            </a:r>
            <a:r>
              <a:rPr lang="cs-CZ" sz="6000" dirty="0" smtClean="0">
                <a:solidFill>
                  <a:srgbClr val="002060"/>
                </a:solidFill>
                <a:latin typeface="Algerian" pitchFamily="82" charset="0"/>
              </a:rPr>
              <a:t>ě</a:t>
            </a:r>
            <a:endParaRPr lang="cs-CZ" sz="6000" dirty="0">
              <a:solidFill>
                <a:srgbClr val="002060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81128"/>
          </a:xfrm>
          <a:noFill/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Někteří ptáci u nás v zimě zůstávají, říkáme jim</a:t>
            </a:r>
          </a:p>
          <a:p>
            <a:pPr marL="0" indent="0">
              <a:buNone/>
            </a:pPr>
            <a:r>
              <a:rPr lang="cs-CZ" dirty="0">
                <a:ln>
                  <a:solidFill>
                    <a:srgbClr val="33CCCC"/>
                  </a:solidFill>
                </a:ln>
                <a:solidFill>
                  <a:srgbClr val="0000FF"/>
                </a:solidFill>
              </a:rPr>
              <a:t>s</a:t>
            </a:r>
            <a:r>
              <a:rPr lang="cs-CZ" dirty="0" smtClean="0">
                <a:ln>
                  <a:solidFill>
                    <a:srgbClr val="33CCCC"/>
                  </a:solidFill>
                </a:ln>
                <a:solidFill>
                  <a:srgbClr val="0000FF"/>
                </a:solidFill>
              </a:rPr>
              <a:t>tálí ptáci </a:t>
            </a:r>
            <a:r>
              <a:rPr lang="cs-CZ" dirty="0" smtClean="0"/>
              <a:t>a patří sem např. sýkorka, vrabec, </a:t>
            </a:r>
          </a:p>
          <a:p>
            <a:pPr marL="0" indent="0">
              <a:buNone/>
            </a:pPr>
            <a:r>
              <a:rPr lang="cs-CZ" dirty="0"/>
              <a:t>v</a:t>
            </a:r>
            <a:r>
              <a:rPr lang="cs-CZ" dirty="0" smtClean="0"/>
              <a:t>rána, kos, hýl,…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Další odlétají na zimu do teplých krajů, protože</a:t>
            </a:r>
          </a:p>
          <a:p>
            <a:pPr marL="0" indent="0">
              <a:buNone/>
            </a:pPr>
            <a:r>
              <a:rPr lang="cs-CZ" dirty="0"/>
              <a:t>b</a:t>
            </a:r>
            <a:r>
              <a:rPr lang="cs-CZ" dirty="0" smtClean="0"/>
              <a:t>y zde nenašli potravu. Takovým ptákům říkáme</a:t>
            </a:r>
          </a:p>
          <a:p>
            <a:pPr marL="0" indent="0">
              <a:buNone/>
            </a:pPr>
            <a:r>
              <a:rPr lang="cs-CZ" dirty="0">
                <a:ln>
                  <a:solidFill>
                    <a:srgbClr val="33CCCC"/>
                  </a:solidFill>
                </a:ln>
                <a:solidFill>
                  <a:srgbClr val="0000FF"/>
                </a:solidFill>
              </a:rPr>
              <a:t>s</a:t>
            </a:r>
            <a:r>
              <a:rPr lang="cs-CZ" dirty="0" smtClean="0">
                <a:ln>
                  <a:solidFill>
                    <a:srgbClr val="33CCCC"/>
                  </a:solidFill>
                </a:ln>
                <a:solidFill>
                  <a:srgbClr val="0000FF"/>
                </a:solidFill>
              </a:rPr>
              <a:t>těhovaví</a:t>
            </a:r>
            <a:r>
              <a:rPr lang="cs-CZ" dirty="0" smtClean="0"/>
              <a:t> a jsou to např. čápi, vlaštovky, špačci</a:t>
            </a:r>
          </a:p>
          <a:p>
            <a:pPr marL="0" indent="0">
              <a:buNone/>
            </a:pPr>
            <a:r>
              <a:rPr lang="cs-CZ" dirty="0" smtClean="0"/>
              <a:t>a kukačky …</a:t>
            </a:r>
            <a:endParaRPr lang="cs-CZ" dirty="0"/>
          </a:p>
        </p:txBody>
      </p:sp>
      <p:pic>
        <p:nvPicPr>
          <p:cNvPr id="5122" name="Picture 2" descr="C:\Users\Marelova.ZSPSRV\AppData\Local\Microsoft\Windows\Temporary Internet Files\Content.IE5\TH53RQYK\MC90043578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81063" y="332656"/>
            <a:ext cx="1138979" cy="10801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84898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39552" y="476672"/>
            <a:ext cx="1728192" cy="523220"/>
          </a:xfrm>
          <a:prstGeom prst="rect">
            <a:avLst/>
          </a:prstGeom>
          <a:solidFill>
            <a:srgbClr val="66CCFF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</a:t>
            </a:r>
            <a:r>
              <a:rPr lang="cs-CZ" sz="2800" dirty="0" smtClean="0">
                <a:solidFill>
                  <a:srgbClr val="002060"/>
                </a:solidFill>
              </a:rPr>
              <a:t>Stálí ptáci</a:t>
            </a:r>
            <a:endParaRPr lang="cs-CZ" sz="2800" dirty="0">
              <a:solidFill>
                <a:srgbClr val="002060"/>
              </a:solidFill>
            </a:endParaRPr>
          </a:p>
        </p:txBody>
      </p:sp>
      <p:pic>
        <p:nvPicPr>
          <p:cNvPr id="11267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836" t="13453"/>
          <a:stretch/>
        </p:blipFill>
        <p:spPr bwMode="auto">
          <a:xfrm>
            <a:off x="5148064" y="337115"/>
            <a:ext cx="3593976" cy="28742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126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7" y="1268760"/>
            <a:ext cx="4169585" cy="39604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688239" y="5293042"/>
            <a:ext cx="1440160" cy="523220"/>
          </a:xfrm>
          <a:prstGeom prst="rect">
            <a:avLst/>
          </a:prstGeom>
          <a:solidFill>
            <a:srgbClr val="66CCFF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</a:rPr>
              <a:t> vrabec</a:t>
            </a:r>
            <a:endParaRPr lang="cs-CZ" sz="2800" dirty="0">
              <a:solidFill>
                <a:srgbClr val="002060"/>
              </a:solidFill>
            </a:endParaRP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627" r="15182"/>
          <a:stretch/>
        </p:blipFill>
        <p:spPr bwMode="auto">
          <a:xfrm>
            <a:off x="4556213" y="3013628"/>
            <a:ext cx="2968115" cy="340947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642380" y="4365104"/>
            <a:ext cx="1368152" cy="523220"/>
          </a:xfrm>
          <a:prstGeom prst="rect">
            <a:avLst/>
          </a:prstGeom>
          <a:solidFill>
            <a:srgbClr val="66CCFF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</a:rPr>
              <a:t> sýkorky</a:t>
            </a:r>
            <a:endParaRPr lang="cs-CZ" sz="28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67657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24" t="17441" r="25450" b="7268"/>
          <a:stretch/>
        </p:blipFill>
        <p:spPr bwMode="auto">
          <a:xfrm>
            <a:off x="174579" y="1412776"/>
            <a:ext cx="4253406" cy="40324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141" t="9361" r="2565"/>
          <a:stretch/>
        </p:blipFill>
        <p:spPr bwMode="auto">
          <a:xfrm>
            <a:off x="4564421" y="620688"/>
            <a:ext cx="4380114" cy="37190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653210" y="5589240"/>
            <a:ext cx="1296144" cy="523220"/>
          </a:xfrm>
          <a:prstGeom prst="rect">
            <a:avLst/>
          </a:prstGeom>
          <a:solidFill>
            <a:srgbClr val="66CCFF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</a:rPr>
              <a:t> vrána</a:t>
            </a:r>
            <a:endParaRPr lang="cs-CZ" sz="2800" dirty="0">
              <a:solidFill>
                <a:srgbClr val="00206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322430" y="4509120"/>
            <a:ext cx="864096" cy="523220"/>
          </a:xfrm>
          <a:prstGeom prst="rect">
            <a:avLst/>
          </a:prstGeom>
          <a:solidFill>
            <a:srgbClr val="66CCFF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</a:rPr>
              <a:t> kos</a:t>
            </a:r>
            <a:endParaRPr lang="cs-CZ" sz="28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2602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04664"/>
            <a:ext cx="2592288" cy="523220"/>
          </a:xfrm>
          <a:prstGeom prst="rect">
            <a:avLst/>
          </a:prstGeom>
          <a:solidFill>
            <a:srgbClr val="66CCFF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</a:rPr>
              <a:t> Stěhovaví ptáci</a:t>
            </a:r>
            <a:endParaRPr lang="cs-CZ" sz="2800" dirty="0">
              <a:solidFill>
                <a:srgbClr val="002060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904"/>
          <a:stretch/>
        </p:blipFill>
        <p:spPr bwMode="auto">
          <a:xfrm>
            <a:off x="3707904" y="666274"/>
            <a:ext cx="5067233" cy="36268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823438" y="5971641"/>
            <a:ext cx="839581" cy="523220"/>
          </a:xfrm>
          <a:prstGeom prst="rect">
            <a:avLst/>
          </a:prstGeom>
          <a:solidFill>
            <a:srgbClr val="66CCFF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</a:rPr>
              <a:t> čáp</a:t>
            </a:r>
            <a:endParaRPr lang="cs-CZ" sz="2800" dirty="0">
              <a:solidFill>
                <a:srgbClr val="00206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341420" y="4531177"/>
            <a:ext cx="1800200" cy="523220"/>
          </a:xfrm>
          <a:prstGeom prst="rect">
            <a:avLst/>
          </a:prstGeom>
          <a:solidFill>
            <a:srgbClr val="66CCFF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vlaštovka</a:t>
            </a:r>
            <a:endParaRPr lang="cs-CZ" sz="2800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1340768"/>
            <a:ext cx="3577679" cy="44369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7951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10" r="14599" b="2779"/>
          <a:stretch/>
        </p:blipFill>
        <p:spPr bwMode="auto">
          <a:xfrm>
            <a:off x="323529" y="620688"/>
            <a:ext cx="4248472" cy="47525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541" t="21020" r="34306" b="13311"/>
          <a:stretch/>
        </p:blipFill>
        <p:spPr bwMode="auto">
          <a:xfrm>
            <a:off x="5076056" y="255125"/>
            <a:ext cx="3168352" cy="54925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763689" y="5486099"/>
            <a:ext cx="1368152" cy="523220"/>
          </a:xfrm>
          <a:prstGeom prst="rect">
            <a:avLst/>
          </a:prstGeom>
          <a:solidFill>
            <a:srgbClr val="66CCFF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</a:rPr>
              <a:t> špaček</a:t>
            </a:r>
            <a:endParaRPr lang="cs-CZ" sz="2800" dirty="0">
              <a:solidFill>
                <a:srgbClr val="00206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6044615" y="5830109"/>
            <a:ext cx="1512168" cy="523220"/>
          </a:xfrm>
          <a:prstGeom prst="rect">
            <a:avLst/>
          </a:prstGeom>
          <a:solidFill>
            <a:srgbClr val="66CCFF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2060"/>
                </a:solidFill>
              </a:rPr>
              <a:t> kukačka</a:t>
            </a:r>
            <a:endParaRPr lang="cs-CZ" sz="28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0492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F0"/>
          </a:solidFill>
        </p:spPr>
        <p:txBody>
          <a:bodyPr/>
          <a:lstStyle/>
          <a:p>
            <a:r>
              <a:rPr lang="cs-CZ" dirty="0" smtClean="0">
                <a:solidFill>
                  <a:srgbClr val="002060"/>
                </a:solidFill>
                <a:latin typeface="Algerian" pitchFamily="82" charset="0"/>
              </a:rPr>
              <a:t>Zimní svátky</a:t>
            </a:r>
            <a:endParaRPr lang="cs-CZ" dirty="0">
              <a:solidFill>
                <a:srgbClr val="002060"/>
              </a:solidFill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363272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Se začátkem zimy se těšíme na příchod </a:t>
            </a:r>
            <a:r>
              <a:rPr lang="cs-CZ" dirty="0"/>
              <a:t>M</a:t>
            </a:r>
            <a:r>
              <a:rPr lang="cs-CZ" dirty="0" smtClean="0"/>
              <a:t>ikuláše,</a:t>
            </a:r>
          </a:p>
          <a:p>
            <a:pPr marL="0" indent="0">
              <a:buNone/>
            </a:pPr>
            <a:r>
              <a:rPr lang="cs-CZ" dirty="0" smtClean="0"/>
              <a:t>Vánoc, oslavu Nového roku a v lednu nás navštíví</a:t>
            </a:r>
          </a:p>
          <a:p>
            <a:pPr marL="0" indent="0">
              <a:buNone/>
            </a:pPr>
            <a:r>
              <a:rPr lang="cs-CZ" dirty="0" smtClean="0"/>
              <a:t>Tři králové.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ln>
                  <a:solidFill>
                    <a:srgbClr val="33CCCC"/>
                  </a:solidFill>
                </a:ln>
                <a:solidFill>
                  <a:srgbClr val="002060"/>
                </a:solidFill>
              </a:rPr>
              <a:t>Mikuláš</a:t>
            </a:r>
            <a:r>
              <a:rPr lang="cs-CZ" dirty="0" smtClean="0"/>
              <a:t> chodí v </a:t>
            </a:r>
          </a:p>
          <a:p>
            <a:pPr marL="0" indent="0">
              <a:buNone/>
            </a:pPr>
            <a:r>
              <a:rPr lang="cs-CZ" dirty="0"/>
              <a:t>d</a:t>
            </a:r>
            <a:r>
              <a:rPr lang="cs-CZ" dirty="0" smtClean="0"/>
              <a:t>oprovodu čerta a </a:t>
            </a:r>
          </a:p>
          <a:p>
            <a:pPr marL="0" indent="0">
              <a:buNone/>
            </a:pPr>
            <a:r>
              <a:rPr lang="cs-CZ" dirty="0" smtClean="0"/>
              <a:t>anděla. Rozdává dětem</a:t>
            </a:r>
          </a:p>
          <a:p>
            <a:pPr marL="0" indent="0">
              <a:buNone/>
            </a:pPr>
            <a:r>
              <a:rPr lang="cs-CZ" dirty="0" smtClean="0"/>
              <a:t>dárečky nebo sladkosti.</a:t>
            </a:r>
          </a:p>
          <a:p>
            <a:pPr marL="0" indent="0">
              <a:buNone/>
            </a:pPr>
            <a:endParaRPr lang="cs-CZ" dirty="0" smtClean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8512" y="2996952"/>
            <a:ext cx="4323589" cy="32426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6" name="Picture 2" descr="C:\Users\Marelova.ZSPSRV\AppData\Local\Microsoft\Windows\Temporary Internet Files\Content.IE5\TH53RQYK\MC90043578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145047"/>
            <a:ext cx="1318965" cy="12508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80933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04665"/>
            <a:ext cx="8352928" cy="61863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n>
                  <a:solidFill>
                    <a:srgbClr val="33CCCC"/>
                  </a:solidFill>
                </a:ln>
                <a:solidFill>
                  <a:srgbClr val="002060"/>
                </a:solidFill>
              </a:rPr>
              <a:t>Vánoce </a:t>
            </a:r>
            <a:r>
              <a:rPr lang="cs-CZ" sz="2800" dirty="0" smtClean="0"/>
              <a:t>- jsou nejkrásnější svátky v roce. </a:t>
            </a:r>
          </a:p>
          <a:p>
            <a:r>
              <a:rPr lang="cs-CZ" sz="2800" dirty="0" smtClean="0"/>
              <a:t>Vrcholí </a:t>
            </a:r>
            <a:r>
              <a:rPr lang="cs-CZ" sz="2800" u="sng" dirty="0" smtClean="0">
                <a:ln>
                  <a:solidFill>
                    <a:srgbClr val="0000FF"/>
                  </a:solidFill>
                </a:ln>
              </a:rPr>
              <a:t>Štědrým dnem 24.12. </a:t>
            </a:r>
          </a:p>
          <a:p>
            <a:r>
              <a:rPr lang="cs-CZ" sz="2800" dirty="0" smtClean="0"/>
              <a:t>V tento den by se lidé měli k sobě chovat </a:t>
            </a:r>
          </a:p>
          <a:p>
            <a:r>
              <a:rPr lang="cs-CZ" sz="2800" dirty="0" smtClean="0"/>
              <a:t>hezky, být spolu, odpouštět si</a:t>
            </a:r>
          </a:p>
          <a:p>
            <a:endParaRPr lang="cs-CZ" sz="2800" dirty="0" smtClean="0"/>
          </a:p>
          <a:p>
            <a:r>
              <a:rPr lang="cs-CZ" sz="2800" dirty="0" smtClean="0"/>
              <a:t>O Vánocích lidé dodržují různé </a:t>
            </a:r>
            <a:r>
              <a:rPr lang="cs-CZ" sz="2800" dirty="0" smtClean="0">
                <a:ln>
                  <a:solidFill>
                    <a:srgbClr val="0000FF"/>
                  </a:solidFill>
                </a:ln>
              </a:rPr>
              <a:t>zvyky a tradice</a:t>
            </a:r>
            <a:r>
              <a:rPr lang="cs-CZ" sz="2800" dirty="0" smtClean="0"/>
              <a:t>. </a:t>
            </a:r>
          </a:p>
          <a:p>
            <a:r>
              <a:rPr lang="cs-CZ" sz="2800" dirty="0" smtClean="0"/>
              <a:t>Připomeňte</a:t>
            </a:r>
            <a:r>
              <a:rPr lang="cs-CZ" sz="2800" dirty="0"/>
              <a:t> </a:t>
            </a:r>
            <a:r>
              <a:rPr lang="cs-CZ" sz="2800" dirty="0" smtClean="0"/>
              <a:t>si některé z nich a řekněte, jestli je znáte nebo je dodržujete.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adventní tradice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pečení cukroví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/>
              <a:t>p</a:t>
            </a:r>
            <a:r>
              <a:rPr lang="cs-CZ" sz="2800" dirty="0" smtClean="0"/>
              <a:t>oslouchání a zpívání koled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/>
              <a:t>z</a:t>
            </a:r>
            <a:r>
              <a:rPr lang="cs-CZ" sz="2800" dirty="0" smtClean="0"/>
              <a:t>dobení stromečku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/>
              <a:t>s</a:t>
            </a:r>
            <a:r>
              <a:rPr lang="cs-CZ" sz="2800" dirty="0" smtClean="0"/>
              <a:t>polečná štědrovečerní večeře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/>
              <a:t>r</a:t>
            </a:r>
            <a:r>
              <a:rPr lang="cs-CZ" sz="2800" dirty="0" smtClean="0"/>
              <a:t>ozdávání dárků</a:t>
            </a:r>
            <a:endParaRPr lang="cs-CZ" sz="2800" dirty="0"/>
          </a:p>
        </p:txBody>
      </p:sp>
      <p:pic>
        <p:nvPicPr>
          <p:cNvPr id="11269" name="Picture 5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0285"/>
          <a:stretch/>
        </p:blipFill>
        <p:spPr bwMode="auto">
          <a:xfrm>
            <a:off x="6830319" y="140919"/>
            <a:ext cx="1918145" cy="259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271" name="Picture 7" descr="C:\Users\Marelova.ZSPSRV\AppData\Local\Microsoft\Windows\Temporary Internet Files\Content.IE5\TH53RQYK\MC90043542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40152" y="3935376"/>
            <a:ext cx="2152804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2901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04664"/>
            <a:ext cx="828092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n>
                  <a:solidFill>
                    <a:srgbClr val="0000FF"/>
                  </a:solidFill>
                </a:ln>
              </a:rPr>
              <a:t>Dalšími zvyky jsou: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/>
              <a:t>k</a:t>
            </a:r>
            <a:r>
              <a:rPr lang="cs-CZ" sz="2800" dirty="0" smtClean="0"/>
              <a:t>rájení jablíčka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/>
              <a:t>h</a:t>
            </a:r>
            <a:r>
              <a:rPr lang="cs-CZ" sz="2800" dirty="0" smtClean="0"/>
              <a:t>ázení střevíce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/>
              <a:t>l</a:t>
            </a:r>
            <a:r>
              <a:rPr lang="cs-CZ" sz="2800" dirty="0" smtClean="0"/>
              <a:t>ití olova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/>
              <a:t>p</a:t>
            </a:r>
            <a:r>
              <a:rPr lang="cs-CZ" sz="2800" dirty="0" smtClean="0"/>
              <a:t>ouštění lodiček ze skořápek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rybí šupinka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/>
              <a:t>p</a:t>
            </a:r>
            <a:r>
              <a:rPr lang="cs-CZ" sz="2800" dirty="0" smtClean="0"/>
              <a:t>ůst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/>
              <a:t>s</a:t>
            </a:r>
            <a:r>
              <a:rPr lang="cs-CZ" sz="2800" dirty="0" smtClean="0"/>
              <a:t>tavění betléma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/>
              <a:t>p</a:t>
            </a:r>
            <a:r>
              <a:rPr lang="cs-CZ" sz="2800" dirty="0" smtClean="0"/>
              <a:t>ověšené jmelí</a:t>
            </a:r>
            <a:endParaRPr lang="cs-CZ" sz="2800" dirty="0"/>
          </a:p>
        </p:txBody>
      </p:sp>
      <p:pic>
        <p:nvPicPr>
          <p:cNvPr id="2052" name="Picture 4" descr="C:\Users\Marelova.ZSPSRV\AppData\Local\Microsoft\Windows\Temporary Internet Files\Content.IE5\POLKRH06\MP90038296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8316" y="188640"/>
            <a:ext cx="3548965" cy="4968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0" name="Picture 2" descr="C:\Users\Marelova.ZSPSRV\AppData\Local\Microsoft\Windows\Temporary Internet Files\Content.IE5\5OYJTZJR\MC900441708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5674" y="5076294"/>
            <a:ext cx="1296144" cy="1296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2" name="Picture 4" descr="C:\Users\Marelova.ZSPSRV\AppData\Local\Microsoft\Windows\Temporary Internet Files\Content.IE5\POLKRH06\MC900436277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3543" y="2962713"/>
            <a:ext cx="2062477" cy="2233979"/>
          </a:xfrm>
          <a:prstGeom prst="rect">
            <a:avLst/>
          </a:prstGeom>
          <a:noFill/>
          <a:scene3d>
            <a:camera prst="isometricOffAxis2Left"/>
            <a:lightRig rig="threePt" dir="t"/>
          </a:scene3d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4" name="Picture 6"/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434" t="21131" r="11962" b="15531"/>
          <a:stretch/>
        </p:blipFill>
        <p:spPr bwMode="auto">
          <a:xfrm>
            <a:off x="516863" y="4493678"/>
            <a:ext cx="2758993" cy="19596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2296" name="Picture 8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169" t="15660" r="37715" b="31371"/>
          <a:stretch/>
        </p:blipFill>
        <p:spPr bwMode="auto">
          <a:xfrm>
            <a:off x="6213140" y="5076294"/>
            <a:ext cx="2061375" cy="15782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397069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C:\Users\Marelova.ZSPSRV\AppData\Local\Microsoft\Windows\Temporary Internet Files\Content.IE5\TH53RQYK\MP900341439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1" y="2996952"/>
            <a:ext cx="4441614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539552" y="476672"/>
            <a:ext cx="7848872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>
                <a:ln>
                  <a:solidFill>
                    <a:srgbClr val="33CCCC"/>
                  </a:solidFill>
                </a:ln>
              </a:rPr>
              <a:t>Nový rok</a:t>
            </a:r>
          </a:p>
          <a:p>
            <a:r>
              <a:rPr lang="cs-CZ" sz="2800" dirty="0"/>
              <a:t>V noci z 31.12. na 1.1. probíhají oslavy konce starého roku a příchodu Nového roku – známe je jako  </a:t>
            </a:r>
            <a:r>
              <a:rPr lang="cs-CZ" sz="2800" u="sng" dirty="0">
                <a:ln>
                  <a:solidFill>
                    <a:srgbClr val="33CCCC"/>
                  </a:solidFill>
                </a:ln>
              </a:rPr>
              <a:t>Silvestrovské </a:t>
            </a:r>
            <a:r>
              <a:rPr lang="cs-CZ" sz="2800" u="sng" dirty="0" smtClean="0">
                <a:ln>
                  <a:solidFill>
                    <a:srgbClr val="33CCCC"/>
                  </a:solidFill>
                </a:ln>
              </a:rPr>
              <a:t>oslavy </a:t>
            </a:r>
            <a:r>
              <a:rPr lang="cs-CZ" sz="2800" dirty="0" smtClean="0"/>
              <a:t>, které </a:t>
            </a:r>
            <a:r>
              <a:rPr lang="cs-CZ" sz="2800" dirty="0"/>
              <a:t>provází ohňostroje, veselá </a:t>
            </a:r>
            <a:r>
              <a:rPr lang="cs-CZ" sz="2800" dirty="0" smtClean="0"/>
              <a:t>nálada, radost a různá předsevzetí do dalšího roku </a:t>
            </a:r>
            <a:endParaRPr lang="cs-CZ" sz="2800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730" r="15618"/>
          <a:stretch/>
        </p:blipFill>
        <p:spPr bwMode="auto">
          <a:xfrm>
            <a:off x="5292080" y="2896883"/>
            <a:ext cx="3265776" cy="33684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2758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78677"/>
            <a:ext cx="8424936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n>
                  <a:solidFill>
                    <a:srgbClr val="33CCCC"/>
                  </a:solidFill>
                </a:ln>
                <a:solidFill>
                  <a:srgbClr val="002060"/>
                </a:solidFill>
              </a:rPr>
              <a:t>Tři králové – 6.ledna</a:t>
            </a:r>
            <a:r>
              <a:rPr lang="cs-CZ" sz="2800" dirty="0" smtClean="0">
                <a:ln>
                  <a:solidFill>
                    <a:srgbClr val="33CCCC"/>
                  </a:solidFill>
                </a:ln>
              </a:rPr>
              <a:t> </a:t>
            </a:r>
          </a:p>
          <a:p>
            <a:r>
              <a:rPr lang="cs-CZ" sz="2800" dirty="0">
                <a:solidFill>
                  <a:sysClr val="windowText" lastClr="000000"/>
                </a:solidFill>
              </a:rPr>
              <a:t>P</a:t>
            </a:r>
            <a:r>
              <a:rPr lang="cs-CZ" sz="2800" dirty="0" smtClean="0">
                <a:solidFill>
                  <a:sysClr val="windowText" lastClr="000000"/>
                </a:solidFill>
              </a:rPr>
              <a:t>odle biblického příběhu se přišli do Betléma poklonit narozenému Ježíškovi a přinesli mu dary.</a:t>
            </a:r>
          </a:p>
          <a:p>
            <a:r>
              <a:rPr lang="cs-CZ" sz="2800" dirty="0" smtClean="0">
                <a:solidFill>
                  <a:sysClr val="windowText" lastClr="000000"/>
                </a:solidFill>
              </a:rPr>
              <a:t>Jejich jména jsou Kašpar, Melichar a Baltazar.</a:t>
            </a:r>
          </a:p>
          <a:p>
            <a:r>
              <a:rPr lang="cs-CZ" sz="2800" dirty="0" smtClean="0">
                <a:solidFill>
                  <a:sysClr val="windowText" lastClr="000000"/>
                </a:solidFill>
              </a:rPr>
              <a:t>Tímto dnem zároveň Vánoce končí.</a:t>
            </a:r>
          </a:p>
          <a:p>
            <a:endParaRPr lang="cs-CZ" sz="2800" dirty="0" smtClean="0">
              <a:solidFill>
                <a:sysClr val="windowText" lastClr="000000"/>
              </a:solidFill>
            </a:endParaRPr>
          </a:p>
          <a:p>
            <a:r>
              <a:rPr lang="cs-CZ" sz="2800" dirty="0" smtClean="0">
                <a:solidFill>
                  <a:sysClr val="windowText" lastClr="000000"/>
                </a:solidFill>
              </a:rPr>
              <a:t>V dnešní době koledníci chodí a zpívají a za odměnu </a:t>
            </a:r>
          </a:p>
          <a:p>
            <a:r>
              <a:rPr lang="cs-CZ" sz="2800" dirty="0">
                <a:solidFill>
                  <a:sysClr val="windowText" lastClr="000000"/>
                </a:solidFill>
              </a:rPr>
              <a:t>d</a:t>
            </a:r>
            <a:r>
              <a:rPr lang="cs-CZ" sz="2800" dirty="0" smtClean="0">
                <a:solidFill>
                  <a:sysClr val="windowText" lastClr="000000"/>
                </a:solidFill>
              </a:rPr>
              <a:t>ostávají peníze, které pak </a:t>
            </a:r>
          </a:p>
          <a:p>
            <a:r>
              <a:rPr lang="cs-CZ" sz="2800" dirty="0">
                <a:solidFill>
                  <a:sysClr val="windowText" lastClr="000000"/>
                </a:solidFill>
              </a:rPr>
              <a:t>p</a:t>
            </a:r>
            <a:r>
              <a:rPr lang="cs-CZ" sz="2800" dirty="0" smtClean="0">
                <a:solidFill>
                  <a:sysClr val="windowText" lastClr="000000"/>
                </a:solidFill>
              </a:rPr>
              <a:t>oužijí pro lidi, kteří je potřebují.</a:t>
            </a:r>
          </a:p>
          <a:p>
            <a:r>
              <a:rPr lang="cs-CZ" sz="2800" dirty="0" smtClean="0">
                <a:solidFill>
                  <a:sysClr val="windowText" lastClr="000000"/>
                </a:solidFill>
              </a:rPr>
              <a:t>Na dveře píší zkratky svých jmen.</a:t>
            </a:r>
          </a:p>
          <a:p>
            <a:r>
              <a:rPr lang="cs-CZ" sz="2800" dirty="0" smtClean="0">
                <a:solidFill>
                  <a:sysClr val="windowText" lastClr="000000"/>
                </a:solidFill>
              </a:rPr>
              <a:t>Mezi nimi by měly být kříže a na</a:t>
            </a:r>
          </a:p>
          <a:p>
            <a:r>
              <a:rPr lang="cs-CZ" sz="2800" dirty="0">
                <a:solidFill>
                  <a:sysClr val="windowText" lastClr="000000"/>
                </a:solidFill>
              </a:rPr>
              <a:t>k</a:t>
            </a:r>
            <a:r>
              <a:rPr lang="cs-CZ" sz="2800" dirty="0" smtClean="0">
                <a:solidFill>
                  <a:sysClr val="windowText" lastClr="000000"/>
                </a:solidFill>
              </a:rPr>
              <a:t>onci daný rok</a:t>
            </a:r>
          </a:p>
          <a:p>
            <a:r>
              <a:rPr lang="cs-CZ" sz="2800" dirty="0" smtClean="0"/>
              <a:t>Např.  </a:t>
            </a:r>
            <a:r>
              <a:rPr lang="cs-CZ" sz="4400" dirty="0" smtClean="0">
                <a:ln>
                  <a:solidFill>
                    <a:srgbClr val="33CCCC"/>
                  </a:solidFill>
                </a:ln>
              </a:rPr>
              <a:t>K</a:t>
            </a:r>
            <a:r>
              <a:rPr lang="cs-CZ" sz="2800" dirty="0" smtClean="0">
                <a:ln>
                  <a:solidFill>
                    <a:srgbClr val="33CCCC"/>
                  </a:solidFill>
                </a:ln>
              </a:rPr>
              <a:t>     </a:t>
            </a:r>
            <a:r>
              <a:rPr lang="cs-CZ" sz="4400" dirty="0" smtClean="0">
                <a:ln>
                  <a:solidFill>
                    <a:srgbClr val="33CCCC"/>
                  </a:solidFill>
                </a:ln>
              </a:rPr>
              <a:t>M</a:t>
            </a:r>
            <a:r>
              <a:rPr lang="cs-CZ" sz="2800" dirty="0" smtClean="0">
                <a:ln>
                  <a:solidFill>
                    <a:srgbClr val="33CCCC"/>
                  </a:solidFill>
                </a:ln>
              </a:rPr>
              <a:t>    </a:t>
            </a:r>
            <a:r>
              <a:rPr lang="cs-CZ" sz="4400" dirty="0" smtClean="0">
                <a:ln>
                  <a:solidFill>
                    <a:srgbClr val="33CCCC"/>
                  </a:solidFill>
                </a:ln>
              </a:rPr>
              <a:t>B</a:t>
            </a:r>
            <a:r>
              <a:rPr lang="cs-CZ" sz="2800" dirty="0" smtClean="0">
                <a:ln>
                  <a:solidFill>
                    <a:srgbClr val="33CCCC"/>
                  </a:solidFill>
                </a:ln>
              </a:rPr>
              <a:t>      </a:t>
            </a:r>
            <a:r>
              <a:rPr lang="cs-CZ" sz="4000" dirty="0" smtClean="0">
                <a:ln>
                  <a:solidFill>
                    <a:srgbClr val="33CCCC"/>
                  </a:solidFill>
                </a:ln>
              </a:rPr>
              <a:t>2012</a:t>
            </a:r>
          </a:p>
        </p:txBody>
      </p:sp>
      <p:pic>
        <p:nvPicPr>
          <p:cNvPr id="13315" name="Picture 3" descr="C:\Users\Marelova.ZSPSRV\AppData\Local\Microsoft\Windows\Temporary Internet Files\Content.IE5\5OYJTZJR\MC900426112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1" y="3573016"/>
            <a:ext cx="3531116" cy="29264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322" name="Picture 10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325" r="17769"/>
          <a:stretch/>
        </p:blipFill>
        <p:spPr bwMode="auto">
          <a:xfrm>
            <a:off x="3275856" y="5755517"/>
            <a:ext cx="311170" cy="561952"/>
          </a:xfrm>
          <a:prstGeom prst="flowChartProcess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326" name="Picture 1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755517"/>
            <a:ext cx="311150" cy="5603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3327" name="Picture 1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753953"/>
            <a:ext cx="311150" cy="5603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677193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855</TotalTime>
  <Words>799</Words>
  <Application>Microsoft Office PowerPoint</Application>
  <PresentationFormat>Předvádění na obrazovce (4:3)</PresentationFormat>
  <Paragraphs>153</Paragraphs>
  <Slides>25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25</vt:i4>
      </vt:variant>
    </vt:vector>
  </HeadingPairs>
  <TitlesOfParts>
    <vt:vector size="26" baseType="lpstr">
      <vt:lpstr>Motiv systému Office</vt:lpstr>
      <vt:lpstr>Prezentace aplikace PowerPoint</vt:lpstr>
      <vt:lpstr>Anotace</vt:lpstr>
      <vt:lpstr>Zdroje</vt:lpstr>
      <vt:lpstr>Prezentace aplikace PowerPoint</vt:lpstr>
      <vt:lpstr>ZIMA</vt:lpstr>
      <vt:lpstr>Zimní počasí</vt:lpstr>
      <vt:lpstr>Prezentace aplikace PowerPoint</vt:lpstr>
      <vt:lpstr>Zimní sporty</vt:lpstr>
      <vt:lpstr>Prezentace aplikace PowerPoint</vt:lpstr>
      <vt:lpstr>Prezentace aplikace PowerPoint</vt:lpstr>
      <vt:lpstr>Prezentace aplikace PowerPoint</vt:lpstr>
      <vt:lpstr>Prezentace aplikace PowerPoint</vt:lpstr>
      <vt:lpstr>Živočichové v zimě</vt:lpstr>
      <vt:lpstr>Prezentace aplikace PowerPoint</vt:lpstr>
      <vt:lpstr>Prezentace aplikace PowerPoint</vt:lpstr>
      <vt:lpstr>Ptáci v zimě</vt:lpstr>
      <vt:lpstr>Prezentace aplikace PowerPoint</vt:lpstr>
      <vt:lpstr>Prezentace aplikace PowerPoint</vt:lpstr>
      <vt:lpstr>Prezentace aplikace PowerPoint</vt:lpstr>
      <vt:lpstr>Prezentace aplikace PowerPoint</vt:lpstr>
      <vt:lpstr>Zimní svátky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Radana Marelová</cp:lastModifiedBy>
  <cp:revision>62</cp:revision>
  <dcterms:created xsi:type="dcterms:W3CDTF">2011-08-21T15:31:45Z</dcterms:created>
  <dcterms:modified xsi:type="dcterms:W3CDTF">2013-10-31T13:19:19Z</dcterms:modified>
</cp:coreProperties>
</file>