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6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752845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VY_32_INOVACE_02_Jazykové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příručky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7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88224" y="4797152"/>
            <a:ext cx="2296344" cy="1464568"/>
          </a:xfrm>
        </p:spPr>
        <p:txBody>
          <a:bodyPr>
            <a:normAutofit/>
          </a:bodyPr>
          <a:lstStyle/>
          <a:p>
            <a:endParaRPr lang="cs-CZ" b="1" u="sng" dirty="0" smtClean="0"/>
          </a:p>
          <a:p>
            <a:endParaRPr lang="cs-CZ" b="1" u="sng" dirty="0" smtClean="0"/>
          </a:p>
          <a:p>
            <a:endParaRPr lang="cs-CZ" u="sng" dirty="0" smtClean="0"/>
          </a:p>
          <a:p>
            <a:r>
              <a:rPr lang="cs-CZ" sz="800" u="sng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800" u="sng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sz="800" u="sng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/>
              <a:t>JAZYKOVÉ PŘÍRUČKY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72546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</a:rPr>
              <a:t>JAZYKOVÉ  PŘÍRUČKY</a:t>
            </a:r>
          </a:p>
          <a:p>
            <a:endParaRPr lang="cs-CZ" sz="3600" b="1" dirty="0"/>
          </a:p>
          <a:p>
            <a:r>
              <a:rPr lang="cs-CZ" sz="2800" b="1" dirty="0" smtClean="0">
                <a:solidFill>
                  <a:srgbClr val="0070C0"/>
                </a:solidFill>
              </a:rPr>
              <a:t>Stručná mluvnice česká</a:t>
            </a:r>
          </a:p>
          <a:p>
            <a:pPr>
              <a:buFontTx/>
              <a:buChar char="-"/>
            </a:pPr>
            <a:endParaRPr lang="cs-CZ" sz="2800" b="1" dirty="0"/>
          </a:p>
          <a:p>
            <a:r>
              <a:rPr lang="cs-CZ" sz="2800" b="1" dirty="0" smtClean="0">
                <a:solidFill>
                  <a:srgbClr val="0070C0"/>
                </a:solidFill>
              </a:rPr>
              <a:t>Pravidla českého pravopisu</a:t>
            </a:r>
          </a:p>
          <a:p>
            <a:pPr>
              <a:buFontTx/>
              <a:buChar char="-"/>
            </a:pPr>
            <a:r>
              <a:rPr lang="cs-CZ" sz="2800" b="1" dirty="0" smtClean="0"/>
              <a:t>Pravopisná pravidla</a:t>
            </a:r>
          </a:p>
          <a:p>
            <a:pPr>
              <a:buFontTx/>
              <a:buChar char="-"/>
            </a:pPr>
            <a:r>
              <a:rPr lang="cs-CZ" sz="2800" b="1" dirty="0" smtClean="0"/>
              <a:t>Pravopisný slovník</a:t>
            </a:r>
          </a:p>
          <a:p>
            <a:pPr>
              <a:buFontTx/>
              <a:buChar char="-"/>
            </a:pPr>
            <a:endParaRPr lang="cs-CZ" sz="2800" b="1" dirty="0"/>
          </a:p>
          <a:p>
            <a:r>
              <a:rPr lang="cs-CZ" sz="2800" b="1" dirty="0" smtClean="0">
                <a:solidFill>
                  <a:srgbClr val="0070C0"/>
                </a:solidFill>
              </a:rPr>
              <a:t>Přehledná mluvnice pro základní školy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Slovník spisovné češtiny pro školu a veřejnost </a:t>
            </a: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032968" cy="70480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Najdi ve Slovníku spisovné češtiny</a:t>
            </a:r>
          </a:p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význam daných slov:</a:t>
            </a:r>
          </a:p>
          <a:p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xport, prejz, šodó, useň, verpánek,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zídka, odřenina, šosák, žok, froté,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zbuka, odpustky, scénografie.</a:t>
            </a:r>
          </a:p>
          <a:p>
            <a:endParaRPr lang="cs-CZ" sz="3200" b="1" dirty="0" smtClean="0"/>
          </a:p>
          <a:p>
            <a:endParaRPr lang="cs-CZ" sz="3600" b="1" i="1" dirty="0">
              <a:solidFill>
                <a:srgbClr val="00B0F0"/>
              </a:solidFill>
            </a:endParaRPr>
          </a:p>
          <a:p>
            <a:endParaRPr lang="cs-CZ" sz="3600" b="1" i="1" dirty="0" smtClean="0">
              <a:solidFill>
                <a:srgbClr val="00B0F0"/>
              </a:solidFill>
            </a:endParaRPr>
          </a:p>
          <a:p>
            <a:endParaRPr lang="cs-CZ" sz="3600" b="1" i="1" dirty="0">
              <a:solidFill>
                <a:srgbClr val="FF0000"/>
              </a:solidFill>
            </a:endParaRPr>
          </a:p>
          <a:p>
            <a:endParaRPr lang="cs-CZ" sz="36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149988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xport – vývoz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rejz – oblá taška na střechu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odó – horká pěna ze šlehaných žloutků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a vína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seň – vyčiněná surová kůže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erpánek – třínohá stolička pro obuvníka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ídka – zeď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dřenina – odřením poraněné místo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(na těle)</a:t>
            </a:r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217040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šosák – </a:t>
            </a:r>
            <a:r>
              <a:rPr lang="cs-CZ" sz="2800" b="1" dirty="0" err="1" smtClean="0"/>
              <a:t>hanl</a:t>
            </a:r>
            <a:r>
              <a:rPr lang="cs-CZ" sz="2800" b="1" dirty="0" smtClean="0"/>
              <a:t>. (úzkoprsý) zpátečník,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konzervativec</a:t>
            </a:r>
          </a:p>
          <a:p>
            <a:r>
              <a:rPr lang="cs-CZ" sz="2800" b="1" dirty="0"/>
              <a:t>ž</a:t>
            </a:r>
            <a:r>
              <a:rPr lang="cs-CZ" sz="2800" b="1" dirty="0" smtClean="0"/>
              <a:t>ok – velký široký pytel</a:t>
            </a:r>
          </a:p>
          <a:p>
            <a:r>
              <a:rPr lang="cs-CZ" sz="2800" b="1" dirty="0"/>
              <a:t>f</a:t>
            </a:r>
            <a:r>
              <a:rPr lang="cs-CZ" sz="2800" b="1" dirty="0" smtClean="0"/>
              <a:t>roté – bavlněná látka se smyčkami 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na povrchu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zbuka – ruská abeceda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dpustky – odpuštění trestů za hříchy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cénografie – jevištní výtvarnictví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44466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Najdi ve Slovníku spisovné češtiny</a:t>
            </a:r>
          </a:p>
          <a:p>
            <a:r>
              <a:rPr lang="cs-CZ" sz="3200" b="1" i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ýznam daných zkratek:</a:t>
            </a:r>
          </a:p>
          <a:p>
            <a:endParaRPr lang="cs-CZ" sz="3200" b="1" i="1" u="sng" dirty="0">
              <a:solidFill>
                <a:srgbClr val="FF0000"/>
              </a:solidFill>
            </a:endParaRPr>
          </a:p>
          <a:p>
            <a:r>
              <a:rPr lang="cs-CZ" sz="3200" b="1" dirty="0" smtClean="0"/>
              <a:t>FBI, des., AIDS, MVDr., km, </a:t>
            </a:r>
          </a:p>
          <a:p>
            <a:endParaRPr lang="cs-CZ" sz="3200" b="1" dirty="0"/>
          </a:p>
          <a:p>
            <a:r>
              <a:rPr lang="cs-CZ" sz="3200" b="1" dirty="0" smtClean="0"/>
              <a:t>ČEZ, JAMU, VŠ, CHKO, g.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52509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sz="3200" b="1" dirty="0"/>
          </a:p>
          <a:p>
            <a:r>
              <a:rPr lang="cs-CZ" sz="3200" b="1" dirty="0" smtClean="0"/>
              <a:t>FBI – (</a:t>
            </a:r>
            <a:r>
              <a:rPr lang="cs-CZ" sz="3200" b="1" dirty="0" err="1" smtClean="0"/>
              <a:t>ef</a:t>
            </a:r>
            <a:r>
              <a:rPr lang="cs-CZ" sz="3200" b="1" dirty="0" smtClean="0"/>
              <a:t>-</a:t>
            </a:r>
            <a:r>
              <a:rPr lang="cs-CZ" sz="3200" b="1" dirty="0" err="1" smtClean="0"/>
              <a:t>bí</a:t>
            </a:r>
            <a:r>
              <a:rPr lang="cs-CZ" sz="3200" b="1" dirty="0" smtClean="0"/>
              <a:t>-aj) Federální vyšetřovací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úřad v USA</a:t>
            </a:r>
          </a:p>
          <a:p>
            <a:r>
              <a:rPr lang="cs-CZ" sz="3200" b="1" dirty="0" smtClean="0"/>
              <a:t>des. – desátník</a:t>
            </a:r>
          </a:p>
          <a:p>
            <a:r>
              <a:rPr lang="cs-CZ" sz="3200" b="1" dirty="0" smtClean="0"/>
              <a:t>AIDS – syndrom získaného selhání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imunity</a:t>
            </a:r>
          </a:p>
          <a:p>
            <a:r>
              <a:rPr lang="cs-CZ" sz="3200" b="1" dirty="0" smtClean="0"/>
              <a:t>MVDr. – doktor veterinárního lékařství</a:t>
            </a:r>
          </a:p>
          <a:p>
            <a:r>
              <a:rPr lang="cs-CZ" sz="3200" b="1" dirty="0"/>
              <a:t>k</a:t>
            </a:r>
            <a:r>
              <a:rPr lang="cs-CZ" sz="3200" b="1" dirty="0" smtClean="0"/>
              <a:t>m – kilometr (jednotka délky)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41260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ČEZ – České energetické závody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JAMU – Janáčkova akademie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múzických umění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VŠ – vysoká škola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CHKO – chráněná krajinná oblast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g – gram (jednotka váhy-0,001 kg)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06826"/>
            <a:ext cx="78021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/>
              <a:t>POUŽITÁ   LITERATURA:</a:t>
            </a:r>
          </a:p>
          <a:p>
            <a:endParaRPr lang="cs-CZ" b="1" i="1" u="sng" dirty="0" smtClean="0"/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Styblík, V.: Český jazyk. Praha, SPN 1998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Kvačková, J.: Opakujeme češtinu v 6. ročníku. Brno, Nová škola 2006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Špuláková, I., Janáčková, Z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.: Opakujeme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češtinu v 3.-5. ročníku. Brno,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                             Nová škola 2001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233</TotalTime>
  <Words>319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JAZYKOVÉ PŘÍRUČKY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O ČESKÉM JAZYCE</dc:title>
  <dc:creator>OEM</dc:creator>
  <cp:lastModifiedBy>OEM</cp:lastModifiedBy>
  <cp:revision>27</cp:revision>
  <dcterms:created xsi:type="dcterms:W3CDTF">2010-06-28T08:57:50Z</dcterms:created>
  <dcterms:modified xsi:type="dcterms:W3CDTF">2011-11-18T11:11:37Z</dcterms:modified>
</cp:coreProperties>
</file>