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71" r:id="rId11"/>
    <p:sldId id="262" r:id="rId12"/>
    <p:sldId id="267" r:id="rId13"/>
    <p:sldId id="268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99"/>
    <a:srgbClr val="66FF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Radana </a:t>
          </a:r>
          <a:r>
            <a:rPr lang="cs-CZ" dirty="0" err="1" smtClean="0"/>
            <a:t>Marelová</a:t>
          </a:r>
          <a:r>
            <a:rPr lang="cs-CZ" dirty="0" smtClean="0"/>
            <a:t>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VY_32_INOVACE_2A_14_Česká_republika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Prvouka 2.třída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6667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6667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-6667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13333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13333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-13333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Autor: Mgr. Radana </a:t>
          </a:r>
          <a:r>
            <a:rPr lang="cs-CZ" sz="1500" kern="1200" dirty="0" err="1" smtClean="0"/>
            <a:t>Marelová</a:t>
          </a:r>
          <a:r>
            <a:rPr lang="cs-CZ" sz="1500" kern="1200" dirty="0" smtClean="0"/>
            <a:t>  </a:t>
          </a:r>
          <a:endParaRPr lang="cs-CZ" sz="15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20000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20000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-20000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Název : </a:t>
          </a:r>
          <a:r>
            <a:rPr lang="cs-CZ" sz="1500" kern="1200" dirty="0" smtClean="0"/>
            <a:t>VY_32_INOVACE_2A_14_Česká_republika</a:t>
          </a:r>
          <a:endParaRPr lang="cs-CZ" sz="15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26667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26667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-26667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Téma</a:t>
          </a:r>
          <a:r>
            <a:rPr lang="cs-CZ" sz="1500" kern="1200" dirty="0" smtClean="0"/>
            <a:t>: Prvouka 2.třída</a:t>
          </a:r>
          <a:endParaRPr lang="cs-CZ" sz="15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33333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33333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-33333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Číslo projektu</a:t>
          </a:r>
          <a:r>
            <a:rPr lang="cs-CZ" sz="1500" kern="1200" dirty="0" smtClean="0"/>
            <a:t>: CZ.1.07/1.4.00/21.1431</a:t>
          </a:r>
          <a:endParaRPr lang="cs-CZ" sz="15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75000"/>
                <a:shade val="85000"/>
                <a:satMod val="230000"/>
              </a:schemeClr>
            </a:gs>
            <a:gs pos="25000">
              <a:schemeClr val="accent6">
                <a:alpha val="90000"/>
                <a:hueOff val="0"/>
                <a:satOff val="0"/>
                <a:lumOff val="0"/>
                <a:alphaOff val="-40000"/>
                <a:tint val="90000"/>
                <a:shade val="70000"/>
                <a:satMod val="220000"/>
              </a:schemeClr>
            </a:gs>
            <a:gs pos="50000">
              <a:schemeClr val="accent6">
                <a:alpha val="90000"/>
                <a:hueOff val="0"/>
                <a:satOff val="0"/>
                <a:lumOff val="0"/>
                <a:alphaOff val="-40000"/>
                <a:tint val="90000"/>
                <a:shade val="58000"/>
                <a:satMod val="225000"/>
              </a:schemeClr>
            </a:gs>
            <a:gs pos="65000">
              <a:schemeClr val="accent6">
                <a:alpha val="90000"/>
                <a:hueOff val="0"/>
                <a:satOff val="0"/>
                <a:lumOff val="0"/>
                <a:alphaOff val="-40000"/>
                <a:tint val="90000"/>
                <a:shade val="58000"/>
                <a:satMod val="225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tint val="90000"/>
                <a:shade val="69000"/>
                <a:satMod val="2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8/82/Castle_and_St_Vitus_Cathedral_(2538430241).jpg/800px-Castle_and_St_Vitus_Cathedral_(2538430241).jpg" TargetMode="External"/><Relationship Id="rId13" Type="http://schemas.openxmlformats.org/officeDocument/2006/relationships/hyperlink" Target="http://upload.wikimedia.org/wikipedia/commons/thumb/d/da/Wenceslaus_I_Duke_of_Bohemia_equestrian_statue_in_Prague_3.jpg/323px-Wenceslaus_I_Duke_of_Bohemia_equestrian_statue_in_Prague_3.jpg" TargetMode="External"/><Relationship Id="rId3" Type="http://schemas.openxmlformats.org/officeDocument/2006/relationships/hyperlink" Target="http://upload.wikimedia.org/wikipedia/commons/thumb/c/cb/Flag_of_the_Czech_Republic.svg/800px-Flag_of_the_Czech_Republic.svg.png" TargetMode="External"/><Relationship Id="rId7" Type="http://schemas.openxmlformats.org/officeDocument/2006/relationships/hyperlink" Target="http://upload.wikimedia.org/wikipedia/commons/thumb/3/3f/Prague_Castle,_March_2009,_Panorama.jpg/1200px-Prague_Castle,_March_2009,_Panorama.jpg" TargetMode="External"/><Relationship Id="rId12" Type="http://schemas.openxmlformats.org/officeDocument/2006/relationships/hyperlink" Target="http://upload.wikimedia.org/wikipedia/commons/thumb/0/0e/V%C3%A1clavsk%C3%A9_n%C3%A1m%C4%9Bst%C3%AD_22._12._2011_C.JPG/450px-V%C3%A1clavsk%C3%A9_n%C3%A1m%C4%9Bst%C3%AD_22._12._2011_C.JPG" TargetMode="External"/><Relationship Id="rId2" Type="http://schemas.openxmlformats.org/officeDocument/2006/relationships/hyperlink" Target="http://commons.wikimedia.org/wiki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1/14/Tilia_cordata,_Lipa2009.jpg/80px-Tilia_cordata,_Lipa2009.jpg" TargetMode="External"/><Relationship Id="rId11" Type="http://schemas.openxmlformats.org/officeDocument/2006/relationships/hyperlink" Target="http://upload.wikimedia.org/wikipedia/commons/thumb/3/30/Praha_2005-09-20_n%C3%A1rodn%C3%AD_divadlo.jpg/800px-Praha_2005-09-20_n%C3%A1rodn%C3%AD_divadlo.jpg" TargetMode="External"/><Relationship Id="rId5" Type="http://schemas.openxmlformats.org/officeDocument/2006/relationships/hyperlink" Target="http://upload.wikimedia.org/wikipedia/commons/thumb/2/2b/Hlavn%C3%AD_mesto_Praha_in_Czech_Republic.svg/800px-Hlavn%C3%AD_mesto_Praha_in_Czech_Republic.svg.png" TargetMode="External"/><Relationship Id="rId10" Type="http://schemas.openxmlformats.org/officeDocument/2006/relationships/hyperlink" Target="http://upload.wikimedia.org/wikipedia/commons/thumb/7/79/Prazsky_orloj_celkovy_pohled.jpg/64px-Prazsky_orloj_celkovy_pohled.jpg" TargetMode="External"/><Relationship Id="rId4" Type="http://schemas.openxmlformats.org/officeDocument/2006/relationships/hyperlink" Target="http://commons.wikimedia.org/wiki/File:Coat_of_arms_of_the_Czech_Republic.svg" TargetMode="External"/><Relationship Id="rId9" Type="http://schemas.openxmlformats.org/officeDocument/2006/relationships/hyperlink" Target="http://upload.wikimedia.org/wikipedia/commons/thumb/a/a6/Charles_Bridge,_Prague_03.jpg/800px-Charles_Bridge,_Prague_03.jpg" TargetMode="External"/><Relationship Id="rId14" Type="http://schemas.openxmlformats.org/officeDocument/2006/relationships/hyperlink" Target="http://upload.wikimedia.org/wikipedia/commons/thumb/6/60/087_Pla%C3%A7a_de_Venceslau,_monument_al_sant_i_Museu_Nacional.jpg/800px-087_Pla%C3%A7a_de_Venceslau,_monument_al_sant_i_Museu_Nacional.jpg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3039948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628800"/>
            <a:ext cx="820891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Prezentace s názvem Česká republika slouží</a:t>
            </a:r>
          </a:p>
          <a:p>
            <a:r>
              <a:rPr lang="cs-CZ" sz="3200" dirty="0"/>
              <a:t>j</a:t>
            </a:r>
            <a:r>
              <a:rPr lang="cs-CZ" sz="3200" dirty="0" smtClean="0"/>
              <a:t>ako výukový materiál.</a:t>
            </a:r>
          </a:p>
          <a:p>
            <a:r>
              <a:rPr lang="cs-CZ" sz="3200" dirty="0" smtClean="0"/>
              <a:t>Seznamuje děti se základními vědomostmi o naší vlasti, dále se státními symboly a s nejznámějšími památkami hlavního města Prahy.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461114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commons.wikimedia.org/wiki</a:t>
            </a:r>
            <a:endParaRPr lang="cs-CZ" sz="2400" dirty="0" smtClean="0"/>
          </a:p>
          <a:p>
            <a:pPr marL="0" indent="0">
              <a:buNone/>
            </a:pP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upload.wikimedia.org/wikipedia/commons/thumb/c/cb/Flag_of_the_Czech_Republic.svg/800px-Flag_of_the_Czech_Republic.svg.png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commons.wikimedia.org/wiki/File:Coat_of_arms_of_the_Czech_Republic.svg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upload.wikimedia.org/wikipedia/commons/thumb/2/2b/Hlavn%C3%AD_mesto_Praha_in_Czech_Republic.svg/800px-Hlavn%C3%AD_mesto_Praha_in_Czech_Republic.svg.png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upload.wikimedia.org/wikipedia/commons/thumb/1/14/Tilia_cordata%2C_Lipa2009.jpg/80px-Tilia_cordata%2C_Lipa2009.jpg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upload.wikimedia.org/wikipedia/commons/thumb/3/3f/Prague_Castle%2C_March_2009%2C_Panorama.jpg/1200px-Prague_Castle%2C_March_2009%2C_Panorama.jpg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8"/>
              </a:rPr>
              <a:t>http://upload.wikimedia.org/wikipedia/commons/thumb/8/82/Castle_and_St_Vitus_Cathedral_%282538430241%29.jpg/800px-Castle_and_St_Vitus_Cathedral_%</a:t>
            </a:r>
            <a:r>
              <a:rPr lang="cs-CZ" sz="1200" dirty="0" smtClean="0">
                <a:hlinkClick r:id="rId8"/>
              </a:rPr>
              <a:t>282538430241%29.jpg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upload.wikimedia.org/wikipedia/commons/thumb/a/a6/Charles_Bridge%2C_Prague_03.jpg/800px-Charles_Bridge%2C_Prague_03.jpg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upload.wikimedia.org/wikipedia/commons/thumb/7/79/Prazsky_orloj_celkovy_pohled.jpg/64px-Prazsky_orloj_celkovy_pohled.jpg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11"/>
              </a:rPr>
              <a:t>http://</a:t>
            </a:r>
            <a:r>
              <a:rPr lang="cs-CZ" sz="1200" dirty="0" smtClean="0">
                <a:hlinkClick r:id="rId11"/>
              </a:rPr>
              <a:t>upload.wikimedia.org/wikipedia/commons/thumb/3/30/Praha_2005-09-20_n%C3%A1rodn%C3%AD_divadlo.jpg/800px-Praha_2005-09-20_n%C3%A1rodn%C3%AD_divadlo.jpg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12"/>
              </a:rPr>
              <a:t>http://upload.wikimedia.org/wikipedia/commons/thumb/0/0e/V%C3%A1clavsk%C3%A9_n%C3%A1m%C4%9Bst%C3%AD_22._12._2011_C.JPG/450px-V%C3%A1clavsk%C3%A9_n%C3%A1m%C4%9Bst%C3%AD_22._12._</a:t>
            </a:r>
            <a:r>
              <a:rPr lang="cs-CZ" sz="1200" dirty="0" smtClean="0">
                <a:hlinkClick r:id="rId12"/>
              </a:rPr>
              <a:t>2011_C.JPG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13"/>
              </a:rPr>
              <a:t>http://</a:t>
            </a:r>
            <a:r>
              <a:rPr lang="cs-CZ" sz="1200" dirty="0" smtClean="0">
                <a:hlinkClick r:id="rId13"/>
              </a:rPr>
              <a:t>upload.wikimedia.org/wikipedia/commons/thumb/d/da/Wenceslaus_I_Duke_of_Bohemia_equestrian_statue_in_Prague_3.jpg/323px-Wenceslaus_I_Duke_of_Bohemia_equestrian_statue_in_Prague_3.jpg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14"/>
              </a:rPr>
              <a:t>http://</a:t>
            </a:r>
            <a:r>
              <a:rPr lang="cs-CZ" sz="1200" dirty="0" smtClean="0">
                <a:hlinkClick r:id="rId14"/>
              </a:rPr>
              <a:t>upload.wikimedia.org/wikipedia/commons/thumb/6/60/087_Pla%C3%A7a_de_Venceslau%2C_monument_al_sant_i_Museu_Nacional.jpg/800px-087_Pla%C3%A7a_de_Venceslau%2C_monument_al_sant_i_Museu_Nacional.jpg</a:t>
            </a: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2400" dirty="0" smtClean="0"/>
              <a:t>Prvouka pro 2. ročník - Nová škola</a:t>
            </a:r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66FF33"/>
          </a:solidFill>
        </p:spPr>
        <p:txBody>
          <a:bodyPr/>
          <a:lstStyle/>
          <a:p>
            <a:r>
              <a:rPr lang="cs-CZ" i="1" dirty="0" smtClean="0">
                <a:solidFill>
                  <a:srgbClr val="CC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Česká republika</a:t>
            </a:r>
            <a:endParaRPr lang="cs-CZ" i="1" dirty="0">
              <a:solidFill>
                <a:srgbClr val="CC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Žijeme v České republice. Je to naše vlast.</a:t>
            </a:r>
          </a:p>
          <a:p>
            <a:pPr marL="0" indent="0">
              <a:buNone/>
            </a:pPr>
            <a:r>
              <a:rPr lang="cs-CZ" dirty="0" smtClean="0"/>
              <a:t>Prohlédni si, jaký má tvar.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Hlavním městem</a:t>
            </a:r>
          </a:p>
          <a:p>
            <a:pPr marL="0" indent="0">
              <a:buNone/>
            </a:pPr>
            <a:r>
              <a:rPr lang="cs-CZ" dirty="0"/>
              <a:t>j</a:t>
            </a:r>
            <a:r>
              <a:rPr lang="cs-CZ" dirty="0" smtClean="0"/>
              <a:t>e </a:t>
            </a:r>
            <a:r>
              <a:rPr lang="cs-CZ" i="1" dirty="0" smtClean="0">
                <a:solidFill>
                  <a:srgbClr val="CC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Praha.</a:t>
            </a:r>
          </a:p>
          <a:p>
            <a:pPr marL="0" indent="0">
              <a:buNone/>
            </a:pPr>
            <a:endParaRPr lang="cs-CZ" i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Úředním jazykem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j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e </a:t>
            </a:r>
            <a:r>
              <a:rPr lang="cs-CZ" i="1" dirty="0" smtClean="0">
                <a:solidFill>
                  <a:srgbClr val="CC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čeština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.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Vývojový diagram: spojnice 4"/>
          <p:cNvSpPr/>
          <p:nvPr/>
        </p:nvSpPr>
        <p:spPr>
          <a:xfrm flipV="1">
            <a:off x="5024952" y="4163938"/>
            <a:ext cx="200412" cy="114300"/>
          </a:xfrm>
          <a:prstGeom prst="flowChartConnector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C0099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840664"/>
            <a:ext cx="5433392" cy="33075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Šipka doprava 3"/>
          <p:cNvSpPr/>
          <p:nvPr/>
        </p:nvSpPr>
        <p:spPr>
          <a:xfrm>
            <a:off x="2195736" y="4077072"/>
            <a:ext cx="2808312" cy="288032"/>
          </a:xfrm>
          <a:prstGeom prst="rightArrow">
            <a:avLst/>
          </a:prstGeom>
          <a:solidFill>
            <a:srgbClr val="66FF33"/>
          </a:solidFill>
          <a:ln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C00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82623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66FF33"/>
          </a:solidFill>
        </p:spPr>
        <p:txBody>
          <a:bodyPr/>
          <a:lstStyle/>
          <a:p>
            <a:r>
              <a:rPr lang="cs-CZ" i="1" dirty="0" smtClean="0">
                <a:solidFill>
                  <a:srgbClr val="CC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Státní symboly</a:t>
            </a:r>
            <a:endParaRPr lang="cs-CZ" i="1" dirty="0">
              <a:solidFill>
                <a:srgbClr val="CC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1. vlajka</a:t>
            </a:r>
            <a:endParaRPr lang="cs-CZ" dirty="0"/>
          </a:p>
        </p:txBody>
      </p:sp>
      <p:pic>
        <p:nvPicPr>
          <p:cNvPr id="1026" name="Picture 2" descr="C:\Users\Marelova.ZSPSRV\AppData\Local\Microsoft\Windows\Temporary Internet Files\Content.IE5\B86R6TKE\MC9000012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4219" y="2132856"/>
            <a:ext cx="4715561" cy="3169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10406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124744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2. Státní </a:t>
            </a:r>
            <a:r>
              <a:rPr lang="cs-CZ" sz="3200" dirty="0" smtClean="0">
                <a:solidFill>
                  <a:schemeClr val="tx2"/>
                </a:solidFill>
              </a:rPr>
              <a:t>znak</a:t>
            </a:r>
            <a:endParaRPr lang="cs-CZ" sz="3200" dirty="0">
              <a:solidFill>
                <a:schemeClr val="tx2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157711"/>
            <a:ext cx="4060607" cy="48646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59129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659199"/>
            <a:ext cx="806489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3. Státní </a:t>
            </a:r>
            <a:r>
              <a:rPr lang="cs-CZ" sz="3200" dirty="0">
                <a:solidFill>
                  <a:schemeClr val="tx2"/>
                </a:solidFill>
              </a:rPr>
              <a:t>hymna   </a:t>
            </a:r>
            <a:r>
              <a:rPr lang="cs-CZ" sz="2400" dirty="0"/>
              <a:t>(nauč se ji </a:t>
            </a:r>
            <a:r>
              <a:rPr lang="cs-CZ" sz="2400" dirty="0" smtClean="0"/>
              <a:t>také zpívat</a:t>
            </a:r>
            <a:r>
              <a:rPr lang="cs-CZ" sz="2400" dirty="0"/>
              <a:t>)</a:t>
            </a:r>
          </a:p>
          <a:p>
            <a:endParaRPr lang="cs-CZ" sz="3200" dirty="0"/>
          </a:p>
          <a:p>
            <a:r>
              <a:rPr lang="cs-CZ" sz="3200" dirty="0" smtClean="0"/>
              <a:t>           </a:t>
            </a:r>
            <a:r>
              <a:rPr lang="cs-CZ" sz="3200" dirty="0" smtClean="0">
                <a:solidFill>
                  <a:schemeClr val="tx2"/>
                </a:solidFill>
              </a:rPr>
              <a:t>„Kde domov můj“</a:t>
            </a:r>
          </a:p>
          <a:p>
            <a:r>
              <a:rPr lang="cs-CZ" sz="3200" dirty="0" smtClean="0"/>
              <a:t>  </a:t>
            </a:r>
          </a:p>
          <a:p>
            <a:endParaRPr lang="cs-CZ" sz="3200" dirty="0" smtClean="0"/>
          </a:p>
          <a:p>
            <a:r>
              <a:rPr lang="cs-CZ" sz="3200" dirty="0" smtClean="0">
                <a:solidFill>
                  <a:schemeClr val="tx2"/>
                </a:solidFill>
              </a:rPr>
              <a:t>4. Náš národní strom je lípa.</a:t>
            </a:r>
            <a:endParaRPr lang="cs-CZ" sz="3200" dirty="0">
              <a:solidFill>
                <a:schemeClr val="tx2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294" r="18215"/>
          <a:stretch/>
        </p:blipFill>
        <p:spPr bwMode="auto">
          <a:xfrm>
            <a:off x="5508103" y="2182693"/>
            <a:ext cx="3391043" cy="38779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21775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66FF33"/>
          </a:solidFill>
        </p:spPr>
        <p:txBody>
          <a:bodyPr/>
          <a:lstStyle/>
          <a:p>
            <a:r>
              <a:rPr lang="cs-CZ" dirty="0" smtClean="0"/>
              <a:t>                             </a:t>
            </a:r>
            <a:r>
              <a:rPr lang="cs-CZ" i="1" dirty="0" smtClean="0">
                <a:solidFill>
                  <a:srgbClr val="CC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Praha</a:t>
            </a:r>
            <a:endParaRPr lang="cs-CZ" i="1" dirty="0">
              <a:solidFill>
                <a:srgbClr val="CC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i="1" dirty="0" smtClean="0">
                <a:solidFill>
                  <a:srgbClr val="CC0099"/>
                </a:solidFill>
              </a:rPr>
              <a:t>Praha</a:t>
            </a:r>
            <a:r>
              <a:rPr lang="cs-CZ" dirty="0" smtClean="0"/>
              <a:t> je hlavní město České republiky.</a:t>
            </a:r>
          </a:p>
          <a:p>
            <a:pPr marL="0" indent="0">
              <a:buNone/>
            </a:pPr>
            <a:r>
              <a:rPr lang="cs-CZ" dirty="0" smtClean="0"/>
              <a:t>Protéká jí řeka Vltava.</a:t>
            </a:r>
          </a:p>
          <a:p>
            <a:pPr marL="0" indent="0">
              <a:buNone/>
            </a:pPr>
            <a:r>
              <a:rPr lang="cs-CZ" dirty="0" smtClean="0"/>
              <a:t>Na Pražském hradě</a:t>
            </a:r>
          </a:p>
          <a:p>
            <a:pPr marL="0" indent="0">
              <a:buNone/>
            </a:pPr>
            <a:r>
              <a:rPr lang="cs-CZ" dirty="0" smtClean="0"/>
              <a:t>            sídlí 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rezident republiky.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780928"/>
            <a:ext cx="4971276" cy="3457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540135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66FF33"/>
          </a:solidFill>
        </p:spPr>
        <p:txBody>
          <a:bodyPr/>
          <a:lstStyle/>
          <a:p>
            <a:r>
              <a:rPr lang="cs-CZ" dirty="0" smtClean="0"/>
              <a:t>                  </a:t>
            </a:r>
            <a:r>
              <a:rPr lang="cs-CZ" i="1" dirty="0" smtClean="0">
                <a:solidFill>
                  <a:srgbClr val="CC00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Památky Prahy</a:t>
            </a:r>
            <a:endParaRPr lang="cs-CZ" i="1" dirty="0">
              <a:solidFill>
                <a:srgbClr val="CC00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Karlův most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273729"/>
            <a:ext cx="6601097" cy="38198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696672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836712"/>
            <a:ext cx="6984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Pražský hrad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556792"/>
            <a:ext cx="6804025" cy="4548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094268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49866" y="692696"/>
            <a:ext cx="304800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980728"/>
            <a:ext cx="36724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Staroměstský orloj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09705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79645" y="1556792"/>
            <a:ext cx="6324703" cy="47435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781941"/>
            <a:ext cx="29523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Národní divadlo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11588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88640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Socha sv. Václava na Václavském náměstí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2836" r="9811"/>
          <a:stretch/>
        </p:blipFill>
        <p:spPr bwMode="auto">
          <a:xfrm>
            <a:off x="4535997" y="1259200"/>
            <a:ext cx="3180986" cy="51512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278964"/>
            <a:ext cx="2978448" cy="5131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698510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6"/>
            <a:ext cx="6768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Václavské náměstí a Muzeum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16022" y="1412776"/>
            <a:ext cx="6428984" cy="4680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03246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311</TotalTime>
  <Words>234</Words>
  <Application>Microsoft Office PowerPoint</Application>
  <PresentationFormat>Předvádění na obrazovce (4:3)</PresentationFormat>
  <Paragraphs>56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Snímek 1</vt:lpstr>
      <vt:lpstr>Anotace</vt:lpstr>
      <vt:lpstr>Zdroje</vt:lpstr>
      <vt:lpstr>                   Česká republika</vt:lpstr>
      <vt:lpstr>                   Státní symboly</vt:lpstr>
      <vt:lpstr>Snímek 6</vt:lpstr>
      <vt:lpstr>Snímek 7</vt:lpstr>
      <vt:lpstr>                             Praha</vt:lpstr>
      <vt:lpstr>                  Památky Prahy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31</cp:revision>
  <dcterms:created xsi:type="dcterms:W3CDTF">2011-08-21T15:31:45Z</dcterms:created>
  <dcterms:modified xsi:type="dcterms:W3CDTF">2013-11-18T12:47:19Z</dcterms:modified>
</cp:coreProperties>
</file>