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Radana </a:t>
          </a:r>
          <a:r>
            <a:rPr lang="cs-CZ" dirty="0" err="1" smtClean="0"/>
            <a:t>Marelová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VY_32_INOVACE_2A_15_Česká_republika_opakování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2.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Radana </a:t>
          </a:r>
          <a:r>
            <a:rPr lang="cs-CZ" sz="1400" kern="1200" dirty="0" err="1" smtClean="0"/>
            <a:t>Marelová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VY_32_INOVACE_2A_15_Česká_republika_opakování</a:t>
          </a:r>
          <a:endParaRPr lang="cs-CZ" sz="14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Prvouka 2. třída</a:t>
          </a:r>
          <a:endParaRPr lang="cs-CZ" sz="14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9/Prazsky_orloj_celkovy_pohled.jpg/64px-Prazsky_orloj_celkovy_pohled.jpg" TargetMode="External"/><Relationship Id="rId13" Type="http://schemas.openxmlformats.org/officeDocument/2006/relationships/hyperlink" Target="http://upload.wikimedia.org/wikipedia/commons/thumb/9/91/Pomera_vinclada1.JPG/667px-Pomera_vinclada1.JPG" TargetMode="External"/><Relationship Id="rId3" Type="http://schemas.openxmlformats.org/officeDocument/2006/relationships/hyperlink" Target="http://upload.wikimedia.org/wikipedia/commons/thumb/c/cb/Flag_of_the_Czech_Republic.svg/800px-Flag_of_the_Czech_Republic.svg.png" TargetMode="External"/><Relationship Id="rId7" Type="http://schemas.openxmlformats.org/officeDocument/2006/relationships/hyperlink" Target="http://upload.wikimedia.org/wikipedia/commons/thumb/a/a6/Charles_Bridge%2C_Prague_03.jpg/800px-Charles_Bridge%2C_Prague_03.jpg" TargetMode="External"/><Relationship Id="rId12" Type="http://schemas.openxmlformats.org/officeDocument/2006/relationships/hyperlink" Target="http://upload.wikimedia.org/wikipedia/commons/thumb/9/91/Pinus_sylvestris_%C5%81azy_2013-07_01.jpg/91px-Pinus_sylvestris_%C5%81azy_2013-07_01.jp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3/3f/Prague_Castle%2C_March_2009%2C_Panorama.jpg/1200px-Prague_Castle%2C_March_2009%2C_Panorama.jpg" TargetMode="External"/><Relationship Id="rId11" Type="http://schemas.openxmlformats.org/officeDocument/2006/relationships/hyperlink" Target="http://upload.wikimedia.org/wikipedia/commons/thumb/9/9d/Kuusk_Keila-Paldiski_rdt_%C3%A4%C3%A4res.jpg/80px-Kuusk_Keila-Paldiski_rdt_%C3%A4%C3%A4res.jpg" TargetMode="External"/><Relationship Id="rId5" Type="http://schemas.openxmlformats.org/officeDocument/2006/relationships/hyperlink" Target="http://upload.wikimedia.org/wikipedia/commons/thumb/1/14/Tilia_cordata%2C_Lipa2009.jpg/80px-Tilia_cordata%2C_Lipa2009.jpg" TargetMode="External"/><Relationship Id="rId10" Type="http://schemas.openxmlformats.org/officeDocument/2006/relationships/hyperlink" Target="http://upload.wikimedia.org/wikipedia/commons/thumb/d/da/Wenceslaus_I_Duke_of_Bohemia_equestrian_statue_in_Prague_3.jpg/323px-Wenceslaus_I_Duke_of_Bohemia_equestrian_statue_in_Prague_3.jpg" TargetMode="External"/><Relationship Id="rId4" Type="http://schemas.openxmlformats.org/officeDocument/2006/relationships/hyperlink" Target="http://commons.wikimedia.org/wiki/File:Coat_of_arms_of_the_Czech_Republic.svg" TargetMode="External"/><Relationship Id="rId9" Type="http://schemas.openxmlformats.org/officeDocument/2006/relationships/hyperlink" Target="http://upload.wikimedia.org/wikipedia/commons/thumb/3/30/Praha_2005-09-20_n%C3%A1rodn%C3%AD_divadlo.jpg/800px-Praha_2005-09-20_n%C3%A1rodn%C3%AD_divadlo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46814332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rgbClr val="CC3300"/>
                </a:solidFill>
              </a:rPr>
              <a:t>Anotace</a:t>
            </a:r>
            <a:endParaRPr lang="cs-CZ" i="1" dirty="0">
              <a:solidFill>
                <a:srgbClr val="CC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Tato prezentace slouží jako opakování učiva.</a:t>
            </a:r>
          </a:p>
          <a:p>
            <a:pPr marL="0" indent="0">
              <a:buNone/>
            </a:pPr>
            <a:r>
              <a:rPr lang="cs-CZ" dirty="0" smtClean="0"/>
              <a:t>Děti spojují správné dvojice, vybírají z obrázků 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právnou vlajku, kroužkují, podtrhávají, doplňují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o vět slova z nápovědy, opakují památky.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rgbClr val="CC3300"/>
                </a:solidFill>
              </a:rPr>
              <a:t>Zdroje</a:t>
            </a:r>
            <a:endParaRPr lang="cs-CZ" i="1" dirty="0">
              <a:solidFill>
                <a:srgbClr val="CC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5651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commons.wikimedia.org/wiki</a:t>
            </a:r>
            <a:endParaRPr lang="cs-CZ" sz="2400" dirty="0" smtClean="0"/>
          </a:p>
          <a:p>
            <a:pPr marL="0" indent="0">
              <a:buNone/>
            </a:pP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upload.wikimedia.org/wikipedia/commons/thumb/c/cb/Flag_of_the_Czech_Republic.svg/800px-Flag_of_the_Czech_Republic.svg.png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commons.wikimedia.org/wiki/File:Coat_of_arms_of_the_Czech_Republic.svg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upload.wikimedia.org/wikipedia/commons/thumb/1/14/Tilia_cordata%2C_Lipa2009.jpg/80px-Tilia_cordata%2C_Lipa2009.jpg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upload.wikimedia.org/wikipedia/commons/thumb/3/3f/Prague_Castle%2C_March_2009%2C_Panorama.jpg/1200px-Prague_Castle%2C_March_2009%2C_Panorama.jpg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upload.wikimedia.org/wikipedia/commons/thumb/a/a6/Charles_Bridge%2C_Prague_03.jpg/800px-Charles_Bridge%2C_Prague_03.jpg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upload.wikimedia.org/wikipedia/commons/thumb/7/79/Prazsky_orloj_celkovy_pohled.jpg/64px-Prazsky_orloj_celkovy_pohled.jpg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9"/>
              </a:rPr>
              <a:t>http://</a:t>
            </a:r>
            <a:r>
              <a:rPr lang="cs-CZ" sz="1100" dirty="0" smtClean="0">
                <a:hlinkClick r:id="rId9"/>
              </a:rPr>
              <a:t>upload.wikimedia.org/wikipedia/commons/thumb/3/30/Praha_2005-09-20_n%C3%A1rodn%C3%AD_divadlo.jpg/800px-Praha_2005-09-20_n%C3%A1rodn%C3%AD_divadlo.jpg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0"/>
              </a:rPr>
              <a:t>http://</a:t>
            </a:r>
            <a:r>
              <a:rPr lang="cs-CZ" sz="1100" dirty="0" smtClean="0">
                <a:hlinkClick r:id="rId10"/>
              </a:rPr>
              <a:t>upload.wikimedia.org/wikipedia/commons/thumb/d/da/Wenceslaus_I_Duke_of_Bohemia_equestrian_statue_in_Prague_3.jpg/323px-Wenceslaus_I_Duke_of_Bohemia_equestrian_statue_in_Prague_3.jpg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1"/>
              </a:rPr>
              <a:t>http://upload.wikimedia.org/wikipedia/commons/thumb/9/9d/Kuusk_Keila-Paldiski_rdt_%C3%A4%C3%A4res.jpg/80px-Kuusk_Keila-Paldiski_rdt_%</a:t>
            </a:r>
            <a:r>
              <a:rPr lang="cs-CZ" sz="1100" dirty="0" smtClean="0">
                <a:hlinkClick r:id="rId11"/>
              </a:rPr>
              <a:t>C3%A4%C3%A4res.jpg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2"/>
              </a:rPr>
              <a:t>http://upload.wikimedia.org/wikipedia/commons/thumb/9/91/Pinus_sylvestris_%C5%81azy_2013-07_01.jpg/91px-Pinus_sylvestris_%</a:t>
            </a:r>
            <a:r>
              <a:rPr lang="cs-CZ" sz="1100" dirty="0" smtClean="0">
                <a:hlinkClick r:id="rId12"/>
              </a:rPr>
              <a:t>C5%81azy_2013-07_01.jpg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3"/>
              </a:rPr>
              <a:t>http://</a:t>
            </a:r>
            <a:r>
              <a:rPr lang="cs-CZ" sz="1100" dirty="0" smtClean="0">
                <a:hlinkClick r:id="rId13"/>
              </a:rPr>
              <a:t>upload.wikimedia.org/wikipedia/commons/thumb/9/91/Pomera_vinclada1.JPG/667px-Pomera_vinclada1.JPG</a:t>
            </a:r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sz="2400" dirty="0" smtClean="0"/>
              <a:t>Prvouka </a:t>
            </a:r>
            <a:r>
              <a:rPr lang="cs-CZ" sz="2400" dirty="0" smtClean="0"/>
              <a:t>pro 2. ročník – Nová škola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 - opakování</a:t>
            </a:r>
            <a:endParaRPr lang="cs-CZ" i="1" dirty="0">
              <a:solidFill>
                <a:srgbClr val="CC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i="1" dirty="0">
                <a:solidFill>
                  <a:srgbClr val="CC3300"/>
                </a:solidFill>
              </a:rPr>
              <a:t>Spoj čarou správné dvojice: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státní hymna</a:t>
            </a:r>
          </a:p>
          <a:p>
            <a:pPr marL="0" indent="0">
              <a:buNone/>
            </a:pPr>
            <a:r>
              <a:rPr lang="cs-CZ" dirty="0"/>
              <a:t>                                    </a:t>
            </a:r>
          </a:p>
          <a:p>
            <a:pPr marL="0" indent="0">
              <a:buNone/>
            </a:pPr>
            <a:r>
              <a:rPr lang="cs-CZ" dirty="0"/>
              <a:t>                              národní strom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státní vlajka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státní znak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2132857"/>
            <a:ext cx="1656184" cy="1896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3" y="4383809"/>
            <a:ext cx="1656184" cy="1982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74095"/>
            <a:ext cx="1968500" cy="132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978" y="4653136"/>
            <a:ext cx="3090863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5095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06489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CC3300"/>
                </a:solidFill>
              </a:rPr>
              <a:t>Vyber správnou odpověď a označ ji </a:t>
            </a:r>
            <a:r>
              <a:rPr lang="cs-CZ" sz="3200" i="1" dirty="0" err="1" smtClean="0">
                <a:solidFill>
                  <a:srgbClr val="CC3300"/>
                </a:solidFill>
              </a:rPr>
              <a:t>smajlíkem</a:t>
            </a:r>
            <a:r>
              <a:rPr lang="cs-CZ" sz="3200" i="1" dirty="0" smtClean="0">
                <a:solidFill>
                  <a:srgbClr val="CC3300"/>
                </a:solidFill>
              </a:rPr>
              <a:t>:</a:t>
            </a:r>
            <a:endParaRPr lang="cs-CZ" sz="3200" i="1" dirty="0" smtClean="0"/>
          </a:p>
          <a:p>
            <a:r>
              <a:rPr lang="cs-CZ" sz="3200" dirty="0" smtClean="0"/>
              <a:t>Naše státní hymna se jmenuje:</a:t>
            </a:r>
          </a:p>
          <a:p>
            <a:r>
              <a:rPr lang="cs-CZ" sz="3200" dirty="0" smtClean="0"/>
              <a:t>                                                 Kde škola má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              Kde chalupa tvá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              Kde domov můj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              Kde vesnice naše</a:t>
            </a:r>
          </a:p>
          <a:p>
            <a:endParaRPr lang="cs-CZ" sz="3200" dirty="0"/>
          </a:p>
          <a:p>
            <a:r>
              <a:rPr lang="cs-CZ" sz="3200" dirty="0" smtClean="0">
                <a:solidFill>
                  <a:srgbClr val="CC3300"/>
                </a:solidFill>
              </a:rPr>
              <a:t>Vyber, která vlajka je správná a označ ji:</a:t>
            </a:r>
            <a:endParaRPr lang="cs-CZ" sz="32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6492" y="4876865"/>
            <a:ext cx="1751794" cy="11770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4876866"/>
            <a:ext cx="1697629" cy="1141052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755576" y="4848711"/>
            <a:ext cx="1728192" cy="1257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V="1">
            <a:off x="2968948" y="4613492"/>
            <a:ext cx="1189880" cy="17281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488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1369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CC3300"/>
                </a:solidFill>
              </a:rPr>
              <a:t>Správnou odpověď podtrhni zeleně:</a:t>
            </a:r>
            <a:endParaRPr lang="cs-CZ" sz="3200" dirty="0"/>
          </a:p>
          <a:p>
            <a:r>
              <a:rPr lang="cs-CZ" sz="3200" dirty="0" smtClean="0"/>
              <a:t>Náš národní strom je: borovice</a:t>
            </a:r>
          </a:p>
          <a:p>
            <a:r>
              <a:rPr lang="cs-CZ" sz="3200" dirty="0">
                <a:solidFill>
                  <a:srgbClr val="CC3300"/>
                </a:solidFill>
              </a:rPr>
              <a:t> </a:t>
            </a:r>
            <a:r>
              <a:rPr lang="cs-CZ" sz="3200" dirty="0" smtClean="0">
                <a:solidFill>
                  <a:srgbClr val="CC3300"/>
                </a:solidFill>
              </a:rPr>
              <a:t>                                       </a:t>
            </a:r>
            <a:r>
              <a:rPr lang="cs-CZ" sz="3200" dirty="0" smtClean="0"/>
              <a:t>jabloň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     smrk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     lípa</a:t>
            </a:r>
          </a:p>
          <a:p>
            <a:endParaRPr lang="cs-CZ" sz="3200" dirty="0"/>
          </a:p>
          <a:p>
            <a:r>
              <a:rPr lang="cs-CZ" sz="3200" i="1" dirty="0" smtClean="0">
                <a:solidFill>
                  <a:srgbClr val="CC3300"/>
                </a:solidFill>
              </a:rPr>
              <a:t>Zakroužkuj obrázek tohoto stromu:</a:t>
            </a:r>
            <a:endParaRPr lang="cs-CZ" sz="3200" i="1" dirty="0">
              <a:solidFill>
                <a:srgbClr val="CC33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343731"/>
            <a:ext cx="1594360" cy="2082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004" y="4343730"/>
            <a:ext cx="1464881" cy="2103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362155"/>
            <a:ext cx="1565147" cy="2063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362155"/>
            <a:ext cx="1846945" cy="20852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0702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136904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CC3300"/>
                </a:solidFill>
              </a:rPr>
              <a:t>Doplň věty. Použij slova z nápovědy.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Hlavní město ČR se nazývá_________________.</a:t>
            </a:r>
          </a:p>
          <a:p>
            <a:endParaRPr lang="cs-CZ" sz="3200" dirty="0" smtClean="0"/>
          </a:p>
          <a:p>
            <a:r>
              <a:rPr lang="cs-CZ" sz="3200" dirty="0" smtClean="0"/>
              <a:t>Nejznámější most je ________________.</a:t>
            </a:r>
          </a:p>
          <a:p>
            <a:endParaRPr lang="cs-CZ" sz="3200" dirty="0"/>
          </a:p>
          <a:p>
            <a:r>
              <a:rPr lang="cs-CZ" sz="3200" dirty="0" smtClean="0"/>
              <a:t>Hlavním městem protéká řeka _____________.</a:t>
            </a:r>
          </a:p>
          <a:p>
            <a:endParaRPr lang="cs-CZ" sz="3200" dirty="0"/>
          </a:p>
          <a:p>
            <a:r>
              <a:rPr lang="cs-CZ" sz="3200" dirty="0" smtClean="0"/>
              <a:t>Na Pražském hradě sídlí __________________.</a:t>
            </a:r>
          </a:p>
          <a:p>
            <a:endParaRPr lang="cs-CZ" sz="3200" dirty="0"/>
          </a:p>
          <a:p>
            <a:r>
              <a:rPr lang="cs-CZ" sz="2800" i="1" dirty="0" smtClean="0">
                <a:solidFill>
                  <a:srgbClr val="CC3300"/>
                </a:solidFill>
              </a:rPr>
              <a:t>Nápověda: Vltava, prezident, Praha, Karlův most</a:t>
            </a:r>
          </a:p>
        </p:txBody>
      </p:sp>
    </p:spTree>
    <p:extLst>
      <p:ext uri="{BB962C8B-B14F-4D97-AF65-F5344CB8AC3E}">
        <p14:creationId xmlns:p14="http://schemas.microsoft.com/office/powerpoint/2010/main" val="762789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CC3300"/>
                </a:solidFill>
              </a:rPr>
              <a:t>Barevně označ správné dvojice:</a:t>
            </a:r>
            <a:endParaRPr lang="cs-CZ" sz="3200" dirty="0" smtClean="0"/>
          </a:p>
          <a:p>
            <a:r>
              <a:rPr lang="cs-CZ" sz="3200" dirty="0">
                <a:solidFill>
                  <a:srgbClr val="CC3300"/>
                </a:solidFill>
              </a:rPr>
              <a:t> </a:t>
            </a:r>
            <a:r>
              <a:rPr lang="cs-CZ" sz="3200" dirty="0" smtClean="0">
                <a:solidFill>
                  <a:srgbClr val="CC3300"/>
                </a:solidFill>
              </a:rPr>
              <a:t>                      </a:t>
            </a:r>
            <a:r>
              <a:rPr lang="cs-CZ" sz="2800" dirty="0" smtClean="0"/>
              <a:t>Staroměstský orloj</a:t>
            </a:r>
          </a:p>
          <a:p>
            <a:endParaRPr lang="cs-CZ" sz="2800" dirty="0" smtClean="0"/>
          </a:p>
          <a:p>
            <a:r>
              <a:rPr lang="cs-CZ" sz="2800" dirty="0">
                <a:solidFill>
                  <a:srgbClr val="CC3300"/>
                </a:solidFill>
              </a:rPr>
              <a:t> </a:t>
            </a:r>
            <a:r>
              <a:rPr lang="cs-CZ" sz="2800" dirty="0" smtClean="0">
                <a:solidFill>
                  <a:srgbClr val="CC3300"/>
                </a:solidFill>
              </a:rPr>
              <a:t>                         </a:t>
            </a:r>
            <a:r>
              <a:rPr lang="cs-CZ" sz="2800" dirty="0" smtClean="0"/>
              <a:t>Karlův most</a:t>
            </a:r>
          </a:p>
          <a:p>
            <a:endParaRPr lang="cs-CZ" sz="2800" dirty="0" smtClean="0"/>
          </a:p>
          <a:p>
            <a:r>
              <a:rPr lang="cs-CZ" sz="2800" dirty="0">
                <a:solidFill>
                  <a:srgbClr val="CC3300"/>
                </a:solidFill>
              </a:rPr>
              <a:t> </a:t>
            </a:r>
            <a:r>
              <a:rPr lang="cs-CZ" sz="2800" dirty="0" smtClean="0">
                <a:solidFill>
                  <a:srgbClr val="CC3300"/>
                </a:solidFill>
              </a:rPr>
              <a:t>                         </a:t>
            </a:r>
            <a:r>
              <a:rPr lang="cs-CZ" sz="2800" dirty="0" smtClean="0"/>
              <a:t>Pražský hrad</a:t>
            </a:r>
          </a:p>
          <a:p>
            <a:endParaRPr lang="cs-CZ" sz="2800" dirty="0" smtClean="0"/>
          </a:p>
          <a:p>
            <a:r>
              <a:rPr lang="cs-CZ" sz="2800" dirty="0">
                <a:solidFill>
                  <a:srgbClr val="CC3300"/>
                </a:solidFill>
              </a:rPr>
              <a:t> </a:t>
            </a:r>
            <a:r>
              <a:rPr lang="cs-CZ" sz="2800" dirty="0" smtClean="0">
                <a:solidFill>
                  <a:srgbClr val="CC3300"/>
                </a:solidFill>
              </a:rPr>
              <a:t>                         </a:t>
            </a:r>
            <a:r>
              <a:rPr lang="cs-CZ" sz="2800" dirty="0" smtClean="0"/>
              <a:t>Národní divadlo</a:t>
            </a:r>
          </a:p>
          <a:p>
            <a:endParaRPr lang="cs-CZ" sz="2800" dirty="0" smtClean="0"/>
          </a:p>
          <a:p>
            <a:r>
              <a:rPr lang="cs-CZ" sz="2800" dirty="0">
                <a:solidFill>
                  <a:srgbClr val="CC3300"/>
                </a:solidFill>
              </a:rPr>
              <a:t> </a:t>
            </a:r>
            <a:r>
              <a:rPr lang="cs-CZ" sz="2800" dirty="0" smtClean="0">
                <a:solidFill>
                  <a:srgbClr val="CC3300"/>
                </a:solidFill>
              </a:rPr>
              <a:t>                         </a:t>
            </a:r>
            <a:r>
              <a:rPr lang="cs-CZ" sz="2800" dirty="0" smtClean="0"/>
              <a:t>Socha sv. Václava</a:t>
            </a:r>
            <a:endParaRPr lang="cs-CZ" sz="2800" dirty="0">
              <a:solidFill>
                <a:srgbClr val="CC33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579830"/>
            <a:ext cx="1408627" cy="2637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609667"/>
            <a:ext cx="2016226" cy="1511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6485" y="1554895"/>
            <a:ext cx="2425657" cy="1621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072994"/>
            <a:ext cx="2866777" cy="1487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04" y="3498200"/>
            <a:ext cx="1394271" cy="2589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340371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264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Zdroje</vt:lpstr>
      <vt:lpstr>Česká republika - opakování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Radana Marelová</cp:lastModifiedBy>
  <cp:revision>23</cp:revision>
  <dcterms:created xsi:type="dcterms:W3CDTF">2011-08-21T15:31:45Z</dcterms:created>
  <dcterms:modified xsi:type="dcterms:W3CDTF">2013-11-04T13:49:48Z</dcterms:modified>
</cp:coreProperties>
</file>