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4" r:id="rId5"/>
    <p:sldId id="259" r:id="rId6"/>
    <p:sldId id="269" r:id="rId7"/>
    <p:sldId id="260" r:id="rId8"/>
    <p:sldId id="270" r:id="rId9"/>
    <p:sldId id="261" r:id="rId10"/>
    <p:sldId id="271" r:id="rId11"/>
    <p:sldId id="262" r:id="rId12"/>
    <p:sldId id="272" r:id="rId13"/>
    <p:sldId id="263" r:id="rId14"/>
    <p:sldId id="273" r:id="rId15"/>
    <p:sldId id="264" r:id="rId16"/>
    <p:sldId id="265" r:id="rId17"/>
    <p:sldId id="266" r:id="rId18"/>
    <p:sldId id="267" r:id="rId19"/>
    <p:sldId id="26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6699FF"/>
    <a:srgbClr val="FF99FF"/>
    <a:srgbClr val="FFCC00"/>
    <a:srgbClr val="FF9900"/>
    <a:srgbClr val="FF0000"/>
    <a:srgbClr val="FF00FF"/>
    <a:srgbClr val="098FE1"/>
    <a:srgbClr val="FFFF66"/>
    <a:srgbClr val="49D7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VY_32_INOVACE_2A_16_Náš_svět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Radana </a:t>
          </a:r>
          <a:r>
            <a:rPr lang="cs-CZ" sz="1800" kern="1200" dirty="0" err="1" smtClean="0"/>
            <a:t>Marelová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VY_32_INOVACE_2A_16_Náš_svět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2.třída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3/Swan_with_nine_cygnets_3.jpg/120px-Swan_with_nine_cygnets_3.jpg" TargetMode="External"/><Relationship Id="rId13" Type="http://schemas.openxmlformats.org/officeDocument/2006/relationships/hyperlink" Target="http://upload.wikimedia.org/wikipedia/commons/thumb/d/d4/Acer_japonicum_Vitifolium_JPG1fu.jpg/120px-Acer_japonicum_Vitifolium_JPG1fu.jpg" TargetMode="External"/><Relationship Id="rId3" Type="http://schemas.openxmlformats.org/officeDocument/2006/relationships/hyperlink" Target="http://commons.wikimedia.org/wiki" TargetMode="External"/><Relationship Id="rId7" Type="http://schemas.openxmlformats.org/officeDocument/2006/relationships/hyperlink" Target="http://upload.wikimedia.org/wikipedia/commons/thumb/c/cb/Spring_Field_in_Bethel%2C_Vermont.jpg/120px-Spring_Field_in_Bethel%2C_Vermont.jpg" TargetMode="External"/><Relationship Id="rId12" Type="http://schemas.openxmlformats.org/officeDocument/2006/relationships/hyperlink" Target="http://upload.wikimedia.org/wikipedia/commons/thumb/4/4e/Framboise_Margy_3.jpg/120px-Framboise_Margy_3.j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c/Prunus_cerasus_LC0133.jpg/120px-Prunus_cerasus_LC0133.jpg" TargetMode="External"/><Relationship Id="rId11" Type="http://schemas.openxmlformats.org/officeDocument/2006/relationships/hyperlink" Target="http://upload.wikimedia.org/wikipedia/commons/thumb/7/7c/Praia_da_Rocha%2C_Portim%C3%A3o_2.jpg/120px-Praia_da_Rocha%2C_Portim%C3%A3o_2.jpg" TargetMode="External"/><Relationship Id="rId5" Type="http://schemas.openxmlformats.org/officeDocument/2006/relationships/hyperlink" Target="http://upload.wikimedia.org/wikipedia/commons/thumb/a/ac/Flowering_Dogwood_Cornus_florida_Leaf_2000px.jpg/80px-Flowering_Dogwood_Cornus_florida_Leaf_2000px.jpg" TargetMode="External"/><Relationship Id="rId10" Type="http://schemas.openxmlformats.org/officeDocument/2006/relationships/hyperlink" Target="http://upload.wikimedia.org/wikipedia/commons/thumb/2/24/Kornmark.jpg/120px-Kornmark.jpg" TargetMode="External"/><Relationship Id="rId4" Type="http://schemas.openxmlformats.org/officeDocument/2006/relationships/hyperlink" Target="http://upload.wikimedia.org/wikipedia/commons/0/04/Four_seasons.jpg" TargetMode="External"/><Relationship Id="rId9" Type="http://schemas.openxmlformats.org/officeDocument/2006/relationships/hyperlink" Target="http://upload.wikimedia.org/wikipedia/commons/thumb/f/f1/SummerFlowers.jpg/90px-SummerFlowers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7/H%C5%99ib_smrkov%C3%BD.jpg/120px-H%C5%99ib_smrkov%C3%BD.jpg" TargetMode="External"/><Relationship Id="rId7" Type="http://schemas.openxmlformats.org/officeDocument/2006/relationships/hyperlink" Target="http://upload.wikimedia.org/wikipedia/commons/thumb/0/02/WallCalendarGreen.jpg/66px-WallCalendarGreen.jpg" TargetMode="External"/><Relationship Id="rId2" Type="http://schemas.openxmlformats.org/officeDocument/2006/relationships/hyperlink" Target="http://upload.wikimedia.org/wikipedia/commons/thumb/8/8e/Nebelostfriesland.jpg/120px-Nebelostfrieslan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7/72/Snow_Scene_at_Shipka_Pass_1.JPG/120px-Snow_Scene_at_Shipka_Pass_1.JPG" TargetMode="External"/><Relationship Id="rId5" Type="http://schemas.openxmlformats.org/officeDocument/2006/relationships/hyperlink" Target="http://upload.wikimedia.org/wikipedia/commons/thumb/0/04/Cyanocitta-cristata-004.jpg/120px-Cyanocitta-cristata-004.jpg" TargetMode="External"/><Relationship Id="rId4" Type="http://schemas.openxmlformats.org/officeDocument/2006/relationships/hyperlink" Target="http://upload.wikimedia.org/wikipedia/commons/thumb/b/b3/Snowman_on_frozen_lake.jpg/120px-Snowman_on_frozen_lake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969784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99FF"/>
          </a:solidFill>
        </p:spPr>
        <p:txBody>
          <a:bodyPr/>
          <a:lstStyle/>
          <a:p>
            <a:r>
              <a:rPr lang="cs-CZ" i="1" dirty="0" smtClean="0">
                <a:solidFill>
                  <a:srgbClr val="FF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i="1" dirty="0">
              <a:solidFill>
                <a:srgbClr val="FF99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„Náš svět“ je výukový materiál.</a:t>
            </a:r>
          </a:p>
          <a:p>
            <a:pPr marL="0" indent="0">
              <a:buNone/>
            </a:pPr>
            <a:r>
              <a:rPr lang="cs-CZ" dirty="0" smtClean="0"/>
              <a:t>Seznamuje děti s částmi roku (dělení na roční období, měsíce, týdny</a:t>
            </a:r>
            <a:r>
              <a:rPr lang="cs-CZ" dirty="0"/>
              <a:t> </a:t>
            </a:r>
            <a:r>
              <a:rPr lang="cs-CZ" dirty="0" smtClean="0"/>
              <a:t>a dny).</a:t>
            </a:r>
          </a:p>
          <a:p>
            <a:pPr marL="0" indent="0">
              <a:buNone/>
            </a:pPr>
            <a:r>
              <a:rPr lang="cs-CZ" dirty="0" smtClean="0"/>
              <a:t>Dále podrobněji s částmi dne. Všechna témata 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sou doplněna obrázky.</a:t>
            </a:r>
          </a:p>
          <a:p>
            <a:pPr marL="0" indent="0">
              <a:buNone/>
            </a:pPr>
            <a:r>
              <a:rPr lang="cs-CZ" dirty="0" smtClean="0"/>
              <a:t>V poslední části děti seznamuje s kalendářem a 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eho druhy.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99FF"/>
          </a:solidFill>
        </p:spPr>
        <p:txBody>
          <a:bodyPr/>
          <a:lstStyle/>
          <a:p>
            <a:r>
              <a:rPr lang="cs-CZ" i="1" dirty="0" smtClean="0">
                <a:solidFill>
                  <a:srgbClr val="FF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i="1" dirty="0">
              <a:solidFill>
                <a:srgbClr val="FF99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349080"/>
          </a:xfrm>
          <a:ln>
            <a:noFill/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>
                <a:solidFill>
                  <a:srgbClr val="0000FF"/>
                </a:solidFill>
                <a:hlinkClick r:id="rId2"/>
              </a:rPr>
              <a:t>http://</a:t>
            </a:r>
            <a:r>
              <a:rPr lang="cs-CZ" sz="2400" dirty="0" smtClean="0">
                <a:solidFill>
                  <a:srgbClr val="0000FF"/>
                </a:solidFill>
                <a:hlinkClick r:id="rId2"/>
              </a:rPr>
              <a:t>office.microsoft.com</a:t>
            </a:r>
            <a:r>
              <a:rPr lang="cs-CZ" sz="2400" dirty="0" smtClean="0">
                <a:solidFill>
                  <a:srgbClr val="0000FF"/>
                </a:solidFill>
              </a:rPr>
              <a:t> – otevřená galerie - kliparty</a:t>
            </a:r>
            <a:endParaRPr lang="cs-CZ" sz="2400" dirty="0" smtClean="0">
              <a:solidFill>
                <a:srgbClr val="0000FF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00FF"/>
                </a:solidFill>
                <a:hlinkClick r:id="rId3"/>
              </a:rPr>
              <a:t>http</a:t>
            </a:r>
            <a:r>
              <a:rPr lang="cs-CZ" sz="2400" dirty="0">
                <a:solidFill>
                  <a:srgbClr val="0000FF"/>
                </a:solidFill>
                <a:hlinkClick r:id="rId3"/>
              </a:rPr>
              <a:t>://</a:t>
            </a:r>
            <a:r>
              <a:rPr lang="cs-CZ" sz="2400" dirty="0" smtClean="0">
                <a:solidFill>
                  <a:srgbClr val="0000FF"/>
                </a:solidFill>
                <a:hlinkClick r:id="rId3"/>
              </a:rPr>
              <a:t>commons.wikimedia.org/wiki</a:t>
            </a:r>
            <a:endParaRPr lang="cs-CZ" sz="2400" dirty="0" smtClean="0">
              <a:solidFill>
                <a:srgbClr val="0000FF"/>
              </a:solidFill>
            </a:endParaRPr>
          </a:p>
          <a:p>
            <a:pPr marL="0" indent="0">
              <a:buNone/>
            </a:pP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upload.wikimedia.org/wikipedia/commons/0/04/Four_seasons.jpg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upload.wikimedia.org/wikipedia/commons/thumb/a/ac/Flowering_Dogwood_Cornus_florida_Leaf_2000px.jpg/80px-Flowering_Dogwood_Cornus_florida_Leaf_2000px.jpg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upload.wikimedia.org/wikipedia/commons/thumb/7/7c/Prunus_cerasus_LC0133.jpg/120px-Prunus_cerasus_LC0133.jpg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</a:t>
            </a:r>
            <a:r>
              <a:rPr lang="cs-CZ" sz="1400" dirty="0" smtClean="0">
                <a:hlinkClick r:id="rId7"/>
              </a:rPr>
              <a:t>upload.wikimedia.org/wikipedia/commons/thumb/c/cb/Spring_Field_in_Bethel%2C_Vermont.jpg/120px-Spring_Field_in_Bethel%2C_Vermont.jpg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upload.wikimedia.org/wikipedia/commons/thumb/a/a3/Swan_with_nine_cygnets_3.jpg/120px-Swan_with_nine_cygnets_3.jpg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upload.wikimedia.org/wikipedia/commons/thumb/f/f1/SummerFlowers.jpg/90px-SummerFlowers.jpg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upload.wikimedia.org/wikipedia/commons/thumb/2/24/Kornmark.jpg/120px-Kornmark.jpg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upload.wikimedia.org/wikipedia/commons/thumb/7/7c/Praia_da_Rocha%2C_Portim%C3%A3o_2.jpg/120px-Praia_da_Rocha%2C_Portim%C3%A3o_2.jpg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upload.wikimedia.org/wikipedia/commons/thumb/4/4e/Framboise_Margy_3.jpg/120px-Framboise_Margy_3.jpg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upload.wikimedia.org/wikipedia/commons/thumb/d/d4/Acer_japonicum_Vitifolium_JPG1fu.jpg/120px-Acer_japonicum_Vitifolium_JPG1fu.jpg</a:t>
            </a:r>
            <a:endParaRPr lang="cs-CZ" sz="1400" dirty="0" smtClean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06489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upload.wikimedia.org/wikipedia/commons/thumb/8/8e/Nebelostfriesland.jpg/120px-Nebelostfriesland.jpg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upload.wikimedia.org/wikipedia/commons/thumb/8/87/H%C5%99ib_smrkov%C3%BD.jpg/120px-H%C5%99ib_smrkov%C3%BD.jpg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upload.wikimedia.org/wikipedia/commons/thumb/b/b3/Snowman_on_frozen_lake.jpg/120px-Snowman_on_frozen_lake.jpg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upload.wikimedia.org/wikipedia/commons/thumb/0/04/Cyanocitta-cristata-004.jpg/120px-Cyanocitta-cristata-004.jpg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upload.wikimedia.org/wikipedia/commons/thumb/7/72/Snow_Scene_at_Shipka_Pass_1.JPG/120px-Snow_Scene_at_Shipka_Pass_1.JPG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upload.wikimedia.org/wikipedia/commons/thumb/0/02/WallCalendarGreen.jpg/66px-WallCalendarGreen.jpg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68367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i="1" dirty="0" smtClean="0">
                <a:solidFill>
                  <a:srgbClr val="FF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ROKU</a:t>
            </a:r>
            <a:endParaRPr lang="cs-CZ" i="1" dirty="0">
              <a:solidFill>
                <a:srgbClr val="FF99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Rok začíná 1. ledna a končí 31. prosince.</a:t>
            </a:r>
          </a:p>
          <a:p>
            <a:pPr marL="0" indent="0">
              <a:buNone/>
            </a:pPr>
            <a:r>
              <a:rPr lang="cs-CZ" dirty="0" smtClean="0"/>
              <a:t>Během roku se vystřídají čtyři roční období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00B050"/>
                </a:solidFill>
              </a:rPr>
              <a:t>jaro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léto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podzim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F0"/>
                </a:solidFill>
              </a:rPr>
              <a:t>zima</a:t>
            </a:r>
          </a:p>
          <a:p>
            <a:pPr marL="0" indent="0">
              <a:buNone/>
            </a:pP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a dvanáct měsíců: </a:t>
            </a: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leden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F0"/>
                </a:solidFill>
              </a:rPr>
              <a:t>únor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březen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duben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květen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červen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červenec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C000"/>
                </a:solidFill>
              </a:rPr>
              <a:t>srpen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září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říjen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listopad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F0"/>
                </a:solidFill>
              </a:rPr>
              <a:t>prosinec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Každý měsíc je rozdělen na týdny a dny.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92897"/>
            <a:ext cx="2448271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1534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7992888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60648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Prohlédni si, jak se mění příroda během ročních období: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4219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49D74C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Jaro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ln>
            <a:solidFill>
              <a:srgbClr val="49D74C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Jaro začíná 21. března.</a:t>
            </a:r>
          </a:p>
          <a:p>
            <a:pPr marL="0" indent="0">
              <a:buNone/>
            </a:pPr>
            <a:r>
              <a:rPr lang="cs-CZ" dirty="0" smtClean="0"/>
              <a:t>Je to den </a:t>
            </a:r>
            <a:r>
              <a:rPr lang="cs-CZ" u="sng" dirty="0" smtClean="0">
                <a:solidFill>
                  <a:srgbClr val="00B050"/>
                </a:solidFill>
              </a:rPr>
              <a:t>jarní rovnodennosti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(den i noc jsou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stejně dlouhé – 12 hodin)</a:t>
            </a:r>
          </a:p>
          <a:p>
            <a:pPr marL="0" indent="0">
              <a:buNone/>
            </a:pPr>
            <a:r>
              <a:rPr lang="cs-CZ" dirty="0" smtClean="0"/>
              <a:t>Jarní měsíce jsou: </a:t>
            </a:r>
            <a:r>
              <a:rPr lang="cs-CZ" dirty="0" smtClean="0">
                <a:solidFill>
                  <a:srgbClr val="00B050"/>
                </a:solidFill>
              </a:rPr>
              <a:t>březen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                 duben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                 květen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Popiš jaro podle následujících obrázků.</a:t>
            </a:r>
            <a:endParaRPr lang="cs-CZ" sz="2800" dirty="0"/>
          </a:p>
        </p:txBody>
      </p:sp>
      <p:pic>
        <p:nvPicPr>
          <p:cNvPr id="1026" name="Picture 2" descr="C:\Users\Marelova.ZSPSRV\AppData\Local\Microsoft\Windows\Temporary Internet Files\Content.IE5\EJRYC83H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501008"/>
            <a:ext cx="2033285" cy="225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98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42"/>
          <a:stretch/>
        </p:blipFill>
        <p:spPr bwMode="auto">
          <a:xfrm>
            <a:off x="5004048" y="3908276"/>
            <a:ext cx="3695886" cy="2257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01008"/>
            <a:ext cx="4252598" cy="295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692696"/>
            <a:ext cx="4462087" cy="2972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40" b="8840"/>
          <a:stretch/>
        </p:blipFill>
        <p:spPr bwMode="auto">
          <a:xfrm>
            <a:off x="1187624" y="446433"/>
            <a:ext cx="2399531" cy="2972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6241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>
            <a:solidFill>
              <a:srgbClr val="FFC000"/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>
                <a:solidFill>
                  <a:srgbClr val="FF9900"/>
                </a:solidFill>
              </a:rPr>
              <a:t>L</a:t>
            </a:r>
            <a:r>
              <a:rPr lang="cs-CZ" dirty="0" smtClean="0">
                <a:solidFill>
                  <a:srgbClr val="FF9900"/>
                </a:solidFill>
              </a:rPr>
              <a:t>éto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  <a:ln>
            <a:solidFill>
              <a:srgbClr val="FFC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Léto začíná 21. června.</a:t>
            </a:r>
          </a:p>
          <a:p>
            <a:pPr marL="0" indent="0">
              <a:buNone/>
            </a:pPr>
            <a:r>
              <a:rPr lang="cs-CZ" dirty="0" smtClean="0"/>
              <a:t>Je to den </a:t>
            </a:r>
            <a:r>
              <a:rPr lang="cs-CZ" u="sng" dirty="0" smtClean="0">
                <a:solidFill>
                  <a:srgbClr val="FF9900"/>
                </a:solidFill>
              </a:rPr>
              <a:t>letního slunovratu</a:t>
            </a:r>
            <a:r>
              <a:rPr lang="cs-CZ" dirty="0" smtClean="0">
                <a:solidFill>
                  <a:srgbClr val="FF9900"/>
                </a:solidFill>
              </a:rPr>
              <a:t> </a:t>
            </a:r>
            <a:r>
              <a:rPr lang="cs-CZ" dirty="0" smtClean="0"/>
              <a:t>(den je nejdelší -má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16 hodin, noc je nejkratší – jen 8 hodin)</a:t>
            </a:r>
          </a:p>
          <a:p>
            <a:pPr marL="0" indent="0">
              <a:buNone/>
            </a:pPr>
            <a:r>
              <a:rPr lang="cs-CZ" dirty="0" smtClean="0"/>
              <a:t>Letní měsíce jsou: </a:t>
            </a:r>
            <a:r>
              <a:rPr lang="cs-CZ" dirty="0" smtClean="0">
                <a:solidFill>
                  <a:srgbClr val="FF9900"/>
                </a:solidFill>
              </a:rPr>
              <a:t>červen</a:t>
            </a:r>
          </a:p>
          <a:p>
            <a:pPr marL="0" indent="0">
              <a:buNone/>
            </a:pPr>
            <a:r>
              <a:rPr lang="cs-CZ" dirty="0">
                <a:solidFill>
                  <a:srgbClr val="FF9900"/>
                </a:solidFill>
              </a:rPr>
              <a:t> </a:t>
            </a:r>
            <a:r>
              <a:rPr lang="cs-CZ" dirty="0" smtClean="0">
                <a:solidFill>
                  <a:srgbClr val="FF9900"/>
                </a:solidFill>
              </a:rPr>
              <a:t>                                červenec</a:t>
            </a:r>
          </a:p>
          <a:p>
            <a:pPr marL="0" indent="0">
              <a:buNone/>
            </a:pPr>
            <a:r>
              <a:rPr lang="cs-CZ" dirty="0">
                <a:solidFill>
                  <a:srgbClr val="FF9900"/>
                </a:solidFill>
              </a:rPr>
              <a:t> </a:t>
            </a:r>
            <a:r>
              <a:rPr lang="cs-CZ" dirty="0" smtClean="0">
                <a:solidFill>
                  <a:srgbClr val="FF9900"/>
                </a:solidFill>
              </a:rPr>
              <a:t>                                srpen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Vyprávěj, co je typické pro léto. Obrázky ti napoví.</a:t>
            </a:r>
          </a:p>
        </p:txBody>
      </p:sp>
      <p:pic>
        <p:nvPicPr>
          <p:cNvPr id="2050" name="Picture 2" descr="C:\Users\Marelova.ZSPSRV\AppData\Local\Microsoft\Windows\Temporary Internet Files\Content.IE5\JN30TRQL\MC900440405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65714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902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861048"/>
            <a:ext cx="4536504" cy="2749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89" r="14239"/>
          <a:stretch/>
        </p:blipFill>
        <p:spPr bwMode="auto">
          <a:xfrm>
            <a:off x="323528" y="295188"/>
            <a:ext cx="4660458" cy="3205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00" t="17429"/>
          <a:stretch/>
        </p:blipFill>
        <p:spPr bwMode="auto">
          <a:xfrm>
            <a:off x="971599" y="3717032"/>
            <a:ext cx="2569519" cy="2729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3175" y="283468"/>
            <a:ext cx="2791197" cy="3433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4024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Podzim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Podzim začíná 23. září.</a:t>
            </a:r>
          </a:p>
          <a:p>
            <a:pPr marL="0" indent="0">
              <a:buNone/>
            </a:pPr>
            <a:r>
              <a:rPr lang="cs-CZ" dirty="0" smtClean="0"/>
              <a:t>Je to den </a:t>
            </a:r>
            <a:r>
              <a:rPr lang="cs-CZ" u="sng" dirty="0" smtClean="0">
                <a:solidFill>
                  <a:srgbClr val="C00000"/>
                </a:solidFill>
              </a:rPr>
              <a:t>podzimní rovnodennosti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(den i noc jsou stejně dlouhé - 12 hodin)</a:t>
            </a:r>
          </a:p>
          <a:p>
            <a:pPr marL="0" indent="0">
              <a:buNone/>
            </a:pPr>
            <a:r>
              <a:rPr lang="cs-CZ" dirty="0" smtClean="0"/>
              <a:t>Podzimní měsíce jsou: </a:t>
            </a:r>
            <a:r>
              <a:rPr lang="cs-CZ" dirty="0" smtClean="0">
                <a:solidFill>
                  <a:srgbClr val="C00000"/>
                </a:solidFill>
              </a:rPr>
              <a:t>září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              říjen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              listopad </a:t>
            </a:r>
          </a:p>
          <a:p>
            <a:pPr marL="0" indent="0">
              <a:buNone/>
            </a:pPr>
            <a:endParaRPr lang="cs-CZ" sz="28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Popiš podle následujících obrázků podzim.</a:t>
            </a:r>
            <a:endParaRPr lang="cs-CZ" dirty="0"/>
          </a:p>
        </p:txBody>
      </p:sp>
      <p:pic>
        <p:nvPicPr>
          <p:cNvPr id="3076" name="Picture 4" descr="C:\Users\Marelova.ZSPSRV\AppData\Local\Microsoft\Windows\Temporary Internet Files\Content.IE5\B86R6TKE\MC900404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73016"/>
            <a:ext cx="20161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34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2656"/>
            <a:ext cx="4026158" cy="2682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05" y="332656"/>
            <a:ext cx="4158806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37995"/>
            <a:ext cx="2670652" cy="2875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 descr="C:\Users\Marelova.ZSPSRV\AppData\Local\Microsoft\Windows\Temporary Internet Files\Content.IE5\POLKRH06\MP900422849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6" t="17359" b="34590"/>
          <a:stretch/>
        </p:blipFill>
        <p:spPr bwMode="auto">
          <a:xfrm>
            <a:off x="369268" y="3143035"/>
            <a:ext cx="4058716" cy="3295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Marelova.ZSPSRV\AppData\Local\Microsoft\Windows\Temporary Internet Files\Content.IE5\0K676XK8\MM900288854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677" y="2749894"/>
            <a:ext cx="3167285" cy="1934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45700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99FF"/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Zima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ln>
            <a:solidFill>
              <a:srgbClr val="0070C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Zima začíná 21. prosince.</a:t>
            </a:r>
          </a:p>
          <a:p>
            <a:pPr marL="0" indent="0">
              <a:buNone/>
            </a:pPr>
            <a:r>
              <a:rPr lang="cs-CZ" dirty="0" smtClean="0"/>
              <a:t>Je to den </a:t>
            </a:r>
            <a:r>
              <a:rPr lang="cs-CZ" u="sng" dirty="0" smtClean="0">
                <a:solidFill>
                  <a:srgbClr val="098FE1"/>
                </a:solidFill>
              </a:rPr>
              <a:t>zimního slunovratu</a:t>
            </a:r>
            <a:r>
              <a:rPr lang="cs-CZ" dirty="0" smtClean="0"/>
              <a:t> ( den je nejkratší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má jen 8 hodin, noc je nejdelší – 16 hodin)</a:t>
            </a:r>
          </a:p>
          <a:p>
            <a:pPr marL="0" indent="0">
              <a:buNone/>
            </a:pPr>
            <a:r>
              <a:rPr lang="cs-CZ" dirty="0" smtClean="0"/>
              <a:t>Zimní měsíce jsou: </a:t>
            </a:r>
            <a:r>
              <a:rPr lang="cs-CZ" dirty="0" smtClean="0">
                <a:solidFill>
                  <a:srgbClr val="098FE1"/>
                </a:solidFill>
              </a:rPr>
              <a:t>prosinec</a:t>
            </a:r>
          </a:p>
          <a:p>
            <a:pPr marL="0" indent="0">
              <a:buNone/>
            </a:pPr>
            <a:r>
              <a:rPr lang="cs-CZ" dirty="0">
                <a:solidFill>
                  <a:srgbClr val="098FE1"/>
                </a:solidFill>
              </a:rPr>
              <a:t> </a:t>
            </a:r>
            <a:r>
              <a:rPr lang="cs-CZ" dirty="0" smtClean="0">
                <a:solidFill>
                  <a:srgbClr val="098FE1"/>
                </a:solidFill>
              </a:rPr>
              <a:t>                                 leden</a:t>
            </a:r>
          </a:p>
          <a:p>
            <a:pPr marL="0" indent="0">
              <a:buNone/>
            </a:pPr>
            <a:r>
              <a:rPr lang="cs-CZ" dirty="0">
                <a:solidFill>
                  <a:srgbClr val="098FE1"/>
                </a:solidFill>
              </a:rPr>
              <a:t> </a:t>
            </a:r>
            <a:r>
              <a:rPr lang="cs-CZ" dirty="0" smtClean="0">
                <a:solidFill>
                  <a:srgbClr val="098FE1"/>
                </a:solidFill>
              </a:rPr>
              <a:t>                                 únor</a:t>
            </a:r>
          </a:p>
          <a:p>
            <a:pPr marL="0" indent="0">
              <a:buNone/>
            </a:pPr>
            <a:endParaRPr lang="cs-CZ" dirty="0">
              <a:solidFill>
                <a:srgbClr val="098FE1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Vyprávěj, co všechno víš o zimě. Obrázky ti napoví.</a:t>
            </a:r>
            <a:endParaRPr lang="cs-CZ" sz="2800" dirty="0"/>
          </a:p>
        </p:txBody>
      </p:sp>
      <p:pic>
        <p:nvPicPr>
          <p:cNvPr id="4099" name="Picture 3" descr="C:\Users\Marelova.ZSPSRV\AppData\Local\Microsoft\Windows\Temporary Internet Files\Content.IE5\11C2QNUW\MC90043977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73016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96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80" r="8596"/>
          <a:stretch/>
        </p:blipFill>
        <p:spPr bwMode="auto">
          <a:xfrm>
            <a:off x="395536" y="3565718"/>
            <a:ext cx="3600400" cy="2805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00" t="4907" r="3928"/>
          <a:stretch/>
        </p:blipFill>
        <p:spPr bwMode="auto">
          <a:xfrm>
            <a:off x="395536" y="217253"/>
            <a:ext cx="3096344" cy="3231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37419"/>
            <a:ext cx="4098032" cy="2747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 descr="C:\Users\Marelova.ZSPSRV\AppData\Local\Microsoft\Windows\Temporary Internet Files\Content.IE5\TH53RQYK\MP90044028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17254"/>
            <a:ext cx="3456384" cy="346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5455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99FF"/>
          </a:solidFill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Týden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99FF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Měsíce dělíme na týdny.</a:t>
            </a:r>
          </a:p>
          <a:p>
            <a:pPr marL="0" indent="0">
              <a:buNone/>
            </a:pPr>
            <a:r>
              <a:rPr lang="cs-CZ" dirty="0" smtClean="0"/>
              <a:t>Každý týden má 7 dní.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solidFill>
                  <a:srgbClr val="FF00FF"/>
                </a:solidFill>
              </a:rPr>
              <a:t>Jsou to</a:t>
            </a:r>
            <a:r>
              <a:rPr lang="cs-CZ" dirty="0" smtClean="0"/>
              <a:t>: pondělí, úterý, středa, čtvrtek, pátek,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sobota, neděle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Pondělí až pátek jsou </a:t>
            </a:r>
            <a:r>
              <a:rPr lang="cs-CZ" dirty="0" smtClean="0">
                <a:solidFill>
                  <a:srgbClr val="FF00FF"/>
                </a:solidFill>
              </a:rPr>
              <a:t>pracovní dny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Sobota a neděle jsou </a:t>
            </a:r>
            <a:r>
              <a:rPr lang="cs-CZ" dirty="0" smtClean="0">
                <a:solidFill>
                  <a:srgbClr val="FF00FF"/>
                </a:solidFill>
              </a:rPr>
              <a:t>dny volna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3751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Každý den má několik částí.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Ráno</a:t>
            </a:r>
            <a:r>
              <a:rPr lang="cs-CZ" dirty="0" smtClean="0"/>
              <a:t> – vstávám a snídám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Dopoledne</a:t>
            </a:r>
            <a:r>
              <a:rPr lang="cs-CZ" dirty="0" smtClean="0"/>
              <a:t> – jsem ve škole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Poledne</a:t>
            </a:r>
            <a:r>
              <a:rPr lang="cs-CZ" dirty="0" smtClean="0"/>
              <a:t> - obědvám</a:t>
            </a:r>
          </a:p>
        </p:txBody>
      </p:sp>
      <p:pic>
        <p:nvPicPr>
          <p:cNvPr id="5130" name="Picture 10" descr="C:\Users\Marelova.ZSPSRV\AppData\Local\Microsoft\Windows\Temporary Internet Files\Content.IE5\1B1JOS3W\MP9004484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665" y="4797152"/>
            <a:ext cx="184482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223" y="2399348"/>
            <a:ext cx="976266" cy="1038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elova.ZSPSRV\AppData\Local\Microsoft\Windows\Temporary Internet Files\Content.IE5\YMEA81FS\MC900397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76960"/>
            <a:ext cx="1881835" cy="166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956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352928" cy="5760640"/>
          </a:xfrm>
          <a:ln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Odpoledne</a:t>
            </a:r>
            <a:r>
              <a:rPr lang="cs-CZ" dirty="0" smtClean="0"/>
              <a:t> – hraji si, sportuji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Večer</a:t>
            </a:r>
            <a:r>
              <a:rPr lang="cs-CZ" dirty="0" smtClean="0"/>
              <a:t> – dívám se na televizi, čtu si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Noc</a:t>
            </a:r>
            <a:r>
              <a:rPr lang="cs-CZ" dirty="0" smtClean="0"/>
              <a:t> – spím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Všechny tyto části se vystřídají za </a:t>
            </a:r>
            <a:r>
              <a:rPr lang="cs-CZ" dirty="0" smtClean="0">
                <a:solidFill>
                  <a:srgbClr val="FF0000"/>
                </a:solidFill>
              </a:rPr>
              <a:t>24 hodin = 1 den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94736"/>
            <a:ext cx="1728192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647" y="2420888"/>
            <a:ext cx="18288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92696"/>
            <a:ext cx="2016224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6660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Kalendář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  <a:ln>
            <a:solidFill>
              <a:srgbClr val="FFCC00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Kalendář zobrazuje rok od ledna do prosince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každý měsíc je rozdělen na týdny a dny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u každého dne je datum a jméno toho,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kdo má svátek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 v kalendáři také najdeme státní svátky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ln>
                  <a:solidFill>
                    <a:srgbClr val="FFCC00"/>
                  </a:solidFill>
                </a:ln>
              </a:rPr>
              <a:t>Druhy kalendářů</a:t>
            </a:r>
            <a:r>
              <a:rPr lang="cs-CZ" dirty="0" smtClean="0"/>
              <a:t>: stolní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nástěnný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kapesní  = diář </a:t>
            </a:r>
          </a:p>
        </p:txBody>
      </p:sp>
    </p:spTree>
    <p:extLst>
      <p:ext uri="{BB962C8B-B14F-4D97-AF65-F5344CB8AC3E}">
        <p14:creationId xmlns:p14="http://schemas.microsoft.com/office/powerpoint/2010/main" val="2472366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5110" y="1873468"/>
            <a:ext cx="2539515" cy="4574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586" y="1382694"/>
            <a:ext cx="2601510" cy="2035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09" y="3068960"/>
            <a:ext cx="2442841" cy="2442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7941" y="2400330"/>
            <a:ext cx="2376264" cy="523220"/>
          </a:xfrm>
          <a:prstGeom prst="rect">
            <a:avLst/>
          </a:prstGeom>
          <a:solidFill>
            <a:srgbClr val="FF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Stolní kalendář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70139" y="1214598"/>
            <a:ext cx="2929458" cy="523220"/>
          </a:xfrm>
          <a:prstGeom prst="rect">
            <a:avLst/>
          </a:prstGeom>
          <a:solidFill>
            <a:srgbClr val="FF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Nástěnný kalendář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8586" y="564973"/>
            <a:ext cx="2736304" cy="523220"/>
          </a:xfrm>
          <a:prstGeom prst="rect">
            <a:avLst/>
          </a:prstGeom>
          <a:solidFill>
            <a:srgbClr val="FFCC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Kapesní kalendář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42633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335</TotalTime>
  <Words>548</Words>
  <Application>Microsoft Office PowerPoint</Application>
  <PresentationFormat>Předvádění na obrazovce (4:3)</PresentationFormat>
  <Paragraphs>120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</vt:lpstr>
      <vt:lpstr>Zdroje</vt:lpstr>
      <vt:lpstr>Prezentace aplikace PowerPoint</vt:lpstr>
      <vt:lpstr>ČÁSTI ROKU</vt:lpstr>
      <vt:lpstr>Prezentace aplikace PowerPoint</vt:lpstr>
      <vt:lpstr>Jaro</vt:lpstr>
      <vt:lpstr>Prezentace aplikace PowerPoint</vt:lpstr>
      <vt:lpstr>Léto</vt:lpstr>
      <vt:lpstr>Prezentace aplikace PowerPoint</vt:lpstr>
      <vt:lpstr>Podzim</vt:lpstr>
      <vt:lpstr>Prezentace aplikace PowerPoint</vt:lpstr>
      <vt:lpstr>Zima</vt:lpstr>
      <vt:lpstr>Prezentace aplikace PowerPoint</vt:lpstr>
      <vt:lpstr>Týden</vt:lpstr>
      <vt:lpstr>Den</vt:lpstr>
      <vt:lpstr>Prezentace aplikace PowerPoint</vt:lpstr>
      <vt:lpstr>Kalendář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37</cp:revision>
  <dcterms:created xsi:type="dcterms:W3CDTF">2011-08-21T15:31:45Z</dcterms:created>
  <dcterms:modified xsi:type="dcterms:W3CDTF">2013-11-05T12:58:01Z</dcterms:modified>
</cp:coreProperties>
</file>