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82" r:id="rId2"/>
    <p:sldId id="283" r:id="rId3"/>
    <p:sldId id="279" r:id="rId4"/>
    <p:sldId id="266" r:id="rId5"/>
    <p:sldId id="267" r:id="rId6"/>
    <p:sldId id="268" r:id="rId7"/>
    <p:sldId id="284" r:id="rId8"/>
    <p:sldId id="269" r:id="rId9"/>
    <p:sldId id="270" r:id="rId10"/>
    <p:sldId id="280" r:id="rId11"/>
    <p:sldId id="273" r:id="rId12"/>
    <p:sldId id="274" r:id="rId13"/>
    <p:sldId id="276" r:id="rId14"/>
    <p:sldId id="281" r:id="rId15"/>
  </p:sldIdLst>
  <p:sldSz cx="9144000" cy="6858000" type="screen4x3"/>
  <p:notesSz cx="7099300" cy="10234613"/>
  <p:custDataLst>
    <p:tags r:id="rId17"/>
  </p:custDataLst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1842" autoAdjust="0"/>
  </p:normalViewPr>
  <p:slideViewPr>
    <p:cSldViewPr>
      <p:cViewPr varScale="1">
        <p:scale>
          <a:sx n="74" d="100"/>
          <a:sy n="74" d="100"/>
        </p:scale>
        <p:origin x="-96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gs" Target="tags/tag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575" cy="51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8" y="0"/>
            <a:ext cx="3076575" cy="51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3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2188" y="768350"/>
            <a:ext cx="5114925" cy="38369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9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20263"/>
            <a:ext cx="3076575" cy="51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8" y="9720263"/>
            <a:ext cx="3076575" cy="51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BD47F052-F1F3-4B67-91BB-D637CCB0ED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C237D5-8300-4AE1-BB19-689C847B140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966241A-FDEB-4210-8637-6061FADEA6E9}" type="slidenum">
              <a:rPr lang="cs-CZ" smtClean="0"/>
              <a:pPr/>
              <a:t>4</a:t>
            </a:fld>
            <a:endParaRPr lang="cs-CZ" smtClean="0"/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9351C20-4FE6-4AF5-88CC-3FE3636281B6}" type="slidenum">
              <a:rPr lang="cs-CZ" smtClean="0"/>
              <a:pPr/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F890899-9C93-48F2-91A8-64E728CC8163}" type="slidenum">
              <a:rPr lang="cs-CZ" smtClean="0"/>
              <a:pPr/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F890899-9C93-48F2-91A8-64E728CC8163}" type="slidenum">
              <a:rPr lang="cs-CZ" smtClean="0"/>
              <a:pPr/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E77D613-17BF-462A-A72D-7B62EB726402}" type="slidenum">
              <a:rPr lang="cs-CZ" smtClean="0"/>
              <a:pPr/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Char char="-"/>
            </a:pPr>
            <a:endParaRPr lang="cs-CZ" dirty="0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900B1BB-24B5-483E-87C8-5F2234DF61E2}" type="slidenum">
              <a:rPr lang="cs-CZ" smtClean="0"/>
              <a:pPr/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Char char="-"/>
            </a:pPr>
            <a:endParaRPr lang="cs-CZ" dirty="0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900B1BB-24B5-483E-87C8-5F2234DF61E2}" type="slidenum">
              <a:rPr lang="cs-CZ" smtClean="0"/>
              <a:pPr/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Char char="-"/>
            </a:pPr>
            <a:endParaRPr lang="cs-CZ" dirty="0" smtClean="0">
              <a:latin typeface="Calibri" pitchFamily="34" charset="0"/>
            </a:endParaRPr>
          </a:p>
        </p:txBody>
      </p:sp>
      <p:sp>
        <p:nvSpPr>
          <p:cNvPr id="23556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3E88894-F879-4F41-92F6-D26328F165CD}" type="slidenum">
              <a:rPr lang="cs-CZ" smtClean="0"/>
              <a:pPr/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Char char="-"/>
            </a:pPr>
            <a:endParaRPr lang="cs-CZ" b="1" dirty="0" smtClean="0">
              <a:latin typeface="Calibri" pitchFamily="34" charset="0"/>
            </a:endParaRPr>
          </a:p>
          <a:p>
            <a:pPr>
              <a:buFontTx/>
              <a:buChar char="-"/>
            </a:pPr>
            <a:endParaRPr lang="cs-CZ" dirty="0" smtClean="0">
              <a:latin typeface="Calibri" pitchFamily="34" charset="0"/>
            </a:endParaRPr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39DACD7-A075-4CF6-8C77-BB492BDEC818}" type="slidenum">
              <a:rPr lang="cs-CZ" smtClean="0"/>
              <a:pPr/>
              <a:t>12</a:t>
            </a:fld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Char char="-"/>
            </a:pPr>
            <a:endParaRPr lang="cs-CZ" smtClean="0">
              <a:latin typeface="Calibri" pitchFamily="34" charset="0"/>
            </a:endParaRPr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4924A78-8DC4-4D3C-A60A-64CAA73C4DE6}" type="slidenum">
              <a:rPr lang="cs-CZ" smtClean="0"/>
              <a:pPr/>
              <a:t>13</a:t>
            </a:fld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Calibri" pitchFamily="34" charset="0"/>
            </a:endParaRPr>
          </a:p>
        </p:txBody>
      </p:sp>
      <p:sp>
        <p:nvSpPr>
          <p:cNvPr id="3482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7E2D239-EA28-4169-B63A-4720D4031837}" type="slidenum">
              <a:rPr lang="cs-CZ" smtClean="0"/>
              <a:pPr/>
              <a:t>14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645126-0305-4143-8734-B73F4EAB99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ACABC2-CFA4-42F7-B154-DBF9EC7897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4EE9F1-8FC2-4958-B021-14340F92BA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EE62B8-3ED5-4FEF-A645-1EB5E452B1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C9DA35-DB41-4EDF-B999-5146EAAC34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71097C-AB72-4A1C-B98F-008E3A999E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F0C6FB-65E8-4486-A143-1CFFE3DD7F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14FB5E-52EB-48A0-B6CB-FC822F47D1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2376EF-404D-4312-8A3A-371E5FF201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101E57-1978-4ECA-973F-85DF9FF7C0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918674-8A57-4F51-8037-17476356E9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9180E954-2660-422B-8544-D0C270C1D6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5576" y="2780928"/>
          <a:ext cx="7656512" cy="2130606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7656512"/>
              </a:tblGrid>
              <a:tr h="385647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NÁZEV</a:t>
                      </a:r>
                      <a:r>
                        <a:rPr lang="cs-CZ" sz="2000" baseline="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 ŠKOLY: 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ZŠ J. E. </a:t>
                      </a:r>
                      <a:r>
                        <a:rPr lang="cs-CZ" b="0" baseline="0" dirty="0" err="1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Purkyně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 Libochovice</a:t>
                      </a:r>
                      <a:endParaRPr lang="cs-CZ" b="0" dirty="0">
                        <a:solidFill>
                          <a:sysClr val="windowText" lastClr="000000"/>
                        </a:solidFill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alibri" pitchFamily="34" charset="0"/>
                        </a:rPr>
                        <a:t>AUTOR: </a:t>
                      </a:r>
                      <a:r>
                        <a:rPr lang="cs-CZ" dirty="0" smtClean="0">
                          <a:latin typeface="Calibri" pitchFamily="34" charset="0"/>
                        </a:rPr>
                        <a:t>RNDr.</a:t>
                      </a:r>
                      <a:r>
                        <a:rPr lang="cs-CZ" baseline="0" dirty="0" smtClean="0">
                          <a:latin typeface="Calibri" pitchFamily="34" charset="0"/>
                        </a:rPr>
                        <a:t> Adéla </a:t>
                      </a:r>
                      <a:r>
                        <a:rPr lang="cs-CZ" baseline="0" dirty="0" err="1" smtClean="0">
                          <a:latin typeface="Calibri" pitchFamily="34" charset="0"/>
                        </a:rPr>
                        <a:t>Lipšová</a:t>
                      </a:r>
                      <a:endParaRPr lang="cs-CZ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alibri" pitchFamily="34" charset="0"/>
                        </a:rPr>
                        <a:t>NÁZEV</a:t>
                      </a:r>
                      <a:r>
                        <a:rPr lang="cs-CZ" sz="2000" dirty="0" smtClean="0">
                          <a:latin typeface="Calibri" pitchFamily="34" charset="0"/>
                        </a:rPr>
                        <a:t>: </a:t>
                      </a:r>
                      <a:r>
                        <a:rPr lang="cs-CZ" sz="1800" dirty="0" smtClean="0">
                          <a:latin typeface="Calibri" pitchFamily="34" charset="0"/>
                        </a:rPr>
                        <a:t>VY_52_INOVACE_06_</a:t>
                      </a:r>
                      <a:r>
                        <a:rPr lang="cs-CZ" sz="1800" cap="all" dirty="0" smtClean="0">
                          <a:latin typeface="Calibri" pitchFamily="34" charset="0"/>
                        </a:rPr>
                        <a:t>KATALYZÁTORY</a:t>
                      </a:r>
                      <a:endParaRPr lang="cs-CZ" sz="1800" cap="all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alibri" pitchFamily="34" charset="0"/>
                        </a:rPr>
                        <a:t>TÉMA: </a:t>
                      </a:r>
                      <a:r>
                        <a:rPr lang="cs-CZ" sz="1800" b="0" dirty="0" smtClean="0">
                          <a:latin typeface="Calibri" pitchFamily="34" charset="0"/>
                        </a:rPr>
                        <a:t>KATALYZÁTORY</a:t>
                      </a:r>
                      <a:endParaRPr lang="cs-CZ" sz="2000" b="0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64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Calibri" pitchFamily="34" charset="0"/>
                        </a:rPr>
                        <a:t>ČÍSLO PROJEKTU: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CZ.1.07/1.4.00/21.2803</a:t>
                      </a:r>
                      <a:endParaRPr lang="cs-CZ" sz="1800" b="0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472608" cy="13370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800" b="1" dirty="0" smtClean="0">
                <a:latin typeface="Calibri" pitchFamily="34" charset="0"/>
              </a:rPr>
              <a:t>Anotace</a:t>
            </a:r>
            <a:endParaRPr lang="cs-CZ" sz="3800" b="1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550"/>
          </a:xfr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smtClean="0">
                <a:solidFill>
                  <a:srgbClr val="000000"/>
                </a:solidFill>
              </a:rPr>
              <a:t>  </a:t>
            </a: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Jedná </a:t>
            </a: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se o výukové materiály určené pro podporu  vzdělávání v oblasti přírodních věd – konkrétně chemie.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     Obsahem je prezentace pro podporu výkladu učiva na dané téma, doplněné řadou zajímavých experimentů, které je nutno provádět pod dohledem vyučujícího. 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     Na začátku je uveden souhrn opakování látky předchozí a na konci souhrn látky probrané . </a:t>
            </a:r>
          </a:p>
          <a:p>
            <a:pPr>
              <a:lnSpc>
                <a:spcPct val="90000"/>
              </a:lnSpc>
              <a:buNone/>
            </a:pPr>
            <a:endParaRPr lang="cs-CZ" sz="2400" dirty="0" smtClean="0">
              <a:solidFill>
                <a:srgbClr val="000000"/>
              </a:solidFill>
              <a:latin typeface="Calibri" pitchFamily="34" charset="0"/>
            </a:endParaRP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    Text je určen pro žáky 9. tříd základních škol.</a:t>
            </a:r>
            <a:endParaRPr lang="cs-CZ" sz="2400" dirty="0" smtClean="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4"/>
          <p:cNvSpPr txBox="1">
            <a:spLocks/>
          </p:cNvSpPr>
          <p:nvPr/>
        </p:nvSpPr>
        <p:spPr bwMode="auto">
          <a:xfrm>
            <a:off x="1835696" y="3284984"/>
            <a:ext cx="5472980" cy="1368425"/>
          </a:xfrm>
          <a:prstGeom prst="rect">
            <a:avLst/>
          </a:prstGeom>
          <a:ln w="25400" cap="flat" cmpd="sng" algn="ctr">
            <a:solidFill>
              <a:schemeClr val="dk1"/>
            </a:solidFill>
            <a:prstDash val="solid"/>
            <a:miter lim="800000"/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>
              <a:spcBef>
                <a:spcPct val="20000"/>
              </a:spcBef>
              <a:defRPr/>
            </a:pPr>
            <a:r>
              <a:rPr lang="cs-CZ" sz="3200" kern="0" dirty="0" smtClean="0">
                <a:solidFill>
                  <a:schemeClr val="tx1"/>
                </a:solidFill>
                <a:latin typeface="Calibri" pitchFamily="34" charset="0"/>
              </a:rPr>
              <a:t>4. </a:t>
            </a:r>
            <a:r>
              <a:rPr lang="cs-CZ" sz="3200" kern="0" dirty="0">
                <a:solidFill>
                  <a:schemeClr val="tx1"/>
                </a:solidFill>
                <a:latin typeface="Calibri" pitchFamily="34" charset="0"/>
              </a:rPr>
              <a:t>část</a:t>
            </a:r>
          </a:p>
          <a:p>
            <a:pPr algn="ctr">
              <a:spcBef>
                <a:spcPct val="20000"/>
              </a:spcBef>
              <a:defRPr/>
            </a:pPr>
            <a:r>
              <a:rPr lang="cs-CZ" sz="3200" b="1" kern="0" dirty="0" smtClean="0">
                <a:solidFill>
                  <a:schemeClr val="tx1"/>
                </a:solidFill>
                <a:latin typeface="Calibri" pitchFamily="34" charset="0"/>
              </a:rPr>
              <a:t>Katalyzátory</a:t>
            </a:r>
            <a:endParaRPr lang="cs-CZ" sz="3200" b="1" kern="0" dirty="0">
              <a:solidFill>
                <a:schemeClr val="tx1"/>
              </a:solidFill>
              <a:latin typeface="Calibri" pitchFamily="34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5301208"/>
            <a:ext cx="5472608" cy="13370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Nadpis 1"/>
          <p:cNvSpPr txBox="1">
            <a:spLocks/>
          </p:cNvSpPr>
          <p:nvPr/>
        </p:nvSpPr>
        <p:spPr bwMode="auto">
          <a:xfrm>
            <a:off x="683568" y="1052736"/>
            <a:ext cx="7772400" cy="1470025"/>
          </a:xfrm>
          <a:prstGeom prst="rect">
            <a:avLst/>
          </a:prstGeom>
          <a:solidFill>
            <a:srgbClr val="FFC000"/>
          </a:solidFill>
          <a:ln w="25400" cap="flat" cmpd="sng" algn="ctr">
            <a:solidFill>
              <a:schemeClr val="accent6">
                <a:shade val="50000"/>
              </a:schemeClr>
            </a:solidFill>
            <a:prstDash val="solid"/>
            <a:miter lim="800000"/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0" cap="none" spc="0" normalizeH="0" baseline="0" noProof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Chemické reakce a děje</a:t>
            </a:r>
            <a:endParaRPr kumimoji="0" lang="cs-CZ" sz="4400" b="1" i="0" u="none" strike="noStrike" kern="0" cap="none" spc="0" normalizeH="0" baseline="0" noProof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12875"/>
            <a:ext cx="8229600" cy="5068888"/>
          </a:xfr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smtClean="0">
                <a:latin typeface="Calibri" pitchFamily="34" charset="0"/>
              </a:rPr>
              <a:t>enzymy jsou </a:t>
            </a:r>
            <a:r>
              <a:rPr lang="cs-CZ" sz="2400" b="1" smtClean="0">
                <a:solidFill>
                  <a:srgbClr val="FF0000"/>
                </a:solidFill>
                <a:latin typeface="Calibri" pitchFamily="34" charset="0"/>
              </a:rPr>
              <a:t>bílkoviny</a:t>
            </a:r>
            <a:r>
              <a:rPr lang="cs-CZ" sz="2400" smtClean="0">
                <a:latin typeface="Calibri" pitchFamily="34" charset="0"/>
              </a:rPr>
              <a:t>, které urychlují průběh chemických reakcí v </a:t>
            </a:r>
            <a:r>
              <a:rPr lang="cs-CZ" sz="2400" b="1" u="sng" smtClean="0">
                <a:latin typeface="Calibri" pitchFamily="34" charset="0"/>
              </a:rPr>
              <a:t>živých organismech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cs-CZ" sz="2400" smtClean="0">
              <a:latin typeface="Calibri" pitchFamily="34" charset="0"/>
            </a:endParaRP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smtClean="0">
                <a:latin typeface="Calibri" pitchFamily="34" charset="0"/>
              </a:rPr>
              <a:t>působí jako </a:t>
            </a:r>
            <a:r>
              <a:rPr lang="cs-CZ" sz="2400" smtClean="0">
                <a:solidFill>
                  <a:srgbClr val="FF0000"/>
                </a:solidFill>
                <a:latin typeface="Calibri" pitchFamily="34" charset="0"/>
              </a:rPr>
              <a:t>(bio)</a:t>
            </a:r>
            <a:r>
              <a:rPr lang="cs-CZ" sz="2400" b="1" smtClean="0">
                <a:solidFill>
                  <a:srgbClr val="FF0000"/>
                </a:solidFill>
                <a:latin typeface="Calibri" pitchFamily="34" charset="0"/>
              </a:rPr>
              <a:t>katalyzátory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cs-CZ" sz="2400" smtClean="0">
              <a:latin typeface="Calibri" pitchFamily="34" charset="0"/>
            </a:endParaRP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smtClean="0">
                <a:latin typeface="Calibri" pitchFamily="34" charset="0"/>
              </a:rPr>
              <a:t>mají značně </a:t>
            </a:r>
            <a:r>
              <a:rPr lang="cs-CZ" sz="2400" b="1" smtClean="0">
                <a:solidFill>
                  <a:srgbClr val="FF0000"/>
                </a:solidFill>
                <a:latin typeface="Calibri" pitchFamily="34" charset="0"/>
              </a:rPr>
              <a:t>specifické účinky</a:t>
            </a:r>
            <a:r>
              <a:rPr lang="cs-CZ" sz="240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2400" smtClean="0">
                <a:latin typeface="Calibri" pitchFamily="34" charset="0"/>
              </a:rPr>
              <a:t>– určitý enzym katalyzuje průběh určité konkrétní reakce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cs-CZ" sz="2400" smtClean="0">
              <a:latin typeface="Calibri" pitchFamily="34" charset="0"/>
            </a:endParaRP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smtClean="0">
                <a:latin typeface="Calibri" pitchFamily="34" charset="0"/>
              </a:rPr>
              <a:t>enzymy jsou </a:t>
            </a:r>
            <a:r>
              <a:rPr lang="cs-CZ" sz="2400" b="1" smtClean="0">
                <a:solidFill>
                  <a:srgbClr val="FF0000"/>
                </a:solidFill>
                <a:latin typeface="Calibri" pitchFamily="34" charset="0"/>
              </a:rPr>
              <a:t>nezbytně důležité pro život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cs-CZ" sz="2400" smtClean="0">
              <a:latin typeface="Calibri" pitchFamily="34" charset="0"/>
            </a:endParaRP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smtClean="0">
                <a:latin typeface="Calibri" pitchFamily="34" charset="0"/>
              </a:rPr>
              <a:t>důležité jsou i pro různá odvětví </a:t>
            </a:r>
            <a:r>
              <a:rPr lang="cs-CZ" sz="2400" b="1" smtClean="0">
                <a:solidFill>
                  <a:srgbClr val="FF0000"/>
                </a:solidFill>
                <a:latin typeface="Calibri" pitchFamily="34" charset="0"/>
              </a:rPr>
              <a:t>potravinářského průmyslu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 bwMode="auto">
          <a:xfrm>
            <a:off x="457200" y="274638"/>
            <a:ext cx="8229600" cy="922337"/>
          </a:xfrm>
          <a:prstGeom prst="rect">
            <a:avLst/>
          </a:prstGeom>
          <a:ln w="25400" cap="flat" cmpd="sng" algn="ctr">
            <a:solidFill>
              <a:schemeClr val="dk1"/>
            </a:solidFill>
            <a:prstDash val="solid"/>
            <a:miter lim="800000"/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 eaLnBrk="0" hangingPunct="0">
              <a:defRPr/>
            </a:pPr>
            <a:r>
              <a:rPr lang="cs-CZ" sz="3800" b="1" kern="0" dirty="0">
                <a:latin typeface="Calibri" pitchFamily="34" charset="0"/>
              </a:rPr>
              <a:t>Opakování - enzymy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3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3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látky, </a:t>
            </a:r>
            <a:r>
              <a:rPr lang="cs-CZ" sz="2400" dirty="0" err="1" smtClean="0">
                <a:latin typeface="Calibri" pitchFamily="34" charset="0"/>
              </a:rPr>
              <a:t>kt</a:t>
            </a:r>
            <a:r>
              <a:rPr lang="cs-CZ" sz="2400" dirty="0" smtClean="0">
                <a:latin typeface="Calibri" pitchFamily="34" charset="0"/>
              </a:rPr>
              <a:t>. ovlivňují rychlost </a:t>
            </a:r>
            <a:r>
              <a:rPr lang="cs-CZ" sz="2400" dirty="0" err="1" smtClean="0">
                <a:latin typeface="Calibri" pitchFamily="34" charset="0"/>
              </a:rPr>
              <a:t>chem</a:t>
            </a:r>
            <a:r>
              <a:rPr lang="cs-CZ" sz="2400" dirty="0" smtClean="0">
                <a:latin typeface="Calibri" pitchFamily="34" charset="0"/>
              </a:rPr>
              <a:t>. reakcí mimo živé organismy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při chemické reakci se </a:t>
            </a:r>
            <a:r>
              <a:rPr lang="cs-CZ" sz="2400" b="1" dirty="0" smtClean="0">
                <a:latin typeface="Calibri" pitchFamily="34" charset="0"/>
              </a:rPr>
              <a:t>nespotřebovávají</a:t>
            </a:r>
            <a:r>
              <a:rPr lang="cs-CZ" sz="2400" dirty="0" smtClean="0">
                <a:latin typeface="Calibri" pitchFamily="34" charset="0"/>
              </a:rPr>
              <a:t> a po ukončení reakce zůstávají chemicky nezměněny</a:t>
            </a:r>
            <a:endParaRPr lang="cs-CZ" sz="2400" b="1" dirty="0" smtClean="0">
              <a:solidFill>
                <a:srgbClr val="FF0000"/>
              </a:solidFill>
              <a:latin typeface="Calibri" pitchFamily="34" charset="0"/>
            </a:endParaRP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pojem </a:t>
            </a:r>
            <a:r>
              <a:rPr lang="cs-CZ" sz="2400" b="1" dirty="0" smtClean="0">
                <a:latin typeface="Calibri" pitchFamily="34" charset="0"/>
              </a:rPr>
              <a:t>katalyzátor</a:t>
            </a:r>
            <a:r>
              <a:rPr lang="cs-CZ" sz="2400" dirty="0" smtClean="0">
                <a:latin typeface="Calibri" pitchFamily="34" charset="0"/>
              </a:rPr>
              <a:t> je nadřazený pojmu enzym!</a:t>
            </a:r>
          </a:p>
          <a:p>
            <a:pPr>
              <a:buFontTx/>
              <a:buChar char="-"/>
            </a:pPr>
            <a:endParaRPr lang="cs-CZ" sz="2400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Katalyzátory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None/>
              <a:defRPr/>
            </a:pPr>
            <a:r>
              <a:rPr lang="cs-CZ" sz="2400" b="1" u="sng" dirty="0" smtClean="0">
                <a:latin typeface="Calibri" pitchFamily="34" charset="0"/>
              </a:rPr>
              <a:t>Postup:</a:t>
            </a:r>
          </a:p>
          <a:p>
            <a:pPr marL="457200" indent="-457200">
              <a:buFontTx/>
              <a:buAutoNum type="arabicPeriod"/>
              <a:defRPr/>
            </a:pPr>
            <a:r>
              <a:rPr lang="cs-CZ" sz="2400" dirty="0" smtClean="0">
                <a:latin typeface="Calibri" pitchFamily="34" charset="0"/>
              </a:rPr>
              <a:t>Do baňky nalijeme cca 10ml 3% peroxidu vodíku</a:t>
            </a:r>
          </a:p>
          <a:p>
            <a:pPr marL="457200" indent="-457200">
              <a:buFontTx/>
              <a:buAutoNum type="arabicPeriod"/>
              <a:defRPr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AutoNum type="arabicPeriod"/>
              <a:defRPr/>
            </a:pPr>
            <a:r>
              <a:rPr lang="cs-CZ" sz="2400" dirty="0" smtClean="0">
                <a:latin typeface="Calibri" pitchFamily="34" charset="0"/>
              </a:rPr>
              <a:t>Přidáme k němu MnO</a:t>
            </a:r>
            <a:r>
              <a:rPr lang="cs-CZ" sz="2400" baseline="-25000" dirty="0" smtClean="0">
                <a:latin typeface="Calibri" pitchFamily="34" charset="0"/>
              </a:rPr>
              <a:t>2</a:t>
            </a:r>
          </a:p>
          <a:p>
            <a:pPr marL="457200" indent="-457200">
              <a:buFontTx/>
              <a:buAutoNum type="arabicPeriod"/>
              <a:defRPr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AutoNum type="arabicPeriod"/>
              <a:defRPr/>
            </a:pPr>
            <a:r>
              <a:rPr lang="cs-CZ" sz="2400" dirty="0" smtClean="0">
                <a:latin typeface="Calibri" pitchFamily="34" charset="0"/>
              </a:rPr>
              <a:t>Do baňky vložíme žhnoucí špejli</a:t>
            </a:r>
          </a:p>
          <a:p>
            <a:pPr marL="457200" indent="-457200">
              <a:buFontTx/>
              <a:buAutoNum type="arabicPeriod"/>
              <a:defRPr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None/>
              <a:defRPr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 algn="ctr">
              <a:buFontTx/>
              <a:buNone/>
              <a:defRPr/>
            </a:pPr>
            <a:r>
              <a:rPr lang="cs-CZ" sz="2400" dirty="0" smtClean="0">
                <a:latin typeface="Calibri" pitchFamily="34" charset="0"/>
              </a:rPr>
              <a:t>Jak se projevila reakce? Který plyn jsme dokázali?</a:t>
            </a:r>
          </a:p>
          <a:p>
            <a:pPr marL="457200" indent="-457200" algn="ctr">
              <a:buFontTx/>
              <a:buNone/>
              <a:defRPr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O</a:t>
            </a:r>
            <a:r>
              <a:rPr lang="cs-CZ" sz="2400" b="1" baseline="-25000" dirty="0" smtClean="0">
                <a:solidFill>
                  <a:srgbClr val="FF0000"/>
                </a:solidFill>
                <a:latin typeface="Calibri" pitchFamily="34" charset="0"/>
              </a:rPr>
              <a:t>2</a:t>
            </a:r>
          </a:p>
          <a:p>
            <a:pPr marL="457200" indent="-457200">
              <a:buFontTx/>
              <a:buAutoNum type="arabicPeriod"/>
              <a:defRPr/>
            </a:pPr>
            <a:endParaRPr lang="cs-CZ" sz="2400" dirty="0" smtClean="0"/>
          </a:p>
          <a:p>
            <a:pPr>
              <a:buFontTx/>
              <a:buNone/>
              <a:defRPr/>
            </a:pPr>
            <a:endParaRPr lang="cs-CZ" sz="2400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Experiment</a:t>
            </a:r>
            <a:endParaRPr lang="cs-CZ" sz="3800" b="1" dirty="0">
              <a:latin typeface="Calibri" pitchFamily="34" charset="0"/>
            </a:endParaRPr>
          </a:p>
        </p:txBody>
      </p:sp>
      <p:pic>
        <p:nvPicPr>
          <p:cNvPr id="5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2708920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AutoNum type="arabicPeriod"/>
              <a:defRPr/>
            </a:pPr>
            <a:endParaRPr lang="cs-CZ" sz="2400" dirty="0" smtClean="0"/>
          </a:p>
          <a:p>
            <a:pPr>
              <a:buFontTx/>
              <a:buNone/>
              <a:defRPr/>
            </a:pPr>
            <a:endParaRPr lang="cs-CZ" sz="2400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Experiment - výsledky</a:t>
            </a:r>
            <a:endParaRPr lang="cs-CZ" sz="3800" b="1" dirty="0">
              <a:latin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916832"/>
            <a:ext cx="2448141" cy="38180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1916832"/>
            <a:ext cx="2160240" cy="38224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1916832"/>
            <a:ext cx="2167088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algn="ctr">
              <a:buFontTx/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</a:rPr>
              <a:t>K čemu se využívá v domácnosti peroxid vodíku?</a:t>
            </a:r>
          </a:p>
          <a:p>
            <a:pPr algn="ctr"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algn="ctr">
              <a:buFontTx/>
              <a:buNone/>
            </a:pPr>
            <a:r>
              <a:rPr lang="cs-CZ" sz="2400" dirty="0" smtClean="0">
                <a:latin typeface="Calibri" pitchFamily="34" charset="0"/>
              </a:rPr>
              <a:t>Víte, kolika je procentní?</a:t>
            </a:r>
          </a:p>
          <a:p>
            <a:pPr algn="ctr"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dezinfekční látka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kataláza obsažená v krvi způsobí rozklad peroxidu vodíku a </a:t>
            </a:r>
            <a:r>
              <a:rPr lang="cs-CZ" sz="2400" b="1" dirty="0" smtClean="0">
                <a:latin typeface="Calibri" pitchFamily="34" charset="0"/>
              </a:rPr>
              <a:t>vzniklé volné radikály ničí choroboplodné zárodky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prodává se </a:t>
            </a:r>
            <a:r>
              <a:rPr lang="cs-CZ" sz="2400" b="1" dirty="0" smtClean="0">
                <a:latin typeface="Calibri" pitchFamily="34" charset="0"/>
              </a:rPr>
              <a:t>3%</a:t>
            </a:r>
          </a:p>
          <a:p>
            <a:pPr algn="ctr">
              <a:buFontTx/>
              <a:buNone/>
            </a:pPr>
            <a:endParaRPr lang="cs-CZ" sz="2400" dirty="0" smtClean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Peroxid vodíku (H</a:t>
            </a:r>
            <a:r>
              <a:rPr lang="cs-CZ" sz="3800" b="1" baseline="-25000" dirty="0" smtClean="0">
                <a:latin typeface="Calibri" pitchFamily="34" charset="0"/>
              </a:rPr>
              <a:t>2</a:t>
            </a:r>
            <a:r>
              <a:rPr lang="cs-CZ" sz="3800" b="1" dirty="0" smtClean="0">
                <a:latin typeface="Calibri" pitchFamily="34" charset="0"/>
              </a:rPr>
              <a:t>O</a:t>
            </a:r>
            <a:r>
              <a:rPr lang="cs-CZ" sz="3800" b="1" baseline="-25000" dirty="0" smtClean="0">
                <a:latin typeface="Calibri" pitchFamily="34" charset="0"/>
              </a:rPr>
              <a:t>2</a:t>
            </a:r>
            <a:r>
              <a:rPr lang="cs-CZ" sz="3800" b="1" dirty="0" smtClean="0">
                <a:latin typeface="Calibri" pitchFamily="34" charset="0"/>
              </a:rPr>
              <a:t>)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1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1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Jako katalyzátory </a:t>
            </a:r>
            <a:r>
              <a:rPr lang="cs-CZ" sz="2400" dirty="0" err="1" smtClean="0">
                <a:latin typeface="Calibri" pitchFamily="34" charset="0"/>
              </a:rPr>
              <a:t>chem</a:t>
            </a:r>
            <a:r>
              <a:rPr lang="cs-CZ" sz="2400" dirty="0" smtClean="0">
                <a:latin typeface="Calibri" pitchFamily="34" charset="0"/>
              </a:rPr>
              <a:t>. reakcí fungují různé kovy (</a:t>
            </a:r>
            <a:r>
              <a:rPr lang="cs-CZ" sz="2400" b="1" dirty="0" err="1" smtClean="0">
                <a:latin typeface="Calibri" pitchFamily="34" charset="0"/>
              </a:rPr>
              <a:t>Pt</a:t>
            </a:r>
            <a:r>
              <a:rPr lang="cs-CZ" sz="2400" b="1" dirty="0" smtClean="0">
                <a:latin typeface="Calibri" pitchFamily="34" charset="0"/>
              </a:rPr>
              <a:t>, Ni, </a:t>
            </a:r>
            <a:r>
              <a:rPr lang="cs-CZ" sz="2400" b="1" dirty="0" err="1" smtClean="0">
                <a:latin typeface="Calibri" pitchFamily="34" charset="0"/>
              </a:rPr>
              <a:t>Cu</a:t>
            </a:r>
            <a:r>
              <a:rPr lang="cs-CZ" sz="2400" dirty="0" smtClean="0">
                <a:latin typeface="Calibri" pitchFamily="34" charset="0"/>
              </a:rPr>
              <a:t>), oxidy, zásady, soli…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Katalyzátory se využívají např. i při výrobě kyselin nebo plastických hmot</a:t>
            </a:r>
          </a:p>
          <a:p>
            <a:pPr>
              <a:buFontTx/>
              <a:buChar char="-"/>
            </a:pPr>
            <a:endParaRPr lang="cs-CZ" sz="2400" b="1" dirty="0" smtClean="0">
              <a:solidFill>
                <a:srgbClr val="FF0000"/>
              </a:solidFill>
              <a:latin typeface="Calibri" pitchFamily="34" charset="0"/>
            </a:endParaRPr>
          </a:p>
          <a:p>
            <a:pPr>
              <a:buFontTx/>
              <a:buChar char="-"/>
            </a:pPr>
            <a:endParaRPr lang="cs-CZ" sz="2400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Katalyzátory</a:t>
            </a:r>
            <a:endParaRPr lang="cs-CZ" sz="3800" b="1" dirty="0">
              <a:latin typeface="Calibri" pitchFamily="34" charset="0"/>
            </a:endParaRPr>
          </a:p>
        </p:txBody>
      </p:sp>
      <p:pic>
        <p:nvPicPr>
          <p:cNvPr id="12290" name="Picture 2" descr="akademikové,Bunsenovy kahany,čísla,dopisy,kyselina sírová,laboratoře,láhve,Petriho misky,průmysl,varné baňky s plochým dnem,vědy,výzkum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3861048"/>
            <a:ext cx="2088232" cy="20882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přeměňuje škodlivé látky výfukových plynů, které vznikají při spalování benzinu a nafty, na látky přijatelnější</a:t>
            </a:r>
          </a:p>
          <a:p>
            <a:pPr>
              <a:buFontTx/>
              <a:buChar char="-"/>
            </a:pPr>
            <a:endParaRPr lang="cs-CZ" sz="2400" b="1" dirty="0" smtClean="0">
              <a:solidFill>
                <a:srgbClr val="FF0000"/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</a:t>
            </a:r>
            <a:r>
              <a:rPr lang="cs-CZ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 CO + O</a:t>
            </a:r>
            <a:r>
              <a:rPr lang="cs-CZ" sz="2400" b="1" baseline="-250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</a:t>
            </a:r>
            <a:r>
              <a:rPr lang="cs-CZ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  <a:sym typeface="Wingdings" pitchFamily="2" charset="2"/>
              </a:rPr>
              <a:t></a:t>
            </a:r>
            <a:r>
              <a:rPr lang="cs-CZ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CO</a:t>
            </a:r>
            <a:r>
              <a:rPr lang="cs-CZ" sz="2400" b="1" baseline="-250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</a:t>
            </a:r>
            <a:r>
              <a:rPr lang="cs-CZ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2NO </a:t>
            </a:r>
            <a:r>
              <a:rPr lang="cs-CZ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  <a:sym typeface="Wingdings" pitchFamily="2" charset="2"/>
              </a:rPr>
              <a:t></a:t>
            </a:r>
            <a:r>
              <a:rPr lang="cs-CZ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O</a:t>
            </a:r>
            <a:r>
              <a:rPr lang="cs-CZ" sz="2400" b="1" baseline="-250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</a:t>
            </a:r>
            <a:r>
              <a:rPr lang="cs-CZ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+ N</a:t>
            </a:r>
            <a:r>
              <a:rPr lang="cs-CZ" sz="2400" b="1" baseline="-250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2NO</a:t>
            </a:r>
            <a:r>
              <a:rPr lang="cs-CZ" sz="2400" b="1" baseline="-250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</a:t>
            </a:r>
            <a:r>
              <a:rPr lang="cs-CZ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  <a:sym typeface="Wingdings" pitchFamily="2" charset="2"/>
              </a:rPr>
              <a:t></a:t>
            </a:r>
            <a:r>
              <a:rPr lang="cs-CZ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2O</a:t>
            </a:r>
            <a:r>
              <a:rPr lang="cs-CZ" sz="2400" b="1" baseline="-250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</a:t>
            </a:r>
            <a:r>
              <a:rPr lang="cs-CZ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+ N</a:t>
            </a:r>
            <a:r>
              <a:rPr lang="cs-CZ" sz="2400" b="1" baseline="-250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uhlovodíky + O</a:t>
            </a:r>
            <a:r>
              <a:rPr lang="cs-CZ" sz="2400" b="1" baseline="-250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</a:t>
            </a:r>
            <a:r>
              <a:rPr lang="cs-CZ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  <a:sym typeface="Wingdings" pitchFamily="2" charset="2"/>
              </a:rPr>
              <a:t></a:t>
            </a:r>
            <a:r>
              <a:rPr lang="cs-CZ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</a:t>
            </a:r>
            <a:r>
              <a:rPr lang="cs-CZ" sz="2400" b="1" baseline="-250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</a:t>
            </a:r>
            <a:r>
              <a:rPr lang="cs-CZ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+ H</a:t>
            </a:r>
            <a:r>
              <a:rPr lang="cs-CZ" sz="2400" b="1" baseline="-250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</a:t>
            </a:r>
            <a:r>
              <a:rPr lang="cs-CZ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 </a:t>
            </a:r>
            <a:endParaRPr lang="cs-CZ" sz="2400" b="1" baseline="-25000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Automobilový katalyzátor</a:t>
            </a:r>
            <a:endParaRPr lang="cs-CZ" sz="3800" b="1" dirty="0">
              <a:latin typeface="Calibri" pitchFamily="34" charset="0"/>
            </a:endParaRPr>
          </a:p>
        </p:txBody>
      </p:sp>
      <p:pic>
        <p:nvPicPr>
          <p:cNvPr id="8196" name="Picture 4" descr="automobilismus,automobilové díly,přeprava,výfukové systémy,výfu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2780928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snižují účinek katalyzátorů, dokonce katalyzátor auta ničí</a:t>
            </a:r>
            <a:endParaRPr lang="cs-CZ" sz="2400" b="1" dirty="0" smtClean="0">
              <a:solidFill>
                <a:srgbClr val="FF0000"/>
              </a:solidFill>
              <a:latin typeface="Calibri" pitchFamily="34" charset="0"/>
            </a:endParaRP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pro automobilové katalyzátory jsou takovými katalytickými jedy např. </a:t>
            </a:r>
            <a:r>
              <a:rPr lang="cs-CZ" sz="2400" b="1" dirty="0" smtClean="0">
                <a:latin typeface="Calibri" pitchFamily="34" charset="0"/>
              </a:rPr>
              <a:t>sloučeniny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olova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proto auta s katalyzátory musí používat výhradně </a:t>
            </a:r>
            <a:r>
              <a:rPr lang="cs-CZ" sz="2400" b="1" dirty="0" smtClean="0">
                <a:latin typeface="Calibri" pitchFamily="34" charset="0"/>
              </a:rPr>
              <a:t>bezolovnatý benzín</a:t>
            </a:r>
          </a:p>
          <a:p>
            <a:pPr>
              <a:buFontTx/>
              <a:buChar char="-"/>
            </a:pPr>
            <a:endParaRPr lang="cs-CZ" sz="2400" b="1" dirty="0" smtClean="0">
              <a:solidFill>
                <a:srgbClr val="FF0000"/>
              </a:solidFill>
              <a:latin typeface="Calibri" pitchFamily="34" charset="0"/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rgbClr val="FF0000"/>
              </a:solidFill>
              <a:latin typeface="Calibri" pitchFamily="34" charset="0"/>
            </a:endParaRPr>
          </a:p>
          <a:p>
            <a:pPr>
              <a:buFontTx/>
              <a:buChar char="-"/>
            </a:pPr>
            <a:endParaRPr lang="cs-CZ" sz="2400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Katalytické jedy</a:t>
            </a:r>
            <a:endParaRPr lang="cs-CZ" sz="3800" b="1" dirty="0">
              <a:latin typeface="Calibri" pitchFamily="34" charset="0"/>
            </a:endParaRPr>
          </a:p>
        </p:txBody>
      </p:sp>
      <p:pic>
        <p:nvPicPr>
          <p:cNvPr id="6146" name="Picture 2" descr="jedy,lebka se skříženými hnáty,lebky,symboly,varování,zkřížené k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4581128"/>
            <a:ext cx="1403945" cy="14039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látky, </a:t>
            </a:r>
            <a:r>
              <a:rPr lang="cs-CZ" sz="2400" dirty="0" err="1" smtClean="0">
                <a:latin typeface="Calibri" pitchFamily="34" charset="0"/>
              </a:rPr>
              <a:t>kt</a:t>
            </a:r>
            <a:r>
              <a:rPr lang="cs-CZ" sz="2400" dirty="0" smtClean="0">
                <a:latin typeface="Calibri" pitchFamily="34" charset="0"/>
              </a:rPr>
              <a:t>. </a:t>
            </a:r>
            <a:r>
              <a:rPr lang="cs-CZ" sz="2400" b="1" dirty="0" smtClean="0">
                <a:latin typeface="Calibri" pitchFamily="34" charset="0"/>
              </a:rPr>
              <a:t>snižují rychlost chemických reakcí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opak katalyzátorů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patří mezi ně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stabilizátory</a:t>
            </a:r>
            <a:r>
              <a:rPr lang="cs-CZ" sz="2400" dirty="0" smtClean="0">
                <a:latin typeface="Calibri" pitchFamily="34" charset="0"/>
              </a:rPr>
              <a:t> </a:t>
            </a:r>
          </a:p>
          <a:p>
            <a:pPr>
              <a:buFontTx/>
              <a:buNone/>
            </a:pPr>
            <a:r>
              <a:rPr lang="cs-CZ" sz="2400" dirty="0" smtClean="0">
                <a:latin typeface="Calibri" pitchFamily="34" charset="0"/>
              </a:rPr>
              <a:t>    </a:t>
            </a:r>
            <a:r>
              <a:rPr lang="cs-CZ" sz="2000" dirty="0" smtClean="0">
                <a:latin typeface="Calibri" pitchFamily="34" charset="0"/>
              </a:rPr>
              <a:t>(látky, </a:t>
            </a:r>
            <a:r>
              <a:rPr lang="cs-CZ" sz="2000" dirty="0" err="1" smtClean="0">
                <a:latin typeface="Calibri" pitchFamily="34" charset="0"/>
              </a:rPr>
              <a:t>kt</a:t>
            </a:r>
            <a:r>
              <a:rPr lang="cs-CZ" sz="2000" dirty="0" smtClean="0">
                <a:latin typeface="Calibri" pitchFamily="34" charset="0"/>
              </a:rPr>
              <a:t>. zabraňují průběhu některých </a:t>
            </a:r>
            <a:r>
              <a:rPr lang="cs-CZ" sz="2000" dirty="0" err="1" smtClean="0">
                <a:latin typeface="Calibri" pitchFamily="34" charset="0"/>
              </a:rPr>
              <a:t>chem</a:t>
            </a:r>
            <a:r>
              <a:rPr lang="cs-CZ" sz="2000" dirty="0" smtClean="0">
                <a:latin typeface="Calibri" pitchFamily="34" charset="0"/>
              </a:rPr>
              <a:t>. reakcí)</a:t>
            </a:r>
          </a:p>
          <a:p>
            <a:pPr>
              <a:buFontTx/>
              <a:buChar char="-"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stabilizátory se používají jako přídavné látky v řadě potravin a nápojů (kečupy, majonézy, marmelády)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pomáhají udržovat vzhled, chuť a zabarvení potravin </a:t>
            </a:r>
          </a:p>
          <a:p>
            <a:pPr>
              <a:buFontTx/>
              <a:buNone/>
            </a:pPr>
            <a:r>
              <a:rPr lang="cs-CZ" sz="2400" dirty="0" smtClean="0">
                <a:latin typeface="Calibri" pitchFamily="34" charset="0"/>
              </a:rPr>
              <a:t>     </a:t>
            </a:r>
            <a:r>
              <a:rPr lang="cs-CZ" sz="2000" dirty="0" smtClean="0">
                <a:latin typeface="Calibri" pitchFamily="34" charset="0"/>
              </a:rPr>
              <a:t>(označení: symbol E 4xx)</a:t>
            </a: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Char char="-"/>
            </a:pPr>
            <a:endParaRPr lang="cs-CZ" sz="2400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Inhibitory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8888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chemické látky, které urychlují </a:t>
            </a:r>
            <a:r>
              <a:rPr lang="cs-CZ" sz="2400" dirty="0" err="1" smtClean="0">
                <a:latin typeface="Calibri" pitchFamily="34" charset="0"/>
              </a:rPr>
              <a:t>chem</a:t>
            </a:r>
            <a:r>
              <a:rPr lang="cs-CZ" sz="2400" dirty="0" smtClean="0">
                <a:latin typeface="Calibri" pitchFamily="34" charset="0"/>
              </a:rPr>
              <a:t>. reakce nazýváme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katalyzátory </a:t>
            </a:r>
            <a:r>
              <a:rPr lang="cs-CZ" sz="2400" dirty="0" smtClean="0">
                <a:latin typeface="Calibri" pitchFamily="34" charset="0"/>
              </a:rPr>
              <a:t>(patří mezi ně enzymy)</a:t>
            </a:r>
          </a:p>
          <a:p>
            <a:pPr>
              <a:buFontTx/>
              <a:buChar char="-"/>
            </a:pPr>
            <a:endParaRPr lang="cs-CZ" sz="2400" b="1" dirty="0" smtClean="0">
              <a:solidFill>
                <a:srgbClr val="FF0000"/>
              </a:solidFill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jsou nezbytné v řadě chemických výrob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automobilové katalyzátory snižují obsah škodlivin ve výfukových plynech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chemické látky, </a:t>
            </a:r>
            <a:r>
              <a:rPr lang="cs-CZ" sz="2400" dirty="0" err="1" smtClean="0">
                <a:latin typeface="Calibri" pitchFamily="34" charset="0"/>
              </a:rPr>
              <a:t>kt</a:t>
            </a:r>
            <a:r>
              <a:rPr lang="cs-CZ" sz="2400" dirty="0" smtClean="0">
                <a:latin typeface="Calibri" pitchFamily="34" charset="0"/>
              </a:rPr>
              <a:t>. zpomalují průběh </a:t>
            </a:r>
            <a:r>
              <a:rPr lang="cs-CZ" sz="2400" dirty="0" err="1" smtClean="0">
                <a:latin typeface="Calibri" pitchFamily="34" charset="0"/>
              </a:rPr>
              <a:t>chem</a:t>
            </a:r>
            <a:r>
              <a:rPr lang="cs-CZ" sz="2400" dirty="0" smtClean="0">
                <a:latin typeface="Calibri" pitchFamily="34" charset="0"/>
              </a:rPr>
              <a:t>. reakce, se nazývají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inhibitory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mezi inhibitory patří </a:t>
            </a:r>
            <a:r>
              <a:rPr lang="cs-CZ" sz="2400" b="1" dirty="0" smtClean="0">
                <a:latin typeface="Calibri" pitchFamily="34" charset="0"/>
              </a:rPr>
              <a:t>stabilizátory</a:t>
            </a:r>
            <a:r>
              <a:rPr lang="cs-CZ" sz="2400" dirty="0" smtClean="0">
                <a:latin typeface="Calibri" pitchFamily="34" charset="0"/>
              </a:rPr>
              <a:t> (používají se jako přídavné látky v potravinách)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Souhrn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5184775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400" dirty="0" smtClean="0"/>
              <a:t>Obrázky převzaty:</a:t>
            </a:r>
          </a:p>
          <a:p>
            <a:pPr>
              <a:buNone/>
            </a:pPr>
            <a:r>
              <a:rPr lang="cs-CZ" sz="2400" dirty="0" smtClean="0"/>
              <a:t>[cit. 2011-09-10] </a:t>
            </a:r>
            <a:r>
              <a:rPr lang="cs-CZ" sz="2400" i="1" dirty="0" smtClean="0"/>
              <a:t>www.office.</a:t>
            </a:r>
            <a:r>
              <a:rPr lang="cs-CZ" sz="2400" i="1" dirty="0" err="1" smtClean="0"/>
              <a:t>microsoft.com</a:t>
            </a:r>
            <a:endParaRPr lang="cs-CZ" sz="2400" i="1" dirty="0" smtClean="0"/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r>
              <a:rPr lang="cs-CZ" sz="2400" dirty="0" smtClean="0"/>
              <a:t>Dále použity obrázky </a:t>
            </a:r>
            <a:r>
              <a:rPr lang="cs-CZ" sz="2400" smtClean="0"/>
              <a:t>vlastní tvorby.</a:t>
            </a:r>
            <a:endParaRPr lang="cs-CZ" sz="2400" dirty="0" smtClean="0"/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Použité zdroje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8"/>
  <p:tag name="MMPROD_UIDATA" val="&lt;database version=&quot;6.0&quot;&gt;&lt;object type=&quot;1&quot; unique_id=&quot;10001&quot;&gt;&lt;object type=&quot;8&quot; unique_id=&quot;10002&quot;&gt;&lt;/object&gt;&lt;object type=&quot;2&quot; unique_id=&quot;10003&quot;&gt;&lt;object type=&quot;3&quot; unique_id=&quot;10004&quot;&gt;&lt;property id=&quot;20148&quot; value=&quot;5&quot;/&gt;&lt;property id=&quot;20300&quot; value=&quot;Slide 1 - &amp;quot;Chemické reakce a děje&amp;quot;&quot;/&gt;&lt;property id=&quot;20307&quot; value=&quot;256&quot;/&gt;&lt;/object&gt;&lt;object type=&quot;3&quot; unique_id=&quot;10005&quot;&gt;&lt;property id=&quot;20148&quot; value=&quot;5&quot;/&gt;&lt;property id=&quot;20300&quot; value=&quot;Slide 2 - &amp;quot;Proč neprší krystalky cukru?&amp;quot;&quot;/&gt;&lt;property id=&quot;20307&quot; value=&quot;257&quot;/&gt;&lt;/object&gt;&lt;object type=&quot;3&quot; unique_id=&quot;10006&quot;&gt;&lt;property id=&quot;20148&quot; value=&quot;5&quot;/&gt;&lt;property id=&quot;20300&quot; value=&quot;Slide 3 - &amp;quot;Enzymy&amp;quot;&quot;/&gt;&lt;property id=&quot;20307&quot; value=&quot;258&quot;/&gt;&lt;/object&gt;&lt;object type=&quot;3&quot; unique_id=&quot;10007&quot;&gt;&lt;property id=&quot;20148&quot; value=&quot;5&quot;/&gt;&lt;property id=&quot;20300&quot; value=&quot;Slide 4 - &amp;quot;Experiment &amp;#x0D;&amp;#x0A; enzymatický rozklad peroxidu vodíku&amp;quot;&quot;/&gt;&lt;property id=&quot;20307&quot; value=&quot;259&quot;/&gt;&lt;/object&gt;&lt;object type=&quot;3&quot; unique_id=&quot;10008&quot;&gt;&lt;property id=&quot;20148&quot; value=&quot;5&quot;/&gt;&lt;property id=&quot;20300&quot; value=&quot;Slide 5&quot;/&gt;&lt;property id=&quot;20307&quot; value=&quot;260&quot;/&gt;&lt;/object&gt;&lt;object type=&quot;3&quot; unique_id=&quot;10009&quot;&gt;&lt;property id=&quot;20148&quot; value=&quot;5&quot;/&gt;&lt;property id=&quot;20300&quot; value=&quot;Slide 6&quot;/&gt;&lt;property id=&quot;20307&quot; value=&quot;261&quot;/&gt;&lt;/object&gt;&lt;object type=&quot;3&quot; unique_id=&quot;10010&quot;&gt;&lt;property id=&quot;20148&quot; value=&quot;5&quot;/&gt;&lt;property id=&quot;20300&quot; value=&quot;Slide 7 - &amp;quot;Experiment&amp;quot;&quot;/&gt;&lt;property id=&quot;20307&quot; value=&quot;262&quot;/&gt;&lt;/object&gt;&lt;object type=&quot;3&quot; unique_id=&quot;10119&quot;&gt;&lt;property id=&quot;20148&quot; value=&quot;5&quot;/&gt;&lt;property id=&quot;20300&quot; value=&quot;Slide 8 - &amp;quot;Specifické účinky enzymů&amp;quot;&quot;/&gt;&lt;property id=&quot;20307&quot; value=&quot;263&quot;/&gt;&lt;/object&gt;&lt;object type=&quot;3&quot; unique_id=&quot;10120&quot;&gt;&lt;property id=&quot;20148&quot; value=&quot;5&quot;/&gt;&lt;property id=&quot;20300&quot; value=&quot;Slide 9 - &amp;quot;Enzymy&amp;quot;&quot;/&gt;&lt;property id=&quot;20307&quot; value=&quot;264&quot;/&gt;&lt;/object&gt;&lt;object type=&quot;3&quot; unique_id=&quot;10154&quot;&gt;&lt;property id=&quot;20148&quot; value=&quot;5&quot;/&gt;&lt;property id=&quot;20300&quot; value=&quot;Slide 10 - &amp;quot;Rozsáhlé využití enzymů&amp;quot;&quot;/&gt;&lt;property id=&quot;20307&quot; value=&quot;265&quot;/&gt;&lt;/object&gt;&lt;object type=&quot;3&quot; unique_id=&quot;10215&quot;&gt;&lt;property id=&quot;20148&quot; value=&quot;5&quot;/&gt;&lt;property id=&quot;20300&quot; value=&quot;Slide 11 - &amp;quot;Shrnutí&amp;quot;&quot;/&gt;&lt;property id=&quot;20307&quot; value=&quot;266&quot;/&gt;&lt;/object&gt;&lt;/object&gt;&lt;/object&gt;&lt;/database&gt;"/>
</p:tagLst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499</Words>
  <Application>Microsoft Office PowerPoint</Application>
  <PresentationFormat>Předvádění na obrazovce (4:3)</PresentationFormat>
  <Paragraphs>112</Paragraphs>
  <Slides>14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Výchozí návrh</vt:lpstr>
      <vt:lpstr>Snímek 1</vt:lpstr>
      <vt:lpstr>Anotace</vt:lpstr>
      <vt:lpstr>Snímek 3</vt:lpstr>
      <vt:lpstr>Snímek 4</vt:lpstr>
      <vt:lpstr>Katalyzátory</vt:lpstr>
      <vt:lpstr>Experiment</vt:lpstr>
      <vt:lpstr>Experiment - výsledky</vt:lpstr>
      <vt:lpstr>Peroxid vodíku (H2O2)</vt:lpstr>
      <vt:lpstr>Katalyzátory</vt:lpstr>
      <vt:lpstr>Automobilový katalyzátor</vt:lpstr>
      <vt:lpstr>Katalytické jedy</vt:lpstr>
      <vt:lpstr>Inhibitory</vt:lpstr>
      <vt:lpstr>Souhrn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Chemické reakce a děje</dc:title>
  <dc:creator>*</dc:creator>
  <cp:lastModifiedBy>lipi</cp:lastModifiedBy>
  <cp:revision>51</cp:revision>
  <dcterms:created xsi:type="dcterms:W3CDTF">2010-08-25T07:10:17Z</dcterms:created>
  <dcterms:modified xsi:type="dcterms:W3CDTF">2012-01-21T11:08:53Z</dcterms:modified>
</cp:coreProperties>
</file>