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4" r:id="rId6"/>
    <p:sldId id="266" r:id="rId7"/>
    <p:sldId id="268" r:id="rId8"/>
    <p:sldId id="262" r:id="rId9"/>
    <p:sldId id="263" r:id="rId10"/>
    <p:sldId id="265" r:id="rId11"/>
    <p:sldId id="267" r:id="rId12"/>
    <p:sldId id="269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8.jpeg"/><Relationship Id="rId7" Type="http://schemas.openxmlformats.org/officeDocument/2006/relationships/image" Target="../media/image31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3.png"/><Relationship Id="rId10" Type="http://schemas.openxmlformats.org/officeDocument/2006/relationships/image" Target="../media/image34.jpeg"/><Relationship Id="rId4" Type="http://schemas.openxmlformats.org/officeDocument/2006/relationships/image" Target="../media/image29.jpeg"/><Relationship Id="rId9" Type="http://schemas.openxmlformats.org/officeDocument/2006/relationships/image" Target="../media/image3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8.jpeg"/><Relationship Id="rId7" Type="http://schemas.openxmlformats.org/officeDocument/2006/relationships/image" Target="../media/image31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3.png"/><Relationship Id="rId10" Type="http://schemas.openxmlformats.org/officeDocument/2006/relationships/image" Target="../media/image34.jpeg"/><Relationship Id="rId4" Type="http://schemas.openxmlformats.org/officeDocument/2006/relationships/image" Target="../media/image29.jpeg"/><Relationship Id="rId9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</a:t>
            </a:r>
            <a:r>
              <a:rPr lang="cs-CZ"/>
              <a:t>: </a:t>
            </a:r>
            <a:r>
              <a:rPr lang="cs-CZ" b="1" smtClean="0"/>
              <a:t>VY_12_INOVACE_ČJS.2.Bal.19_Rostliny_v_lete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9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Rostliny v létě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 Prezentace je určena žákům druhého ročníku a slouží k procvičování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rostlin v létě. Žáci určují rostliny volně rostoucí a okrasné. Rozlišují také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rostliny užitkové a plevely. Opakují si stavbu těla rostlin a podmínky jejich života.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6195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24826" y="6597352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277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293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443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93737" y="247463"/>
            <a:ext cx="6622579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8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8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8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L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8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  <a:p>
            <a:pPr algn="ctr"/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8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211960" y="1996683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12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É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686779" y="1996683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Ť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252935" y="1988840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059541" y="1882405"/>
            <a:ext cx="1881752" cy="452431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endParaRPr lang="cs-CZ" sz="28800" b="1" spc="50" dirty="0">
              <a:ln w="11430"/>
              <a:solidFill>
                <a:srgbClr val="008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http://www.clker.com/cliparts/f/e/b/7/12296939701790056732rg1024_Tree.svg.h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74" y="3226742"/>
            <a:ext cx="2967225" cy="3169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7/f/5/4/11949847152118158226tulips_ganson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625" y="5182890"/>
            <a:ext cx="1042987" cy="141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j/h/L/V/h/M/blou-flower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121" y="5263054"/>
            <a:ext cx="991668" cy="1344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7/6/0/a/1194984732275610276daffodil_jonathan_dietri_0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721" y="5438589"/>
            <a:ext cx="718477" cy="139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b/T/v/f/6/G/lilys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406" y="5265780"/>
            <a:ext cx="986612" cy="1497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2/3/6/b/11954414451990779479ryanlerch_Frigate_Bird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070" y="864945"/>
            <a:ext cx="859959" cy="1251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a/a/f/7/1197090939755164268carlitos_Mr._Sun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54" y="1350274"/>
            <a:ext cx="1277132" cy="127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3734816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876" y="584684"/>
            <a:ext cx="158619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Nejprve si pozorně přečti článek o létu.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340768"/>
            <a:ext cx="854306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létě je naše příroda velmi rozmanitá.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louce rostou květiny a léčivé byliny.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Často zde vidíme zvonky, kopretiny, pryskyřníky a heřmánek.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lese najdeme lesní plody a houby.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polích se pěstují obilniny a mezi nimi často rostou plevely, například chrpa, bodlák nebo vlčí mák.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 rybníků kvetou blatouchy a ve vodě se vyskytují lekníny.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zahradách rostou okrasné květiny jako růže, astry, pivoňky a karafiáty.</a:t>
            </a:r>
          </a:p>
        </p:txBody>
      </p:sp>
      <p:pic>
        <p:nvPicPr>
          <p:cNvPr id="6" name="Picture 4" descr="http://www.clker.com/cliparts/0/9/9/c/1278686815954447919ck7_boy6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47991"/>
            <a:ext cx="2231474" cy="165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05526" y="4581128"/>
            <a:ext cx="671533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http://www.clker.com/cliparts/d/d/a/2/1368560903382890288Plants%20Pebbles%20and%20Flowers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3240" y="4295640"/>
            <a:ext cx="203134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277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293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443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393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volně rostoucím rostlinám správný název.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277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293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443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oubor:Kopretina033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87" y="1146614"/>
            <a:ext cx="1908733" cy="14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Glockenblume-Blüte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6634" y="1146614"/>
            <a:ext cx="1431550" cy="14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Seerosen weiß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46614"/>
            <a:ext cx="2232248" cy="146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Caltha palustris 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87" y="3212977"/>
            <a:ext cx="2288102" cy="152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oubor:Matricaria recutita Prague 2011 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069" y="1123407"/>
            <a:ext cx="1612248" cy="151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Soubor:Carduus crispus - kähar karuohakas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658" y="3212977"/>
            <a:ext cx="1111302" cy="152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Soubor:Centaurea triumfetti chaber barwny P25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480" y="3219758"/>
            <a:ext cx="1899426" cy="151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File:20050613-019-poppy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96724"/>
            <a:ext cx="2382208" cy="157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3426495" y="5507980"/>
            <a:ext cx="96693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ák vlčí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648880" y="5519257"/>
            <a:ext cx="110209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kopretina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857025" y="5889990"/>
            <a:ext cx="102028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blatouch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25604" y="5881672"/>
            <a:ext cx="115608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heřmánek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938405" y="5889990"/>
            <a:ext cx="85414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zvonek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721041" y="5881672"/>
            <a:ext cx="83548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bodlák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16010" y="5493847"/>
            <a:ext cx="72327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chrpa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530842" y="5488814"/>
            <a:ext cx="76976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leknín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972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2" name="Zaoblený obdélník 2061"/>
          <p:cNvSpPr/>
          <p:nvPr/>
        </p:nvSpPr>
        <p:spPr>
          <a:xfrm>
            <a:off x="6924398" y="3573016"/>
            <a:ext cx="2116940" cy="20882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Urči správně části rostliny a podmínky jejího života.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4038232" y="3429000"/>
            <a:ext cx="131077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521154" y="5373216"/>
            <a:ext cx="113907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258439" y="4293096"/>
            <a:ext cx="2208361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1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886" y="551834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620" y="548279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026" y="548279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443" y="5500984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clker.com/cliparts/a/a/6/4/1228428520667582858sivvus_weather_symbols_4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042" y="636800"/>
            <a:ext cx="2499617" cy="213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158619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0" y="6424909"/>
            <a:ext cx="9144000" cy="433091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www.clker.com/cliparts/f/f/6/c/11954458641265747371Gerald_G_KU_taraxacum_officinale.svg.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151" y="3079034"/>
            <a:ext cx="2896334" cy="361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y/d/d/P/Y/W/worm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879" y="6123322"/>
            <a:ext cx="941893" cy="73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" name="Přímá spojnice se šipkou 29"/>
          <p:cNvCxnSpPr/>
          <p:nvPr/>
        </p:nvCxnSpPr>
        <p:spPr>
          <a:xfrm>
            <a:off x="2195736" y="5373216"/>
            <a:ext cx="1896668" cy="12421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776430" y="5373216"/>
            <a:ext cx="141930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/>
          <p:nvPr/>
        </p:nvCxnSpPr>
        <p:spPr>
          <a:xfrm>
            <a:off x="1258439" y="6693417"/>
            <a:ext cx="227644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2" name="Přímá spojnice 2051"/>
          <p:cNvCxnSpPr/>
          <p:nvPr/>
        </p:nvCxnSpPr>
        <p:spPr>
          <a:xfrm>
            <a:off x="4932040" y="6641454"/>
            <a:ext cx="216024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4" name="Přímá spojnice 2053"/>
          <p:cNvCxnSpPr/>
          <p:nvPr/>
        </p:nvCxnSpPr>
        <p:spPr>
          <a:xfrm>
            <a:off x="2555776" y="6490660"/>
            <a:ext cx="271838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6" name="Přímá spojnice 2055"/>
          <p:cNvCxnSpPr/>
          <p:nvPr/>
        </p:nvCxnSpPr>
        <p:spPr>
          <a:xfrm>
            <a:off x="6924398" y="6641454"/>
            <a:ext cx="311898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8" name="Přímá spojnice 2057"/>
          <p:cNvCxnSpPr/>
          <p:nvPr/>
        </p:nvCxnSpPr>
        <p:spPr>
          <a:xfrm>
            <a:off x="8316416" y="6693417"/>
            <a:ext cx="288032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102" name="Picture 6" descr="http://www.clker.com/cliparts/k/F/r/b/K/D/air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201" y="916935"/>
            <a:ext cx="1250799" cy="157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6" name="Přímá spojnice se šipkou 45"/>
          <p:cNvCxnSpPr/>
          <p:nvPr/>
        </p:nvCxnSpPr>
        <p:spPr>
          <a:xfrm flipH="1">
            <a:off x="1675635" y="1997358"/>
            <a:ext cx="140324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H="1">
            <a:off x="4338430" y="2132856"/>
            <a:ext cx="140324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 flipV="1">
            <a:off x="7236296" y="2491360"/>
            <a:ext cx="415230" cy="9376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7606763" y="3413787"/>
            <a:ext cx="141930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7347487" y="5059325"/>
            <a:ext cx="72552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živiny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8146038" y="4662428"/>
            <a:ext cx="46583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list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8112819" y="4018716"/>
            <a:ext cx="75328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světlo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468338" y="4293096"/>
            <a:ext cx="82426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stonek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8196170" y="5188550"/>
            <a:ext cx="84516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vzduch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932099" y="3840967"/>
            <a:ext cx="65223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895650" y="3701378"/>
            <a:ext cx="59612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květ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646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okrasným květinám správný název.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7170" name="Picture 2" descr="File:Květ růže (5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8720"/>
            <a:ext cx="1368152" cy="1824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le:Arctoti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334" y="896078"/>
            <a:ext cx="1684676" cy="1858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File:Karafiát 696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21913"/>
            <a:ext cx="2370145" cy="1777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277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293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443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Soubor:Lilium bulbiferum bulbiferum1LEST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81" y="3335285"/>
            <a:ext cx="1533540" cy="173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Soubor:Veilchen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810" y="3399847"/>
            <a:ext cx="1265724" cy="168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Soubor:A sunflower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424" y="3354539"/>
            <a:ext cx="1362567" cy="1816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 descr="File:Geraniaceae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54539"/>
            <a:ext cx="2456020" cy="184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3647709" y="5553466"/>
            <a:ext cx="52450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lilie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756601" y="5564743"/>
            <a:ext cx="88665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muškát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908322" y="5935476"/>
            <a:ext cx="91768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gerbera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12781" y="5927158"/>
            <a:ext cx="118173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slunečnice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95702" y="5935476"/>
            <a:ext cx="93955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pivoňka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633484" y="5927158"/>
            <a:ext cx="101059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maceška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81476" y="5539333"/>
            <a:ext cx="59234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růže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57105" y="5534300"/>
            <a:ext cx="91723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karafiát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8" name="Picture 4" descr="File:Pivonka Paeonia × festiva 'Rubra Plena'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195" y="1037275"/>
            <a:ext cx="2062511" cy="1546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5941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Rozděl rostliny na užitkové a plevely.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842" y="1690842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ák vlčí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843" y="2152507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chrpa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843" y="2619073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pšenice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0440" y="3080738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epka olejka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0441" y="3557294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bodlák</a:t>
            </a:r>
            <a:endParaRPr lang="cs-CZ" sz="28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2842" y="6103788"/>
            <a:ext cx="3013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pýr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0441" y="1254195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kukuřice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0752" y="4068481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brambory</a:t>
            </a:r>
            <a:endParaRPr lang="cs-CZ" sz="2800" b="1" dirty="0">
              <a:ln w="1905"/>
              <a:solidFill>
                <a:schemeClr val="tx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6731" y="4506843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ječmen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5632" y="5057348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heřmánek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7734" y="5580568"/>
            <a:ext cx="3013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kopřiva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83968" y="2608306"/>
            <a:ext cx="437457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  <a:r>
              <a:rPr lang="cs-CZ" sz="40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žitkové rostliny</a:t>
            </a:r>
            <a:endParaRPr lang="cs-CZ" sz="40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99316" y="5661248"/>
            <a:ext cx="413271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plevely</a:t>
            </a:r>
            <a:endParaRPr lang="cs-CZ" sz="4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218" name="Picture 2" descr="http://www.clker.com/cliparts/T/u/Z/6/x/f/corngradient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37898"/>
            <a:ext cx="1732946" cy="114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www.clker.com/cliparts/Z/I/l/J/q/y/scottish-thistl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573" y="4133816"/>
            <a:ext cx="1043209" cy="1687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871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356992"/>
            <a:ext cx="1872208" cy="2232248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277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293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443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78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volně rostoucím rostlinám správný název.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277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293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443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oubor:Kopretina033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87" y="1146614"/>
            <a:ext cx="1908733" cy="14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Glockenblume-Blüte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6634" y="1146614"/>
            <a:ext cx="1431550" cy="14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Seerosen weiß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46614"/>
            <a:ext cx="2232248" cy="146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Caltha palustris 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87" y="3212977"/>
            <a:ext cx="2288102" cy="152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oubor:Matricaria recutita Prague 2011 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069" y="1123407"/>
            <a:ext cx="1612248" cy="151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Soubor:Carduus crispus - kähar karuohakas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658" y="3212977"/>
            <a:ext cx="1111302" cy="152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Soubor:Centaurea triumfetti chaber barwny P25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480" y="3219758"/>
            <a:ext cx="1899426" cy="151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File:20050613-019-poppy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96724"/>
            <a:ext cx="2382208" cy="157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5113343" y="4774937"/>
            <a:ext cx="96693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ák vlčí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1873" y="2573943"/>
            <a:ext cx="110209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kopretina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57829" y="4774937"/>
            <a:ext cx="102028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blatouch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437021" y="2611526"/>
            <a:ext cx="115608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heřmánek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04191" y="2625016"/>
            <a:ext cx="85414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zvonek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238566" y="4774937"/>
            <a:ext cx="83548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bodlák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653426" y="4739611"/>
            <a:ext cx="72327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chrpa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211928" y="2634732"/>
            <a:ext cx="76976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leknín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45268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Urči správně části rostliny a podmínky jejího života.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4038232" y="3429000"/>
            <a:ext cx="131077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521154" y="5373216"/>
            <a:ext cx="140324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258439" y="4293096"/>
            <a:ext cx="2208361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1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886" y="551834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620" y="548279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026" y="548279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443" y="5500984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clker.com/cliparts/a/a/6/4/1228428520667582858sivvus_weather_symbols_4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042" y="636800"/>
            <a:ext cx="2499617" cy="213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158619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0" y="6424909"/>
            <a:ext cx="9144000" cy="433091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www.clker.com/cliparts/f/f/6/c/11954458641265747371Gerald_G_KU_taraxacum_officinale.svg.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151" y="3079034"/>
            <a:ext cx="2896334" cy="361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y/d/d/P/Y/W/worm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879" y="6123322"/>
            <a:ext cx="941893" cy="73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" name="Přímá spojnice se šipkou 29"/>
          <p:cNvCxnSpPr/>
          <p:nvPr/>
        </p:nvCxnSpPr>
        <p:spPr>
          <a:xfrm>
            <a:off x="2195736" y="5373216"/>
            <a:ext cx="1896668" cy="12421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776430" y="5373216"/>
            <a:ext cx="141930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/>
          <p:nvPr/>
        </p:nvCxnSpPr>
        <p:spPr>
          <a:xfrm>
            <a:off x="1258439" y="6693417"/>
            <a:ext cx="227644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2" name="Přímá spojnice 2051"/>
          <p:cNvCxnSpPr/>
          <p:nvPr/>
        </p:nvCxnSpPr>
        <p:spPr>
          <a:xfrm>
            <a:off x="4932040" y="6641454"/>
            <a:ext cx="216024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4" name="Přímá spojnice 2053"/>
          <p:cNvCxnSpPr/>
          <p:nvPr/>
        </p:nvCxnSpPr>
        <p:spPr>
          <a:xfrm>
            <a:off x="2555776" y="6490660"/>
            <a:ext cx="271838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6" name="Přímá spojnice 2055"/>
          <p:cNvCxnSpPr/>
          <p:nvPr/>
        </p:nvCxnSpPr>
        <p:spPr>
          <a:xfrm>
            <a:off x="6924398" y="6641454"/>
            <a:ext cx="311898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58" name="Přímá spojnice 2057"/>
          <p:cNvCxnSpPr/>
          <p:nvPr/>
        </p:nvCxnSpPr>
        <p:spPr>
          <a:xfrm>
            <a:off x="8316416" y="6693417"/>
            <a:ext cx="288032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102" name="Picture 6" descr="http://www.clker.com/cliparts/k/F/r/b/K/D/air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201" y="916935"/>
            <a:ext cx="1250799" cy="157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6" name="Přímá spojnice se šipkou 45"/>
          <p:cNvCxnSpPr/>
          <p:nvPr/>
        </p:nvCxnSpPr>
        <p:spPr>
          <a:xfrm flipH="1">
            <a:off x="1675635" y="1997358"/>
            <a:ext cx="140324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H="1">
            <a:off x="4338430" y="2132856"/>
            <a:ext cx="140324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 flipV="1">
            <a:off x="7236296" y="2491360"/>
            <a:ext cx="415230" cy="9376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7606763" y="3413787"/>
            <a:ext cx="141930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1123323" y="4886225"/>
            <a:ext cx="72552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živiny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056610" y="4995558"/>
            <a:ext cx="46583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list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000615" y="1518637"/>
            <a:ext cx="75328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světlo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1893455" y="3877689"/>
            <a:ext cx="82426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stonek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617468" y="1628026"/>
            <a:ext cx="84516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vzduch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926390" y="2972562"/>
            <a:ext cx="65223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4345945" y="2960180"/>
            <a:ext cx="59612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květ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139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okrasným květinám správný název.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7170" name="Picture 2" descr="File:Květ růže (5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8720"/>
            <a:ext cx="1368152" cy="1824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le:Arctoti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334" y="896078"/>
            <a:ext cx="1684676" cy="1858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File:Karafiát 696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21913"/>
            <a:ext cx="2370145" cy="1777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277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293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443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Soubor:Lilium bulbiferum bulbiferum1LEST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81" y="3335285"/>
            <a:ext cx="1533540" cy="173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Soubor:Veilchen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810" y="3399847"/>
            <a:ext cx="1265724" cy="168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Soubor:A sunflower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424" y="3354539"/>
            <a:ext cx="1362567" cy="1816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 descr="File:Geraniaceae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54539"/>
            <a:ext cx="2456020" cy="184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707263" y="5123525"/>
            <a:ext cx="52450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lilie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257961" y="5196554"/>
            <a:ext cx="88665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muškát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376277" y="2820032"/>
            <a:ext cx="91768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gerbera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438839" y="5196554"/>
            <a:ext cx="118173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slunečnice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681021" y="2754496"/>
            <a:ext cx="93955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pivoňka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432373" y="5123525"/>
            <a:ext cx="101059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maceška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39424" y="2733892"/>
            <a:ext cx="59234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růže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340173" y="2699522"/>
            <a:ext cx="91723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karafiát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7" name="Picture 4" descr="File:Pivonka Paeonia × festiva 'Rubra Plena'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195" y="1037275"/>
            <a:ext cx="2062511" cy="1546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01025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Rozděl rostliny na užitkové a plevely.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842" y="1690842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ák vlčí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843" y="2152507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chrpa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843" y="2619073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pšenice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0440" y="3080738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epka olejka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0441" y="3557294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bodlák</a:t>
            </a:r>
            <a:endParaRPr lang="cs-CZ" sz="28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2842" y="6103788"/>
            <a:ext cx="3013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pýr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0441" y="1254195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kukuřice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0752" y="4068481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brambory</a:t>
            </a:r>
            <a:endParaRPr lang="cs-CZ" sz="2800" b="1" dirty="0">
              <a:ln w="1905"/>
              <a:solidFill>
                <a:schemeClr val="tx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6731" y="4506843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ječmen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5632" y="5057348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heřmánek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7734" y="5580568"/>
            <a:ext cx="3013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kopřiva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83968" y="2608306"/>
            <a:ext cx="437457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  <a:r>
              <a:rPr lang="cs-CZ" sz="40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žitkové rostliny</a:t>
            </a:r>
            <a:endParaRPr lang="cs-CZ" sz="40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99316" y="5661248"/>
            <a:ext cx="413271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plevely</a:t>
            </a:r>
            <a:endParaRPr lang="cs-CZ" sz="4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218" name="Picture 2" descr="http://www.clker.com/cliparts/T/u/Z/6/x/f/corngradient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37898"/>
            <a:ext cx="1732946" cy="114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www.clker.com/cliparts/Z/I/l/J/q/y/scottish-thistl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573" y="4133816"/>
            <a:ext cx="1043209" cy="1687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649545" y="1515805"/>
            <a:ext cx="4434623" cy="109250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9220" idx="1"/>
          </p:cNvCxnSpPr>
          <p:nvPr/>
        </p:nvCxnSpPr>
        <p:spPr>
          <a:xfrm>
            <a:off x="1649545" y="1952452"/>
            <a:ext cx="4673028" cy="302505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259632" y="2414117"/>
            <a:ext cx="4824536" cy="290484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547664" y="2962249"/>
            <a:ext cx="309634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195736" y="3142293"/>
            <a:ext cx="2448272" cy="20005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547664" y="3818904"/>
            <a:ext cx="4392488" cy="202327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1835696" y="3342348"/>
            <a:ext cx="3312368" cy="98774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1547664" y="3342348"/>
            <a:ext cx="4536504" cy="148819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17" name="Přímá spojnice 9216"/>
          <p:cNvCxnSpPr/>
          <p:nvPr/>
        </p:nvCxnSpPr>
        <p:spPr>
          <a:xfrm flipV="1">
            <a:off x="1979712" y="3342348"/>
            <a:ext cx="4885963" cy="197661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21" name="Přímá spojnice 9220"/>
          <p:cNvCxnSpPr/>
          <p:nvPr/>
        </p:nvCxnSpPr>
        <p:spPr>
          <a:xfrm>
            <a:off x="1547664" y="5842178"/>
            <a:ext cx="4320480" cy="17301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23" name="Přímá spojnice 9222"/>
          <p:cNvCxnSpPr/>
          <p:nvPr/>
        </p:nvCxnSpPr>
        <p:spPr>
          <a:xfrm flipV="1">
            <a:off x="899592" y="6237312"/>
            <a:ext cx="5184576" cy="13182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46708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688013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Uveřejněné </a:t>
            </a:r>
            <a:r>
              <a:rPr lang="cs-CZ" sz="900" dirty="0"/>
              <a:t>odkazy [cit. </a:t>
            </a:r>
            <a:r>
              <a:rPr lang="cs-CZ" sz="900" dirty="0" smtClean="0"/>
              <a:t>2013-09-03]. </a:t>
            </a:r>
            <a:r>
              <a:rPr lang="cs-CZ" sz="900" dirty="0"/>
              <a:t>Dostupné pod licencí Public domain na </a:t>
            </a:r>
            <a:r>
              <a:rPr lang="cs-CZ" sz="9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Strom	</a:t>
            </a:r>
            <a:r>
              <a:rPr lang="cs-CZ" sz="900" dirty="0"/>
              <a:t>http://</a:t>
            </a:r>
            <a:r>
              <a:rPr lang="cs-CZ" sz="900" dirty="0" smtClean="0"/>
              <a:t>www.clker.com/clipart-tree-1.html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Kytka 1	</a:t>
            </a:r>
            <a:r>
              <a:rPr lang="cs-CZ" sz="900" dirty="0"/>
              <a:t>http://www.clker.com/clipart-2530.html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Kytka 2 	</a:t>
            </a:r>
            <a:r>
              <a:rPr lang="cs-CZ" sz="900" dirty="0"/>
              <a:t>http://www.clker.com/clipart-blou-flower.html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Kytka 3 	</a:t>
            </a:r>
            <a:r>
              <a:rPr lang="cs-CZ" sz="900" dirty="0"/>
              <a:t>http://</a:t>
            </a:r>
            <a:r>
              <a:rPr lang="cs-CZ" sz="900" dirty="0" smtClean="0"/>
              <a:t>www.clker.com/clipart-2545.html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Kytka 4 	</a:t>
            </a:r>
            <a:r>
              <a:rPr lang="cs-CZ" sz="900" dirty="0"/>
              <a:t>http://</a:t>
            </a:r>
            <a:r>
              <a:rPr lang="cs-CZ" sz="900" dirty="0" smtClean="0"/>
              <a:t>www.clker.com/clipart-lilys.html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Pták	</a:t>
            </a:r>
            <a:r>
              <a:rPr lang="cs-CZ" sz="900" dirty="0"/>
              <a:t>http://www.clker.com/clipart-11843.html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Slunce	</a:t>
            </a:r>
            <a:r>
              <a:rPr lang="cs-CZ" sz="900" dirty="0"/>
              <a:t>http://www.clker.com/clipart-13408.html</a:t>
            </a:r>
          </a:p>
          <a:p>
            <a:pPr marL="0" indent="0">
              <a:buNone/>
              <a:defRPr/>
            </a:pPr>
            <a:r>
              <a:rPr lang="cs-CZ" sz="900" dirty="0"/>
              <a:t>stan	</a:t>
            </a:r>
            <a:r>
              <a:rPr lang="cs-CZ" sz="900" dirty="0" smtClean="0"/>
              <a:t>http</a:t>
            </a:r>
            <a:r>
              <a:rPr lang="cs-CZ" sz="900" dirty="0"/>
              <a:t>://www.clker.com/clipart-66910.html</a:t>
            </a:r>
          </a:p>
          <a:p>
            <a:pPr marL="0" indent="0">
              <a:buNone/>
              <a:defRPr/>
            </a:pPr>
            <a:r>
              <a:rPr lang="pt-BR" sz="900" dirty="0"/>
              <a:t>motýl </a:t>
            </a:r>
            <a:r>
              <a:rPr lang="cs-CZ" sz="900" dirty="0"/>
              <a:t>	</a:t>
            </a:r>
            <a:r>
              <a:rPr lang="pt-BR" sz="900" dirty="0" smtClean="0"/>
              <a:t>http</a:t>
            </a:r>
            <a:r>
              <a:rPr lang="pt-BR" sz="900" dirty="0"/>
              <a:t>://www.clker.com/clipart-butterflylighting</a:t>
            </a:r>
            <a:r>
              <a:rPr lang="cs-CZ" sz="900" dirty="0"/>
              <a:t>.</a:t>
            </a:r>
            <a:r>
              <a:rPr lang="cs-CZ" sz="900" dirty="0" err="1"/>
              <a:t>html</a:t>
            </a:r>
            <a:endParaRPr lang="cs-CZ" sz="900" dirty="0"/>
          </a:p>
          <a:p>
            <a:pPr marL="0" indent="0">
              <a:buNone/>
              <a:defRPr/>
            </a:pPr>
            <a:r>
              <a:rPr lang="cs-CZ" sz="900" dirty="0" smtClean="0"/>
              <a:t>Slunce 2</a:t>
            </a:r>
            <a:r>
              <a:rPr lang="cs-CZ" sz="900" dirty="0"/>
              <a:t>	</a:t>
            </a:r>
            <a:r>
              <a:rPr lang="cs-CZ" sz="900" dirty="0" smtClean="0"/>
              <a:t>http</a:t>
            </a:r>
            <a:r>
              <a:rPr lang="cs-CZ" sz="900" dirty="0"/>
              <a:t>://www.clker.com/clipart-6492.html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Rostliny	</a:t>
            </a:r>
            <a:r>
              <a:rPr lang="cs-CZ" sz="900" dirty="0"/>
              <a:t>http://www.clker.com/clipart-310816.html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Kopretiny	</a:t>
            </a:r>
            <a:r>
              <a:rPr lang="cs-CZ" sz="900" dirty="0"/>
              <a:t>http://cs.wikipedia.org/wiki/Soubor:Kopretina0332.JPG</a:t>
            </a:r>
          </a:p>
          <a:p>
            <a:pPr marL="0" indent="0">
              <a:buNone/>
              <a:defRPr/>
            </a:pPr>
            <a:r>
              <a:rPr lang="cs-CZ" sz="900" dirty="0" smtClean="0"/>
              <a:t>Zvonek	</a:t>
            </a:r>
            <a:r>
              <a:rPr lang="cs-CZ" sz="900" dirty="0"/>
              <a:t>http://cs.wikipedia.org/wiki/Zvonek_(rostlina)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Leknín	</a:t>
            </a:r>
            <a:r>
              <a:rPr lang="cs-CZ" sz="900" dirty="0"/>
              <a:t>http://</a:t>
            </a:r>
            <a:r>
              <a:rPr lang="cs-CZ" sz="900" dirty="0" smtClean="0"/>
              <a:t>cs.wikipedia.org/wiki/Soubor:Seerosen_wei%C3%9F.jpg</a:t>
            </a:r>
          </a:p>
          <a:p>
            <a:pPr marL="0" indent="0">
              <a:buNone/>
              <a:defRPr/>
            </a:pPr>
            <a:r>
              <a:rPr lang="cs-CZ" sz="900" dirty="0" smtClean="0"/>
              <a:t>Blatouch	</a:t>
            </a:r>
            <a:r>
              <a:rPr lang="cs-CZ" sz="900" dirty="0"/>
              <a:t>http://cs.wikipedia.org/wiki/Soubor:Caltha_palustris_a.jpg</a:t>
            </a:r>
          </a:p>
          <a:p>
            <a:pPr marL="0" indent="0">
              <a:buNone/>
              <a:defRPr/>
            </a:pPr>
            <a:r>
              <a:rPr lang="cs-CZ" sz="900" dirty="0" smtClean="0"/>
              <a:t>Heřmánek	</a:t>
            </a:r>
            <a:r>
              <a:rPr lang="cs-CZ" sz="900" dirty="0"/>
              <a:t>http://</a:t>
            </a:r>
            <a:r>
              <a:rPr lang="cs-CZ" sz="900" dirty="0" smtClean="0"/>
              <a:t>cs.wikipedia.org/wiki/Soubor:Matricaria_recutita_Prague_2011_2.jpg</a:t>
            </a:r>
          </a:p>
          <a:p>
            <a:pPr marL="0" indent="0">
              <a:buNone/>
              <a:defRPr/>
            </a:pPr>
            <a:r>
              <a:rPr lang="cs-CZ" sz="900" dirty="0" smtClean="0"/>
              <a:t>Bodlák	</a:t>
            </a:r>
            <a:r>
              <a:rPr lang="cs-CZ" sz="900" dirty="0"/>
              <a:t>http://cs.wikipedia.org/wiki/Soubor:Carduus_crispus_-_k%C3%A4har_karuohakas.jpg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Chrpa	</a:t>
            </a:r>
            <a:r>
              <a:rPr lang="cs-CZ" sz="900" dirty="0"/>
              <a:t>http://cs.wikipedia.org/wiki/Soubor:Centaurea_triumfetti_chaber_barwny_P25.jpg</a:t>
            </a:r>
          </a:p>
          <a:p>
            <a:pPr marL="0" indent="0">
              <a:buNone/>
              <a:defRPr/>
            </a:pPr>
            <a:r>
              <a:rPr lang="cs-CZ" sz="900" dirty="0" smtClean="0"/>
              <a:t>Mák vlčí	</a:t>
            </a:r>
            <a:r>
              <a:rPr lang="cs-CZ" sz="900" dirty="0"/>
              <a:t>http://commons.wikimedia.org/wiki/File:20050613-019-poppy.jpg?uselang=cs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Mrak	</a:t>
            </a:r>
            <a:r>
              <a:rPr lang="cs-CZ" sz="900" dirty="0"/>
              <a:t>http://www.clker.com/clipart-25248.html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Vzduch	</a:t>
            </a:r>
            <a:r>
              <a:rPr lang="cs-CZ" sz="900" dirty="0"/>
              <a:t>http://www.clker.com/clipart-air.html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Růže	</a:t>
            </a:r>
            <a:r>
              <a:rPr lang="cs-CZ" sz="900" dirty="0"/>
              <a:t>http://commons.wikimedia.org/wiki/File:Kv%C4%9Bt_r%C5%AF%C5%BEe_(5).jpg</a:t>
            </a:r>
          </a:p>
          <a:p>
            <a:pPr marL="0" indent="0">
              <a:buNone/>
              <a:defRPr/>
            </a:pPr>
            <a:r>
              <a:rPr lang="cs-CZ" sz="900" dirty="0" smtClean="0"/>
              <a:t>Gerbera	</a:t>
            </a:r>
            <a:r>
              <a:rPr lang="cs-CZ" sz="900" dirty="0"/>
              <a:t>http://commons.wikimedia.org/wiki/File:Arctotis.jpg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Lilie	</a:t>
            </a:r>
            <a:r>
              <a:rPr lang="cs-CZ" sz="900" dirty="0"/>
              <a:t>http://cs.wikipedia.org/wiki/Soubor:Lilium_bulbiferum_bulbiferum1LEST.jpg</a:t>
            </a:r>
          </a:p>
          <a:p>
            <a:pPr marL="0" indent="0">
              <a:buNone/>
              <a:defRPr/>
            </a:pPr>
            <a:r>
              <a:rPr lang="cs-CZ" sz="900" dirty="0" smtClean="0"/>
              <a:t>Karafiát	</a:t>
            </a:r>
            <a:r>
              <a:rPr lang="cs-CZ" sz="900" dirty="0"/>
              <a:t>http://</a:t>
            </a:r>
            <a:r>
              <a:rPr lang="cs-CZ" sz="900" dirty="0" smtClean="0"/>
              <a:t>commons.wikimedia.org/wiki/File:Karafi%C3%A1t_6960.jpg</a:t>
            </a:r>
          </a:p>
          <a:p>
            <a:pPr marL="0" indent="0">
              <a:buNone/>
              <a:defRPr/>
            </a:pPr>
            <a:r>
              <a:rPr lang="cs-CZ" sz="900" dirty="0" smtClean="0"/>
              <a:t>Pivoňka	</a:t>
            </a:r>
            <a:r>
              <a:rPr lang="cs-CZ" sz="900" dirty="0"/>
              <a:t>http://</a:t>
            </a:r>
            <a:r>
              <a:rPr lang="cs-CZ" sz="900" dirty="0" smtClean="0"/>
              <a:t>commons.wikimedia.org/w/index.php?search=pivo%C5%88ka&amp;title=Special%3ASearch&amp;uselang=cs</a:t>
            </a:r>
          </a:p>
          <a:p>
            <a:pPr marL="0" indent="0">
              <a:buNone/>
              <a:defRPr/>
            </a:pPr>
            <a:r>
              <a:rPr lang="cs-CZ" sz="900" dirty="0" smtClean="0"/>
              <a:t>Maceška	</a:t>
            </a:r>
            <a:r>
              <a:rPr lang="cs-CZ" sz="900" dirty="0"/>
              <a:t>http://</a:t>
            </a:r>
            <a:r>
              <a:rPr lang="cs-CZ" sz="900" dirty="0" smtClean="0"/>
              <a:t>cs.wikipedia.org/wiki/Soubor:Veilchen.jpg</a:t>
            </a:r>
          </a:p>
          <a:p>
            <a:pPr marL="0" indent="0">
              <a:buNone/>
              <a:defRPr/>
            </a:pPr>
            <a:r>
              <a:rPr lang="cs-CZ" sz="900" dirty="0" smtClean="0"/>
              <a:t>Slunečnice	</a:t>
            </a:r>
            <a:r>
              <a:rPr lang="cs-CZ" sz="900" dirty="0"/>
              <a:t>http://</a:t>
            </a:r>
            <a:r>
              <a:rPr lang="cs-CZ" sz="900" dirty="0" smtClean="0"/>
              <a:t>cs.wikipedia.org/wiki/Soubor:A_sunflower.jpg</a:t>
            </a:r>
          </a:p>
          <a:p>
            <a:pPr marL="0" indent="0">
              <a:buNone/>
              <a:defRPr/>
            </a:pPr>
            <a:r>
              <a:rPr lang="cs-CZ" sz="900" dirty="0" smtClean="0"/>
              <a:t>Muškát	</a:t>
            </a:r>
            <a:r>
              <a:rPr lang="cs-CZ" sz="900" dirty="0"/>
              <a:t>http://</a:t>
            </a:r>
            <a:r>
              <a:rPr lang="cs-CZ" sz="900" dirty="0" smtClean="0"/>
              <a:t>commons.wikimedia.org/wiki/File:Geraniaceae.jpg</a:t>
            </a:r>
          </a:p>
          <a:p>
            <a:pPr marL="0" indent="0">
              <a:buNone/>
              <a:defRPr/>
            </a:pPr>
            <a:r>
              <a:rPr lang="cs-CZ" sz="900" dirty="0" smtClean="0"/>
              <a:t>Kukuřice	</a:t>
            </a:r>
            <a:r>
              <a:rPr lang="cs-CZ" sz="900" dirty="0"/>
              <a:t>http://www.clker.com/clipart-corngradient.html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Bodlák	</a:t>
            </a:r>
            <a:r>
              <a:rPr lang="cs-CZ" sz="900" dirty="0"/>
              <a:t>http://</a:t>
            </a:r>
            <a:r>
              <a:rPr lang="cs-CZ" sz="900" dirty="0" smtClean="0"/>
              <a:t>www.clker.com/clipart-scottish-thistle.html</a:t>
            </a:r>
          </a:p>
          <a:p>
            <a:pPr marL="0" indent="0">
              <a:buNone/>
              <a:defRPr/>
            </a:pPr>
            <a:endParaRPr lang="cs-CZ" sz="900" dirty="0"/>
          </a:p>
          <a:p>
            <a:pPr marL="0" indent="0">
              <a:buNone/>
              <a:defRPr/>
            </a:pPr>
            <a:endParaRPr lang="cs-CZ" sz="9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©  Mgr. Pavla Balejová 2013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369134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303</Words>
  <Application>Microsoft Office PowerPoint</Application>
  <PresentationFormat>Předvádění na obrazovce (4:3)</PresentationFormat>
  <Paragraphs>159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60</cp:revision>
  <dcterms:created xsi:type="dcterms:W3CDTF">2013-09-21T10:09:16Z</dcterms:created>
  <dcterms:modified xsi:type="dcterms:W3CDTF">2013-10-20T14:25:18Z</dcterms:modified>
</cp:coreProperties>
</file>