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61" r:id="rId5"/>
    <p:sldId id="263" r:id="rId6"/>
    <p:sldId id="265" r:id="rId7"/>
    <p:sldId id="267" r:id="rId8"/>
    <p:sldId id="259" r:id="rId9"/>
    <p:sldId id="262" r:id="rId10"/>
    <p:sldId id="264" r:id="rId11"/>
    <p:sldId id="266" r:id="rId12"/>
    <p:sldId id="268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11" Type="http://schemas.openxmlformats.org/officeDocument/2006/relationships/image" Target="../media/image15.png"/><Relationship Id="rId5" Type="http://schemas.openxmlformats.org/officeDocument/2006/relationships/image" Target="../media/image4.png"/><Relationship Id="rId10" Type="http://schemas.openxmlformats.org/officeDocument/2006/relationships/image" Target="../media/image14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0" Type="http://schemas.openxmlformats.org/officeDocument/2006/relationships/image" Target="../media/image24.png"/><Relationship Id="rId4" Type="http://schemas.openxmlformats.org/officeDocument/2006/relationships/image" Target="../media/image18.png"/><Relationship Id="rId9" Type="http://schemas.openxmlformats.org/officeDocument/2006/relationships/image" Target="../media/image2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27.png"/><Relationship Id="rId7" Type="http://schemas.openxmlformats.org/officeDocument/2006/relationships/image" Target="../media/image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Relationship Id="rId9" Type="http://schemas.openxmlformats.org/officeDocument/2006/relationships/image" Target="../media/image3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7" Type="http://schemas.openxmlformats.org/officeDocument/2006/relationships/image" Target="../media/image39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png"/><Relationship Id="rId5" Type="http://schemas.openxmlformats.org/officeDocument/2006/relationships/image" Target="../media/image37.png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0" Type="http://schemas.openxmlformats.org/officeDocument/2006/relationships/image" Target="../media/image24.png"/><Relationship Id="rId4" Type="http://schemas.openxmlformats.org/officeDocument/2006/relationships/image" Target="../media/image18.png"/><Relationship Id="rId9" Type="http://schemas.openxmlformats.org/officeDocument/2006/relationships/image" Target="../media/image23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27.png"/><Relationship Id="rId7" Type="http://schemas.openxmlformats.org/officeDocument/2006/relationships/image" Target="../media/image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Relationship Id="rId9" Type="http://schemas.openxmlformats.org/officeDocument/2006/relationships/image" Target="../media/image3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7" Type="http://schemas.openxmlformats.org/officeDocument/2006/relationships/image" Target="../media/image39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png"/><Relationship Id="rId5" Type="http://schemas.openxmlformats.org/officeDocument/2006/relationships/image" Target="../media/image37.png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313"/>
            <a:ext cx="8229600" cy="4969023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s-CZ" dirty="0"/>
              <a:t>Název školy: </a:t>
            </a:r>
            <a:r>
              <a:rPr lang="cs-CZ" b="1" dirty="0"/>
              <a:t> Základní škola a Mateřská škola Kladno, Norská 2633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Autor: </a:t>
            </a:r>
            <a:r>
              <a:rPr lang="cs-CZ" b="1" dirty="0"/>
              <a:t>Mgr. Pavla Balejová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Název materiálu: </a:t>
            </a:r>
            <a:r>
              <a:rPr lang="cs-CZ" b="1" dirty="0" smtClean="0"/>
              <a:t>VY_12_INOVACE_ČJS.2.Bal.20_Skola_a_trida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  <a:p>
            <a:pPr marL="0" indent="0">
              <a:buNone/>
            </a:pPr>
            <a:r>
              <a:rPr lang="cs-CZ" dirty="0"/>
              <a:t>Datum: </a:t>
            </a:r>
            <a:r>
              <a:rPr lang="cs-CZ" b="1" dirty="0"/>
              <a:t>3</a:t>
            </a:r>
            <a:r>
              <a:rPr lang="cs-CZ" b="1" dirty="0" smtClean="0"/>
              <a:t>. </a:t>
            </a:r>
            <a:r>
              <a:rPr lang="cs-CZ" b="1" dirty="0"/>
              <a:t>9</a:t>
            </a:r>
            <a:r>
              <a:rPr lang="cs-CZ" b="1" dirty="0" smtClean="0"/>
              <a:t>. </a:t>
            </a:r>
            <a:r>
              <a:rPr lang="cs-CZ" b="1" dirty="0"/>
              <a:t>2013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Ročník: </a:t>
            </a:r>
            <a:r>
              <a:rPr lang="cs-CZ" b="1" dirty="0" smtClean="0"/>
              <a:t>druhý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 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Vzdělávací oblast: </a:t>
            </a:r>
            <a:r>
              <a:rPr lang="cs-CZ" b="1" dirty="0"/>
              <a:t>Člověk a jeho svět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</a:p>
          <a:p>
            <a:pPr marL="0" indent="0">
              <a:buNone/>
            </a:pPr>
            <a:r>
              <a:rPr lang="cs-CZ" dirty="0"/>
              <a:t>Vzdělávací obor: </a:t>
            </a:r>
            <a:r>
              <a:rPr lang="cs-CZ" b="1" dirty="0"/>
              <a:t>Člověk a jeho svět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Název: </a:t>
            </a:r>
            <a:r>
              <a:rPr lang="cs-CZ" b="1" dirty="0"/>
              <a:t>	</a:t>
            </a:r>
            <a:r>
              <a:rPr lang="cs-CZ" b="1" dirty="0" smtClean="0"/>
              <a:t>Škola a třída</a:t>
            </a:r>
            <a:r>
              <a:rPr lang="cs-CZ" b="1" dirty="0"/>
              <a:t/>
            </a:r>
            <a:br>
              <a:rPr lang="cs-CZ" b="1" dirty="0"/>
            </a:br>
            <a:r>
              <a:rPr lang="cs-CZ" dirty="0"/>
              <a:t>Číslo operačního programu: </a:t>
            </a:r>
            <a:r>
              <a:rPr lang="cs-CZ" b="1" dirty="0"/>
              <a:t>CZ.1.07/1.4.00/21.3489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Název projektu: </a:t>
            </a:r>
            <a:r>
              <a:rPr lang="cs-CZ" b="1" dirty="0"/>
              <a:t>UČÍME SE S RADOSTÍ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 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Anotace: Výukový materiál je určen žákům druhých tříd a slouží k procvičování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znalostí o škole a třídě. Žáci rozlišují školní potřeby od předmětů, které 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do školy nepatří a určují, které pomůcky se používají na jednotlivé vyučovací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předměty. Poznávají části školy a hodnotí správné nebo špatné chování žáků.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8057" cy="148431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xmlns="" val="2738114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23337" y="1204893"/>
            <a:ext cx="8819461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9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7030A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Š</a:t>
            </a:r>
            <a:r>
              <a:rPr lang="cs-CZ" sz="9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K</a:t>
            </a:r>
            <a:r>
              <a:rPr lang="cs-CZ" sz="9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O</a:t>
            </a:r>
            <a:r>
              <a:rPr lang="cs-CZ" sz="9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</a:rPr>
              <a:t>L</a:t>
            </a:r>
            <a:r>
              <a:rPr lang="cs-CZ" sz="9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A</a:t>
            </a:r>
            <a:r>
              <a:rPr lang="cs-CZ" sz="9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7030A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 </a:t>
            </a:r>
            <a:r>
              <a:rPr lang="cs-CZ" sz="9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B0F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A</a:t>
            </a:r>
            <a:r>
              <a:rPr lang="cs-CZ" sz="9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7030A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 </a:t>
            </a:r>
            <a:r>
              <a:rPr lang="cs-CZ" sz="9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T</a:t>
            </a:r>
            <a:r>
              <a:rPr lang="cs-CZ" sz="9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206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Ř</a:t>
            </a:r>
            <a:r>
              <a:rPr lang="cs-CZ" sz="9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Í</a:t>
            </a:r>
            <a:r>
              <a:rPr lang="cs-CZ" sz="9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99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D</a:t>
            </a:r>
            <a:r>
              <a:rPr lang="cs-CZ" sz="9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A</a:t>
            </a:r>
          </a:p>
        </p:txBody>
      </p:sp>
      <p:pic>
        <p:nvPicPr>
          <p:cNvPr id="6" name="Picture 2" descr="http://www.clker.com/cliparts/7/f/5/1/128165808084466705classroom.svg.me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57002" y="3205855"/>
            <a:ext cx="3609317" cy="3052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2" descr="http://www.clker.com/cliparts/F/e/2/o/E/Z/woman-cartoon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01873" y="2374116"/>
            <a:ext cx="1740926" cy="2891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3419872" y="4377757"/>
            <a:ext cx="976495" cy="1796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http://www.clker.com/cliparts/L/J/8/K/g/k/jumping-girl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2349676" y="4483735"/>
            <a:ext cx="1171977" cy="1806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0" descr="http://www.clker.com/cliparts/r/o/J/x/N/q/girl-wearing-polka-dot-dress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1613869" y="4659175"/>
            <a:ext cx="1038459" cy="1522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830442" y="4541848"/>
            <a:ext cx="1184304" cy="1639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http://www.clker.com/cliparts/Y/L/5/d/y/8/girl-jumping-upside-down-md.pn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4413"/>
          <a:stretch/>
        </p:blipFill>
        <p:spPr bwMode="auto">
          <a:xfrm rot="10800000">
            <a:off x="123338" y="4529838"/>
            <a:ext cx="1199335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7" descr="Logolinka ZŠ a MŠ Kladno, Norská 2633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81781" b="5473"/>
          <a:stretch/>
        </p:blipFill>
        <p:spPr bwMode="auto">
          <a:xfrm>
            <a:off x="7382402" y="260648"/>
            <a:ext cx="1268034" cy="12085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" name="Rectangle 3"/>
          <p:cNvSpPr txBox="1">
            <a:spLocks noChangeArrowheads="1"/>
          </p:cNvSpPr>
          <p:nvPr/>
        </p:nvSpPr>
        <p:spPr>
          <a:xfrm>
            <a:off x="154974" y="6583267"/>
            <a:ext cx="9019174" cy="2606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ct val="0"/>
              </a:spcBef>
              <a:buFont typeface="Arial" pitchFamily="34" charset="0"/>
              <a:buNone/>
              <a:defRPr/>
            </a:pPr>
            <a:r>
              <a:rPr lang="cs-CZ" sz="1200" b="1" dirty="0" smtClean="0"/>
              <a:t>Autorem materiálu a všech jeho částí, není-li uvedeno jinak, je Mgr. Pavla Balejová.</a:t>
            </a:r>
          </a:p>
          <a:p>
            <a:pPr algn="ctr">
              <a:lnSpc>
                <a:spcPct val="80000"/>
              </a:lnSpc>
              <a:buFont typeface="Arial" pitchFamily="34" charset="0"/>
              <a:buNone/>
              <a:defRPr/>
            </a:pPr>
            <a:endParaRPr lang="cs-CZ" sz="1400" b="1" dirty="0"/>
          </a:p>
        </p:txBody>
      </p:sp>
      <p:pic>
        <p:nvPicPr>
          <p:cNvPr id="1026" name="Picture 2" descr="http://www.clker.com/cliparts/n/z/v/5/Z/a/analog-clock-md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774553"/>
            <a:ext cx="845222" cy="845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clker.com/cliparts/a/h/y/g/j/L/cartoon-portrait-frame-md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03588" y="2820652"/>
            <a:ext cx="838172" cy="864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Obdélník 14"/>
          <p:cNvSpPr/>
          <p:nvPr/>
        </p:nvSpPr>
        <p:spPr>
          <a:xfrm>
            <a:off x="5436096" y="3558441"/>
            <a:ext cx="109196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1+1=3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94780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Přečti si nahlas článek o škole.</a:t>
            </a:r>
            <a:endParaRPr lang="cs-CZ" sz="28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1340768"/>
            <a:ext cx="8543066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 září jdou děti zase do školy.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Někdo se tam po letních prázdninách těší.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 bude u nás ve škole nového?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Jak se změnila naše třída?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Určitě se dozvíme od paní učitelky mnoho věcí a děti budou vyprávět,  co </a:t>
            </a: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prožily </a:t>
            </a: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 prázdninách.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Dostaneme nový rozvrh a budeme zase chodit do školní jídelny nebo i do družiny.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Zase si společně zacvičíme v tělocvičně a budeme mít dokonce plavání.</a:t>
            </a:r>
          </a:p>
        </p:txBody>
      </p:sp>
      <p:pic>
        <p:nvPicPr>
          <p:cNvPr id="2" name="Picture 2" descr="http://www.clker.com/cliparts/6/1/a/d/12603896661797746970jantonalcor_ReaderBoy.svg.hi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94260" y="332656"/>
            <a:ext cx="1892998" cy="2197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http://www.clker.com/cliparts/7/f/5/1/128165808084466705classroom.svg.me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1051" y="5013176"/>
            <a:ext cx="1962220" cy="1659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2" descr="http://www.clker.com/cliparts/F/e/2/o/E/Z/woman-cartoon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1619672" y="4653136"/>
            <a:ext cx="949267" cy="1732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7683496" y="5392180"/>
            <a:ext cx="622282" cy="1144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8" descr="http://www.clker.com/cliparts/L/J/8/K/g/k/jumping-girl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6684210" y="5501978"/>
            <a:ext cx="746854" cy="1151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0" descr="http://www.clker.com/cliparts/r/o/J/x/N/q/girl-wearing-polka-dot-dress-m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5899970" y="5574130"/>
            <a:ext cx="661769" cy="969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5169448" y="5499362"/>
            <a:ext cx="754710" cy="1044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http://www.clker.com/cliparts/Y/L/5/d/y/8/girl-jumping-upside-down-md.pn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4413"/>
          <a:stretch/>
        </p:blipFill>
        <p:spPr bwMode="auto">
          <a:xfrm rot="10800000">
            <a:off x="4467796" y="5519567"/>
            <a:ext cx="764288" cy="1101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http://www.clker.com/cliparts/n/z/v/5/Z/a/analog-clock-md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83002" y="4852170"/>
            <a:ext cx="322011" cy="322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clker.com/cliparts/a/c/4/5/11949855802036584352house_christoph_brill_01.svg.med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277335"/>
            <a:ext cx="1181592" cy="1063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38834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Jaké pomůcky si do školy přichystáš a co raději necháš doma? Přiřaď názvy jen ke školním potřebám.</a:t>
            </a:r>
            <a:endParaRPr lang="cs-CZ" sz="28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2050" name="Picture 2" descr="http://www.clker.com/cliparts/z/n/M/C/5/U/box-of-matches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9801" y="1484784"/>
            <a:ext cx="1583116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clker.com/cliparts/0/4/1/b/11971059921776992840remi_inconnu_Colouring_pencils.svg.me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412774"/>
            <a:ext cx="1800200" cy="1224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www.clker.com/cliparts/g/u/V/k/i/f/bag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287488"/>
            <a:ext cx="1620561" cy="1474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www.clker.com/cliparts/2/9/8/9/11971050191158420002biswajyotim_Pen.svg.me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344029"/>
            <a:ext cx="1203598" cy="1328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ttp://www.clker.com/cliparts/8/p/J/G/6/K/brush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44793" y="1719844"/>
            <a:ext cx="1817144" cy="936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http://www.clker.com/cliparts/E/H/m/1/x/O/blade-m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3429000"/>
            <a:ext cx="1385888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http://www.clker.com/cliparts/7/p/K/u/z/5/slingshot-md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583" y="3271582"/>
            <a:ext cx="931231" cy="1707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http://www.clker.com/cliparts/c/2/2/0/1194983999743266509pencil_benji_park_01.svg.med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73870" y="3437296"/>
            <a:ext cx="844131" cy="1285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http://www.clker.com/cliparts/9/0/y/M/0/0/white-notepad-md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77742" y="3284983"/>
            <a:ext cx="114300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Obdélník 22"/>
          <p:cNvSpPr/>
          <p:nvPr/>
        </p:nvSpPr>
        <p:spPr>
          <a:xfrm>
            <a:off x="5313260" y="3604653"/>
            <a:ext cx="484428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2.B</a:t>
            </a:r>
            <a:endParaRPr lang="cs-CZ" dirty="0">
              <a:ln w="18415" cmpd="sng">
                <a:solidFill>
                  <a:schemeClr val="tx1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2068" name="Picture 20" descr="http://www.clker.com/cliparts/a/3/b/4/1206564683243345793sarxos_Ruller.svg.med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13555" y="3604653"/>
            <a:ext cx="1995025" cy="950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Obdélník 24"/>
          <p:cNvSpPr/>
          <p:nvPr/>
        </p:nvSpPr>
        <p:spPr>
          <a:xfrm>
            <a:off x="2727577" y="5540488"/>
            <a:ext cx="939168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aktovka</a:t>
            </a:r>
            <a:endParaRPr lang="cs-CZ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920100" y="5519257"/>
            <a:ext cx="619080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sešit</a:t>
            </a:r>
            <a:endParaRPr lang="cs-CZ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5838248" y="5916753"/>
            <a:ext cx="968087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pravítko</a:t>
            </a:r>
            <a:endParaRPr lang="cs-CZ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3791352" y="5915813"/>
            <a:ext cx="609206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prak</a:t>
            </a:r>
            <a:endParaRPr lang="cs-CZ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417142" y="5916753"/>
            <a:ext cx="522900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nůž</a:t>
            </a:r>
            <a:endParaRPr lang="cs-CZ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1380125" y="5916753"/>
            <a:ext cx="979179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pastelky</a:t>
            </a:r>
            <a:endParaRPr lang="cs-CZ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4575348" y="5482821"/>
            <a:ext cx="701218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tužka</a:t>
            </a:r>
            <a:endParaRPr lang="cs-CZ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5818579" y="5488814"/>
            <a:ext cx="899862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zápalky</a:t>
            </a:r>
            <a:endParaRPr lang="cs-CZ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7944592" y="5486991"/>
            <a:ext cx="625877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pero</a:t>
            </a:r>
            <a:endParaRPr lang="cs-CZ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7691351" y="5881672"/>
            <a:ext cx="753541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štětec</a:t>
            </a:r>
            <a:endParaRPr lang="cs-CZ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260153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34509" y="2100453"/>
            <a:ext cx="620969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Některé děti tam tráví čas po vyučování.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4510" y="2562118"/>
            <a:ext cx="462552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Žáci a učitelé tam chodí na obědy.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34509" y="3028684"/>
            <a:ext cx="440949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Děti se tam učí číst, psát, počítat.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63107" y="3490349"/>
            <a:ext cx="535763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Děti se tam přezouvají a převlékají.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63108" y="3966905"/>
            <a:ext cx="452491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Scházejí se tam učitelé na porady.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63108" y="4360621"/>
            <a:ext cx="573106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Žáci tam cvičí a hrají sportovní hry.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25857" y="1628369"/>
            <a:ext cx="608610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Pracuje tam paní ředitelka nebo pan ředitel.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63108" y="4822286"/>
            <a:ext cx="589306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Slouží k ukládání pomůcek pro učitele.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421897" y="2105371"/>
            <a:ext cx="245604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šatna</a:t>
            </a:r>
            <a:endParaRPr lang="cs-CZ" sz="24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390237" y="2567036"/>
            <a:ext cx="241546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družina</a:t>
            </a:r>
            <a:endParaRPr lang="cs-CZ" sz="24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421898" y="3033602"/>
            <a:ext cx="245604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tělocvična</a:t>
            </a:r>
            <a:endParaRPr lang="cs-CZ" sz="24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444207" y="3495267"/>
            <a:ext cx="244799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jídelna </a:t>
            </a:r>
            <a:endParaRPr lang="cs-CZ" sz="24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444208" y="3971823"/>
            <a:ext cx="244799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kabinet</a:t>
            </a:r>
            <a:endParaRPr lang="cs-CZ" sz="24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444208" y="4365539"/>
            <a:ext cx="244798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ředitelna</a:t>
            </a:r>
            <a:endParaRPr lang="cs-CZ" sz="24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412547" y="1668724"/>
            <a:ext cx="240740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třída</a:t>
            </a:r>
            <a:endParaRPr lang="cs-CZ" sz="24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444208" y="4827204"/>
            <a:ext cx="244798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sborovna</a:t>
            </a:r>
            <a:endParaRPr lang="cs-CZ" sz="24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Přiřaď čarou k větám správné slovo podle toho, kde se co ve škole děje.</a:t>
            </a:r>
            <a:endParaRPr lang="cs-CZ" sz="28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21" name="Picture 2" descr="http://www.clker.com/cliparts/Q/r/R/t/o/t/school-boy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0311" y="698656"/>
            <a:ext cx="861219" cy="900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2" descr="http://www.clker.com/cliparts/F/e/2/o/E/Z/woman-cartoon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720623" y="701698"/>
            <a:ext cx="483215" cy="882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7433825" y="5517889"/>
            <a:ext cx="622282" cy="1144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8" descr="http://www.clker.com/cliparts/L/J/8/K/g/k/jumping-girl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5620743" y="5536225"/>
            <a:ext cx="746854" cy="1151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10" descr="http://www.clker.com/cliparts/r/o/J/x/N/q/girl-wearing-polka-dot-dress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3932378" y="5633102"/>
            <a:ext cx="661769" cy="969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638156" y="5617866"/>
            <a:ext cx="754710" cy="1044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" descr="http://www.clker.com/cliparts/Y/L/5/d/y/8/girl-jumping-upside-down-md.pn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4413"/>
          <a:stretch/>
        </p:blipFill>
        <p:spPr bwMode="auto">
          <a:xfrm rot="10800000">
            <a:off x="2007512" y="5561272"/>
            <a:ext cx="764288" cy="1101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49061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Přiřaď názvy předmětů k pomůckám podle toho, na který předmět je nejvíce potřebuješ.</a:t>
            </a:r>
            <a:endParaRPr lang="cs-CZ" sz="28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2068" name="Picture 20" descr="http://www.clker.com/cliparts/a/3/b/4/1206564683243345793sarxos_Ruller.svg.me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5425" y="3323101"/>
            <a:ext cx="1995025" cy="950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Obdélník 24"/>
          <p:cNvSpPr/>
          <p:nvPr/>
        </p:nvSpPr>
        <p:spPr>
          <a:xfrm>
            <a:off x="2090030" y="5516168"/>
            <a:ext cx="2707023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</a:t>
            </a:r>
            <a:r>
              <a:rPr lang="cs-CZ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stetická výchova hudební</a:t>
            </a:r>
            <a:endParaRPr lang="cs-CZ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115425" y="5521124"/>
            <a:ext cx="1925913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</a:t>
            </a:r>
            <a:r>
              <a:rPr lang="cs-CZ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eský jazyk - psaní</a:t>
            </a:r>
            <a:endParaRPr lang="cs-CZ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5316686" y="6066338"/>
            <a:ext cx="1979709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</a:t>
            </a:r>
            <a:r>
              <a:rPr lang="cs-CZ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lověk a svět práce</a:t>
            </a:r>
            <a:endParaRPr lang="cs-CZ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0" y="6066338"/>
            <a:ext cx="2490233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</a:t>
            </a:r>
            <a:r>
              <a:rPr lang="cs-CZ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atematika - geometrie</a:t>
            </a:r>
            <a:endParaRPr lang="cs-CZ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2467560" y="6066338"/>
            <a:ext cx="2757743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</a:t>
            </a:r>
            <a:r>
              <a:rPr lang="cs-CZ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stetická výchova výtvarná</a:t>
            </a:r>
            <a:endParaRPr lang="cs-CZ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4983783" y="5540899"/>
            <a:ext cx="1708929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</a:t>
            </a:r>
            <a:r>
              <a:rPr lang="cs-CZ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ělesná výchova</a:t>
            </a:r>
            <a:endParaRPr lang="cs-CZ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7020272" y="5533624"/>
            <a:ext cx="1887376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</a:t>
            </a:r>
            <a:r>
              <a:rPr lang="cs-CZ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eský jazyk - čtení</a:t>
            </a:r>
            <a:endParaRPr lang="cs-CZ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7296395" y="6066338"/>
            <a:ext cx="1875770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</a:t>
            </a:r>
            <a:r>
              <a:rPr lang="cs-CZ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lověk a jeho svět</a:t>
            </a:r>
            <a:endParaRPr lang="cs-CZ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5122" name="Picture 2" descr="http://www.clker.com/cliparts/9/5/5/c/1195421917234993363TheresaKnott_scissors_open.svg.me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69779" y="3474546"/>
            <a:ext cx="1633794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://www.clker.com/cliparts/H/A/f/M/p/e/books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5707" y="1340768"/>
            <a:ext cx="1414462" cy="1071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http://www.clker.com/cliparts/8/0/5/4/1197120367450070653valessiobrito_Aquarela_Colors.svg.me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26494" y="1241757"/>
            <a:ext cx="1331729" cy="1269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http://www.clker.com/cliparts/d/5/c/a/1194985205336006011blocco_notes.svg.me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68149" y="1241757"/>
            <a:ext cx="1428750" cy="1385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http://www.clker.com/cliparts/1/9/d/3/11970983411463585044SteveLambert_Globe_1.svg.me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48426" y="1225088"/>
            <a:ext cx="1085850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http://www.clker.com/cliparts/e/7/5/7/1195445703562514090TheresaKnott_piano.svg.med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68527" y="2934223"/>
            <a:ext cx="1807400" cy="1863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34" name="Picture 14" descr="http://www.clker.com/cliparts/4/9/2/4/11949868192101645660volley_ball_angelo_gelmi_01.svg.med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98925" y="3474546"/>
            <a:ext cx="1069319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076652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971600" y="5373216"/>
            <a:ext cx="4649143" cy="1296144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34509" y="2100453"/>
            <a:ext cx="620969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Soňa si povídá s Maruškou o prázdninách.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4510" y="2562118"/>
            <a:ext cx="462552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David a Jirka po sobě házejí křídou.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34509" y="3028684"/>
            <a:ext cx="246528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Jana si myje ruce.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63107" y="3490349"/>
            <a:ext cx="535763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Lída si připravuje věci na další hodinu.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63108" y="3966905"/>
            <a:ext cx="452491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Martin nabízí dětem bonbóny.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63108" y="4360621"/>
            <a:ext cx="373282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Petr křičí Lukášovi do ucha.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25857" y="1628369"/>
            <a:ext cx="608610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Věra má svačinu na otevřeném sešitu.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63108" y="4822286"/>
            <a:ext cx="589306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Magda hází z okna vlaštovky z papíru.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51520" y="188640"/>
            <a:ext cx="8784976" cy="138499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Přečti si, jak děti tráví přestávku. Ke větám přiřaď buď hvězdičku nebo vykřičník podle toho, zda je jejich chování správné nebo špatné.</a:t>
            </a:r>
            <a:endParaRPr lang="cs-CZ" sz="28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" name="Pěticípá hvězda 1"/>
          <p:cNvSpPr/>
          <p:nvPr/>
        </p:nvSpPr>
        <p:spPr>
          <a:xfrm>
            <a:off x="1160202" y="5733256"/>
            <a:ext cx="576064" cy="432048"/>
          </a:xfrm>
          <a:prstGeom prst="star5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Pěticípá hvězda 27"/>
          <p:cNvSpPr/>
          <p:nvPr/>
        </p:nvSpPr>
        <p:spPr>
          <a:xfrm>
            <a:off x="1817783" y="5733256"/>
            <a:ext cx="576064" cy="432048"/>
          </a:xfrm>
          <a:prstGeom prst="star5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Pěticípá hvězda 28"/>
          <p:cNvSpPr/>
          <p:nvPr/>
        </p:nvSpPr>
        <p:spPr>
          <a:xfrm>
            <a:off x="2411760" y="5733256"/>
            <a:ext cx="576064" cy="432048"/>
          </a:xfrm>
          <a:prstGeom prst="star5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" name="Pěticípá hvězda 29"/>
          <p:cNvSpPr/>
          <p:nvPr/>
        </p:nvSpPr>
        <p:spPr>
          <a:xfrm>
            <a:off x="3051326" y="5752941"/>
            <a:ext cx="576064" cy="432048"/>
          </a:xfrm>
          <a:prstGeom prst="star5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1" name="Picture 2" descr="http://www.clker.com/cliparts/q/D/D/E/E/x/exclamation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96806" y="5653029"/>
            <a:ext cx="152617" cy="648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2" descr="http://www.clker.com/cliparts/q/D/D/E/E/x/exclamation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07415" y="5644929"/>
            <a:ext cx="152617" cy="648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2" descr="http://www.clker.com/cliparts/q/D/D/E/E/x/exclamation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38774" y="5653805"/>
            <a:ext cx="152617" cy="648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2" descr="http://www.clker.com/cliparts/q/D/D/E/E/x/exclamation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87335" y="5653805"/>
            <a:ext cx="152617" cy="648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2" descr="http://www.clker.com/cliparts/6/1/a/d/12603896661797746970jantonalcor_ReaderBoy.svg.hi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7308304" y="1255656"/>
            <a:ext cx="1541129" cy="1504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4" descr="http://www.clker.com/cliparts/a/c/4/5/11949855802036584352house_christoph_brill_01.svg.me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97450" y="5417563"/>
            <a:ext cx="1181592" cy="1063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0" descr="http://www.clker.com/cliparts/r/o/J/x/N/q/girl-wearing-polka-dot-dress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69783" y="6021288"/>
            <a:ext cx="477041" cy="699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71380" y="6053152"/>
            <a:ext cx="544038" cy="753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2" descr="http://www.clker.com/cliparts/Y/L/5/d/y/8/girl-jumping-upside-down-md.pn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4413"/>
          <a:stretch/>
        </p:blipFill>
        <p:spPr bwMode="auto">
          <a:xfrm rot="10800000" flipH="1">
            <a:off x="6503834" y="5950115"/>
            <a:ext cx="550942" cy="793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29897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03648" y="2060848"/>
            <a:ext cx="6253764" cy="110799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Následuje řešení:</a:t>
            </a:r>
            <a:endParaRPr lang="cs-CZ" sz="66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" name="Picture 7" descr="Logolinka ZŠ a MŠ Kladno, Norská 263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81781" b="5473"/>
          <a:stretch/>
        </p:blipFill>
        <p:spPr bwMode="auto">
          <a:xfrm>
            <a:off x="7382402" y="260648"/>
            <a:ext cx="1268034" cy="12085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Šipka dolů 1"/>
          <p:cNvSpPr/>
          <p:nvPr/>
        </p:nvSpPr>
        <p:spPr>
          <a:xfrm>
            <a:off x="3594426" y="3356992"/>
            <a:ext cx="1872208" cy="2232248"/>
          </a:xfrm>
          <a:prstGeom prst="down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074" name="Picture 2" descr="http://www.clker.com/cliparts/Q/r/R/t/o/t/school-boy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62212" y="3933056"/>
            <a:ext cx="1888224" cy="1974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http://www.clker.com/cliparts/Q/r/R/t/o/t/school-boy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503548" y="3933056"/>
            <a:ext cx="1800200" cy="1974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04055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Jaké pomůcky si do školy přichystáš a co raději necháš doma? Přiřaď názvy jen ke školním potřebám.</a:t>
            </a:r>
            <a:endParaRPr lang="cs-CZ" sz="28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2050" name="Picture 2" descr="http://www.clker.com/cliparts/z/n/M/C/5/U/box-of-matches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9801" y="1484784"/>
            <a:ext cx="1583116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clker.com/cliparts/0/4/1/b/11971059921776992840remi_inconnu_Colouring_pencils.svg.me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412774"/>
            <a:ext cx="1800200" cy="1224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www.clker.com/cliparts/g/u/V/k/i/f/bag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287488"/>
            <a:ext cx="1620561" cy="1474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www.clker.com/cliparts/2/9/8/9/11971050191158420002biswajyotim_Pen.svg.me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344029"/>
            <a:ext cx="1203598" cy="1328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ttp://www.clker.com/cliparts/8/p/J/G/6/K/brush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44793" y="1719844"/>
            <a:ext cx="1817144" cy="936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http://www.clker.com/cliparts/E/H/m/1/x/O/blade-m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3429000"/>
            <a:ext cx="1385888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http://www.clker.com/cliparts/7/p/K/u/z/5/slingshot-md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583" y="3271582"/>
            <a:ext cx="931231" cy="1707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http://www.clker.com/cliparts/c/2/2/0/1194983999743266509pencil_benji_park_01.svg.med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73870" y="3437296"/>
            <a:ext cx="844131" cy="1285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http://www.clker.com/cliparts/9/0/y/M/0/0/white-notepad-md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77742" y="3284983"/>
            <a:ext cx="114300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Obdélník 22"/>
          <p:cNvSpPr/>
          <p:nvPr/>
        </p:nvSpPr>
        <p:spPr>
          <a:xfrm>
            <a:off x="5313260" y="3604653"/>
            <a:ext cx="484428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2.B</a:t>
            </a:r>
            <a:endParaRPr lang="cs-CZ" dirty="0">
              <a:ln w="18415" cmpd="sng">
                <a:solidFill>
                  <a:schemeClr val="tx1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2068" name="Picture 20" descr="http://www.clker.com/cliparts/a/3/b/4/1206564683243345793sarxos_Ruller.svg.med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13555" y="3604653"/>
            <a:ext cx="1995025" cy="950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Obdélník 24"/>
          <p:cNvSpPr/>
          <p:nvPr/>
        </p:nvSpPr>
        <p:spPr>
          <a:xfrm>
            <a:off x="4608299" y="2684003"/>
            <a:ext cx="939168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aktovka</a:t>
            </a:r>
            <a:endParaRPr lang="cs-CZ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5195795" y="4722972"/>
            <a:ext cx="619080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sešit</a:t>
            </a:r>
            <a:endParaRPr lang="cs-CZ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7327023" y="4555615"/>
            <a:ext cx="968087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pravítko</a:t>
            </a:r>
            <a:endParaRPr lang="cs-CZ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7022420" y="6299888"/>
            <a:ext cx="609206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prak</a:t>
            </a:r>
            <a:endParaRPr lang="cs-CZ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6350523" y="6285145"/>
            <a:ext cx="522900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nůž</a:t>
            </a:r>
            <a:endParaRPr lang="cs-CZ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2709224" y="2672445"/>
            <a:ext cx="979179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pastelky</a:t>
            </a:r>
            <a:endParaRPr lang="cs-CZ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3848025" y="4730026"/>
            <a:ext cx="701218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tužka</a:t>
            </a:r>
            <a:endParaRPr lang="cs-CZ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7742081" y="6285145"/>
            <a:ext cx="899862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zápalky</a:t>
            </a:r>
            <a:endParaRPr lang="cs-CZ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6299035" y="2684594"/>
            <a:ext cx="625877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pero</a:t>
            </a:r>
            <a:endParaRPr lang="cs-CZ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7815242" y="2471283"/>
            <a:ext cx="753541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štětec</a:t>
            </a:r>
            <a:endParaRPr lang="cs-CZ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9027195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34509" y="2100453"/>
            <a:ext cx="620969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Některé děti tam tráví čas po vyučování.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4510" y="2562118"/>
            <a:ext cx="462552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Žáci a učitelé tam chodí na obědy.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34509" y="3028684"/>
            <a:ext cx="440949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Děti se tam učí číst, psát, počítat.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63107" y="3490349"/>
            <a:ext cx="535763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Děti se tam přezouvají a převlékají.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63108" y="3966905"/>
            <a:ext cx="452491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Scházejí se tam učitelé na porady.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63108" y="4360621"/>
            <a:ext cx="573106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Žáci tam cvičí a hrají sportovní hry.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25857" y="1628369"/>
            <a:ext cx="608610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Pracuje tam paní ředitelka nebo pan ředitel.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63108" y="4822286"/>
            <a:ext cx="589306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Slouží k ukládání pomůcek pro učitele.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421897" y="2105371"/>
            <a:ext cx="245604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šatna</a:t>
            </a:r>
            <a:endParaRPr lang="cs-CZ" sz="24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390237" y="2567036"/>
            <a:ext cx="241546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družina</a:t>
            </a:r>
            <a:endParaRPr lang="cs-CZ" sz="24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421898" y="3033602"/>
            <a:ext cx="245604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tělocvična</a:t>
            </a:r>
            <a:endParaRPr lang="cs-CZ" sz="24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444207" y="3495267"/>
            <a:ext cx="244799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jídelna </a:t>
            </a:r>
            <a:endParaRPr lang="cs-CZ" sz="24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444208" y="3971823"/>
            <a:ext cx="244799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kabinet</a:t>
            </a:r>
            <a:endParaRPr lang="cs-CZ" sz="24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444208" y="4365539"/>
            <a:ext cx="244798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ředitelna</a:t>
            </a:r>
            <a:endParaRPr lang="cs-CZ" sz="24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412547" y="1668724"/>
            <a:ext cx="240740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třída</a:t>
            </a:r>
            <a:endParaRPr lang="cs-CZ" sz="24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444208" y="4827204"/>
            <a:ext cx="244798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99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sborovna</a:t>
            </a:r>
            <a:endParaRPr lang="cs-CZ" sz="2400" b="1" dirty="0">
              <a:ln w="1905"/>
              <a:solidFill>
                <a:srgbClr val="0099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Přiřaď čarou k větám správné slovo podle toho, kde se co ve škole děje.</a:t>
            </a:r>
            <a:endParaRPr lang="cs-CZ" sz="28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21" name="Picture 2" descr="http://www.clker.com/cliparts/Q/r/R/t/o/t/school-boy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0311" y="698656"/>
            <a:ext cx="861219" cy="900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2" descr="http://www.clker.com/cliparts/F/e/2/o/E/Z/woman-cartoon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720623" y="701698"/>
            <a:ext cx="483215" cy="882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7433825" y="5517889"/>
            <a:ext cx="622282" cy="1144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8" descr="http://www.clker.com/cliparts/L/J/8/K/g/k/jumping-girl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5620743" y="5536225"/>
            <a:ext cx="746854" cy="1151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10" descr="http://www.clker.com/cliparts/r/o/J/x/N/q/girl-wearing-polka-dot-dress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3932378" y="5633102"/>
            <a:ext cx="661769" cy="969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638156" y="5617866"/>
            <a:ext cx="754710" cy="1044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" descr="http://www.clker.com/cliparts/Y/L/5/d/y/8/girl-jumping-upside-down-md.pn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4413"/>
          <a:stretch/>
        </p:blipFill>
        <p:spPr bwMode="auto">
          <a:xfrm rot="10800000">
            <a:off x="2007512" y="5561272"/>
            <a:ext cx="764288" cy="1101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3" name="Přímá spojnice 2"/>
          <p:cNvCxnSpPr/>
          <p:nvPr/>
        </p:nvCxnSpPr>
        <p:spPr>
          <a:xfrm>
            <a:off x="5994170" y="1859201"/>
            <a:ext cx="1603800" cy="2737170"/>
          </a:xfrm>
          <a:prstGeom prst="line">
            <a:avLst/>
          </a:prstGeom>
          <a:ln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5508104" y="2331285"/>
            <a:ext cx="2141818" cy="466583"/>
          </a:xfrm>
          <a:prstGeom prst="line">
            <a:avLst/>
          </a:prstGeom>
          <a:ln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4644008" y="2797868"/>
            <a:ext cx="3166912" cy="928231"/>
          </a:xfrm>
          <a:prstGeom prst="line">
            <a:avLst/>
          </a:prstGeom>
          <a:ln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3" name="Přímá spojnice 32"/>
          <p:cNvCxnSpPr>
            <a:stCxn id="6" idx="3"/>
          </p:cNvCxnSpPr>
          <p:nvPr/>
        </p:nvCxnSpPr>
        <p:spPr>
          <a:xfrm flipV="1">
            <a:off x="4644008" y="1899556"/>
            <a:ext cx="3412099" cy="1359961"/>
          </a:xfrm>
          <a:prstGeom prst="line">
            <a:avLst/>
          </a:prstGeom>
          <a:ln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V="1">
            <a:off x="4860032" y="2336203"/>
            <a:ext cx="3096344" cy="1389896"/>
          </a:xfrm>
          <a:prstGeom prst="line">
            <a:avLst/>
          </a:prstGeom>
          <a:ln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7" name="Přímá spojnice 36"/>
          <p:cNvCxnSpPr>
            <a:stCxn id="8" idx="3"/>
          </p:cNvCxnSpPr>
          <p:nvPr/>
        </p:nvCxnSpPr>
        <p:spPr>
          <a:xfrm>
            <a:off x="4788024" y="4197738"/>
            <a:ext cx="2645801" cy="860298"/>
          </a:xfrm>
          <a:prstGeom prst="line">
            <a:avLst/>
          </a:prstGeom>
          <a:ln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V="1">
            <a:off x="4860032" y="3227786"/>
            <a:ext cx="2520279" cy="1363667"/>
          </a:xfrm>
          <a:prstGeom prst="line">
            <a:avLst/>
          </a:prstGeom>
          <a:ln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V="1">
            <a:off x="5364088" y="4202655"/>
            <a:ext cx="2380878" cy="850463"/>
          </a:xfrm>
          <a:prstGeom prst="line">
            <a:avLst/>
          </a:prstGeom>
          <a:ln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8178009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Jaké pomůcky si do školy přichystáš a co raději necháš doma? Přiřaď názvy jen ke školním potřebám.</a:t>
            </a:r>
            <a:endParaRPr lang="cs-CZ" sz="28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2068" name="Picture 20" descr="http://www.clker.com/cliparts/a/3/b/4/1206564683243345793sarxos_Ruller.svg.me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5425" y="3323101"/>
            <a:ext cx="1995025" cy="950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Obdélník 24"/>
          <p:cNvSpPr/>
          <p:nvPr/>
        </p:nvSpPr>
        <p:spPr>
          <a:xfrm>
            <a:off x="4003573" y="4798104"/>
            <a:ext cx="2707023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</a:t>
            </a:r>
            <a:r>
              <a:rPr lang="cs-CZ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stetická výchova hudební</a:t>
            </a:r>
            <a:endParaRPr lang="cs-CZ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4519567" y="2459647"/>
            <a:ext cx="1925913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</a:t>
            </a:r>
            <a:r>
              <a:rPr lang="cs-CZ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eský jazyk - psaní</a:t>
            </a:r>
            <a:endParaRPr lang="cs-CZ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2467560" y="4274063"/>
            <a:ext cx="1979709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</a:t>
            </a:r>
            <a:r>
              <a:rPr lang="cs-CZ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lověk a svět práce</a:t>
            </a:r>
            <a:endParaRPr lang="cs-CZ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-22673" y="4434552"/>
            <a:ext cx="2490233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</a:t>
            </a:r>
            <a:r>
              <a:rPr lang="cs-CZ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atematika - geometrie</a:t>
            </a:r>
            <a:endParaRPr lang="cs-CZ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1870354" y="2326674"/>
            <a:ext cx="2757743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</a:t>
            </a:r>
            <a:r>
              <a:rPr lang="cs-CZ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stetická výchova výtvarná</a:t>
            </a:r>
            <a:endParaRPr lang="cs-CZ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7109495" y="4725144"/>
            <a:ext cx="1708929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</a:t>
            </a:r>
            <a:r>
              <a:rPr lang="cs-CZ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ělesná výchova</a:t>
            </a:r>
            <a:endParaRPr lang="cs-CZ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218958" y="2511340"/>
            <a:ext cx="1887376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</a:t>
            </a:r>
            <a:r>
              <a:rPr lang="cs-CZ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eský jazyk - čtení</a:t>
            </a:r>
            <a:endParaRPr lang="cs-CZ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6795699" y="2701786"/>
            <a:ext cx="1875770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</a:t>
            </a:r>
            <a:r>
              <a:rPr lang="cs-CZ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lověk a jeho svět</a:t>
            </a:r>
            <a:endParaRPr lang="cs-CZ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5122" name="Picture 2" descr="http://www.clker.com/cliparts/9/5/5/c/1195421917234993363TheresaKnott_scissors_open.svg.me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69779" y="3474546"/>
            <a:ext cx="1633794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://www.clker.com/cliparts/H/A/f/M/p/e/books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5707" y="1340768"/>
            <a:ext cx="1414462" cy="1071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http://www.clker.com/cliparts/8/0/5/4/1197120367450070653valessiobrito_Aquarela_Colors.svg.me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26055" y="1140879"/>
            <a:ext cx="1331729" cy="1269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http://www.clker.com/cliparts/d/5/c/a/1194985205336006011blocco_notes.svg.me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68149" y="1241757"/>
            <a:ext cx="1428750" cy="1385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http://www.clker.com/cliparts/1/9/d/3/11970983411463585044SteveLambert_Globe_1.svg.me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48426" y="1225088"/>
            <a:ext cx="1085850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http://www.clker.com/cliparts/e/7/5/7/1195445703562514090TheresaKnott_piano.svg.med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68527" y="2934223"/>
            <a:ext cx="1807400" cy="1863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34" name="Picture 14" descr="http://www.clker.com/cliparts/4/9/2/4/11949868192101645660volley_ball_angelo_gelmi_01.svg.med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98925" y="3474546"/>
            <a:ext cx="1069319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088527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971600" y="5373216"/>
            <a:ext cx="4649143" cy="1296144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34509" y="2100453"/>
            <a:ext cx="620969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Soňa si povídá s Maruškou o prázdninách.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4510" y="2562118"/>
            <a:ext cx="462552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David a Jirka po sobě házejí křídou.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34509" y="3028684"/>
            <a:ext cx="246528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Jana si myje ruce.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63107" y="3490349"/>
            <a:ext cx="535763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Lída si připravuje věci na další hodinu.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63108" y="3966905"/>
            <a:ext cx="452491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Martin nabízí dětem bonbóny.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63108" y="4360621"/>
            <a:ext cx="373282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Petr křičí Lukášovi do ucha.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25857" y="1628369"/>
            <a:ext cx="608610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Věra má svačinu na otevřeném sešitu.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63108" y="4822286"/>
            <a:ext cx="589306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Magda hází z okna vlaštovky z papíru.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51520" y="188640"/>
            <a:ext cx="8784976" cy="138499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Přečti si, jak děti tráví přestávku. Ke větám </a:t>
            </a:r>
            <a:r>
              <a:rPr lang="cs-CZ" sz="2800" b="1" spc="5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přiřaď buď </a:t>
            </a: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hvězdičku nebo vykřičník podle toho, zda je jejich chování správné nebo špatné.</a:t>
            </a:r>
            <a:endParaRPr lang="cs-CZ" sz="28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" name="Pěticípá hvězda 1"/>
          <p:cNvSpPr/>
          <p:nvPr/>
        </p:nvSpPr>
        <p:spPr>
          <a:xfrm>
            <a:off x="2716314" y="3043492"/>
            <a:ext cx="576064" cy="432048"/>
          </a:xfrm>
          <a:prstGeom prst="star5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Pěticípá hvězda 27"/>
          <p:cNvSpPr/>
          <p:nvPr/>
        </p:nvSpPr>
        <p:spPr>
          <a:xfrm>
            <a:off x="5667335" y="2103713"/>
            <a:ext cx="576064" cy="432048"/>
          </a:xfrm>
          <a:prstGeom prst="star5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Pěticípá hvězda 28"/>
          <p:cNvSpPr/>
          <p:nvPr/>
        </p:nvSpPr>
        <p:spPr>
          <a:xfrm>
            <a:off x="5249423" y="3455841"/>
            <a:ext cx="576064" cy="432048"/>
          </a:xfrm>
          <a:prstGeom prst="star5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" name="Pěticípá hvězda 29"/>
          <p:cNvSpPr/>
          <p:nvPr/>
        </p:nvSpPr>
        <p:spPr>
          <a:xfrm>
            <a:off x="4419383" y="3889269"/>
            <a:ext cx="576064" cy="432048"/>
          </a:xfrm>
          <a:prstGeom prst="star5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1" name="Picture 2" descr="http://www.clker.com/cliparts/q/D/D/E/E/x/exclamation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49422" y="4769492"/>
            <a:ext cx="152617" cy="648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2" descr="http://www.clker.com/cliparts/q/D/D/E/E/x/exclamation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28787" y="4350682"/>
            <a:ext cx="152617" cy="648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2" descr="http://www.clker.com/cliparts/q/D/D/E/E/x/exclamation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78657" y="2468914"/>
            <a:ext cx="152617" cy="648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2" descr="http://www.clker.com/cliparts/q/D/D/E/E/x/exclamation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49423" y="1535165"/>
            <a:ext cx="152617" cy="648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2" descr="http://www.clker.com/cliparts/6/1/a/d/12603896661797746970jantonalcor_ReaderBoy.svg.hi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7308304" y="1255656"/>
            <a:ext cx="1541129" cy="1504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4" descr="http://www.clker.com/cliparts/a/c/4/5/11949855802036584352house_christoph_brill_01.svg.me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97450" y="5417563"/>
            <a:ext cx="1181592" cy="1063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0" descr="http://www.clker.com/cliparts/r/o/J/x/N/q/girl-wearing-polka-dot-dress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69783" y="6021288"/>
            <a:ext cx="477041" cy="699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71380" y="6053152"/>
            <a:ext cx="544038" cy="753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2" descr="http://www.clker.com/cliparts/Y/L/5/d/y/8/girl-jumping-upside-down-md.pn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4413"/>
          <a:stretch/>
        </p:blipFill>
        <p:spPr bwMode="auto">
          <a:xfrm rot="10800000" flipH="1">
            <a:off x="6503834" y="5950115"/>
            <a:ext cx="550942" cy="793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422132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Zdroje:</a:t>
            </a:r>
          </a:p>
        </p:txBody>
      </p:sp>
      <p:sp>
        <p:nvSpPr>
          <p:cNvPr id="5" name="Nadpis 1"/>
          <p:cNvSpPr>
            <a:spLocks noGrp="1"/>
          </p:cNvSpPr>
          <p:nvPr>
            <p:ph idx="1"/>
          </p:nvPr>
        </p:nvSpPr>
        <p:spPr>
          <a:xfrm>
            <a:off x="457200" y="765175"/>
            <a:ext cx="8229600" cy="5688013"/>
          </a:xfrm>
        </p:spPr>
        <p:txBody>
          <a:bodyPr rtlCol="0">
            <a:no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/>
              <a:t>Uveřejněné </a:t>
            </a:r>
            <a:r>
              <a:rPr lang="cs-CZ" sz="900" dirty="0"/>
              <a:t>odkazy [cit. </a:t>
            </a:r>
            <a:r>
              <a:rPr lang="cs-CZ" sz="900" dirty="0" smtClean="0"/>
              <a:t>2013-09-03]. </a:t>
            </a:r>
            <a:r>
              <a:rPr lang="cs-CZ" sz="900" dirty="0"/>
              <a:t>Dostupné pod licencí Public domain na </a:t>
            </a:r>
            <a:r>
              <a:rPr lang="cs-CZ" sz="900" dirty="0" smtClean="0"/>
              <a:t>WWW: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marL="0" indent="0">
              <a:buNone/>
              <a:defRPr/>
            </a:pPr>
            <a:r>
              <a:rPr lang="cs-CZ" sz="900" dirty="0"/>
              <a:t>dítě		http://www.clker.com/clipart-standing-kid-cartoon.html</a:t>
            </a:r>
          </a:p>
          <a:p>
            <a:pPr marL="0" indent="0">
              <a:buNone/>
              <a:defRPr/>
            </a:pPr>
            <a:r>
              <a:rPr lang="cs-CZ" sz="900" dirty="0"/>
              <a:t>dítě2		http://www.clker.com/clipart-kid-wearing-cap-1.html</a:t>
            </a:r>
          </a:p>
          <a:p>
            <a:pPr marL="0" indent="0">
              <a:buNone/>
              <a:defRPr/>
            </a:pPr>
            <a:r>
              <a:rPr lang="cs-CZ" sz="900" dirty="0"/>
              <a:t>dítě 3		http://www.clker.com/clipart-jumping-girl.html</a:t>
            </a:r>
          </a:p>
          <a:p>
            <a:pPr marL="0" indent="0">
              <a:buNone/>
              <a:defRPr/>
            </a:pPr>
            <a:r>
              <a:rPr lang="cs-CZ" sz="900" dirty="0"/>
              <a:t>dítě 4 		http://www.clker.com/clipart-girl-wearing-polka-dot-dress.html</a:t>
            </a:r>
          </a:p>
          <a:p>
            <a:pPr marL="0" indent="0">
              <a:buNone/>
              <a:defRPr/>
            </a:pPr>
            <a:r>
              <a:rPr lang="cs-CZ" sz="900" dirty="0"/>
              <a:t>učitelka		http://www.clker.com/clipart-woman-cartoon.html</a:t>
            </a:r>
          </a:p>
          <a:p>
            <a:pPr marL="0" indent="0">
              <a:buNone/>
              <a:defRPr/>
            </a:pPr>
            <a:r>
              <a:rPr lang="cs-CZ" sz="900" dirty="0"/>
              <a:t>dítě 5 		http://www.clker.com/clipart-girl-jumping-upside-down.html</a:t>
            </a:r>
          </a:p>
          <a:p>
            <a:pPr marL="0" indent="0">
              <a:buNone/>
              <a:defRPr/>
            </a:pPr>
            <a:r>
              <a:rPr lang="cs-CZ" sz="900" dirty="0"/>
              <a:t>třída a tabule	</a:t>
            </a:r>
            <a:r>
              <a:rPr lang="cs-CZ" sz="900" dirty="0" smtClean="0"/>
              <a:t>	http</a:t>
            </a:r>
            <a:r>
              <a:rPr lang="cs-CZ" sz="900" dirty="0"/>
              <a:t>://www.clker.com/clipart-68040.html</a:t>
            </a:r>
          </a:p>
          <a:p>
            <a:pPr marL="0" indent="0">
              <a:buNone/>
              <a:defRPr/>
            </a:pPr>
            <a:r>
              <a:rPr lang="cs-CZ" sz="900" dirty="0" smtClean="0"/>
              <a:t>Hodiny		</a:t>
            </a:r>
            <a:r>
              <a:rPr lang="cs-CZ" sz="900" dirty="0"/>
              <a:t>http://www.clker.com/clipart-analog-clock-1.html</a:t>
            </a:r>
          </a:p>
          <a:p>
            <a:pPr marL="0" indent="0">
              <a:buNone/>
              <a:defRPr/>
            </a:pPr>
            <a:r>
              <a:rPr lang="cs-CZ" sz="900" dirty="0" smtClean="0"/>
              <a:t>Obraz		</a:t>
            </a:r>
            <a:r>
              <a:rPr lang="cs-CZ" sz="900" dirty="0"/>
              <a:t>http://</a:t>
            </a:r>
            <a:r>
              <a:rPr lang="cs-CZ" sz="900" dirty="0" smtClean="0"/>
              <a:t>www.clker.com/clipart-cartoon-portrait-frame.html</a:t>
            </a:r>
          </a:p>
          <a:p>
            <a:pPr marL="0" indent="0">
              <a:buNone/>
              <a:defRPr/>
            </a:pPr>
            <a:r>
              <a:rPr lang="cs-CZ" sz="900" dirty="0" smtClean="0"/>
              <a:t>Student		</a:t>
            </a:r>
            <a:r>
              <a:rPr lang="cs-CZ" sz="900" dirty="0"/>
              <a:t>http://</a:t>
            </a:r>
            <a:r>
              <a:rPr lang="cs-CZ" sz="900" dirty="0" smtClean="0"/>
              <a:t>www.clker.com/clipart-43662.html</a:t>
            </a:r>
          </a:p>
          <a:p>
            <a:pPr marL="0" indent="0">
              <a:buNone/>
              <a:defRPr/>
            </a:pPr>
            <a:r>
              <a:rPr lang="cs-CZ" sz="900" dirty="0" smtClean="0"/>
              <a:t>Škola		</a:t>
            </a:r>
            <a:r>
              <a:rPr lang="cs-CZ" sz="900" dirty="0"/>
              <a:t>http://www.clker.com/clipart-3526.html</a:t>
            </a:r>
          </a:p>
          <a:p>
            <a:pPr marL="0" indent="0">
              <a:buNone/>
              <a:defRPr/>
            </a:pPr>
            <a:r>
              <a:rPr lang="cs-CZ" sz="900" dirty="0" smtClean="0"/>
              <a:t>Zápalky		</a:t>
            </a:r>
            <a:r>
              <a:rPr lang="cs-CZ" sz="900" dirty="0"/>
              <a:t>http://www.clker.com/clipart-box-of-matches.html</a:t>
            </a:r>
            <a:endParaRPr lang="cs-CZ" sz="900" dirty="0" smtClean="0"/>
          </a:p>
          <a:p>
            <a:pPr marL="0" indent="0">
              <a:buNone/>
              <a:defRPr/>
            </a:pPr>
            <a:r>
              <a:rPr lang="cs-CZ" sz="900" dirty="0" smtClean="0"/>
              <a:t>Pastelky		</a:t>
            </a:r>
            <a:r>
              <a:rPr lang="cs-CZ" sz="900" dirty="0"/>
              <a:t>http://www.clker.com/clipart-14667.html</a:t>
            </a:r>
          </a:p>
          <a:p>
            <a:pPr marL="0" indent="0">
              <a:buNone/>
              <a:defRPr/>
            </a:pPr>
            <a:r>
              <a:rPr lang="cs-CZ" sz="900" dirty="0" smtClean="0"/>
              <a:t>Aktovka		http</a:t>
            </a:r>
            <a:r>
              <a:rPr lang="cs-CZ" sz="900" dirty="0"/>
              <a:t>://www.clker.com/clipart-bag-3.html</a:t>
            </a:r>
            <a:endParaRPr lang="cs-CZ" sz="900" dirty="0" smtClean="0"/>
          </a:p>
          <a:p>
            <a:pPr marL="0" indent="0">
              <a:buNone/>
              <a:defRPr/>
            </a:pPr>
            <a:r>
              <a:rPr lang="cs-CZ" sz="900" dirty="0" smtClean="0"/>
              <a:t>School boy		http</a:t>
            </a:r>
            <a:r>
              <a:rPr lang="cs-CZ" sz="900" dirty="0"/>
              <a:t>://www.clker.com/clipart-school-boy.html</a:t>
            </a:r>
          </a:p>
          <a:p>
            <a:pPr marL="0" indent="0">
              <a:buNone/>
              <a:defRPr/>
            </a:pPr>
            <a:r>
              <a:rPr lang="cs-CZ" sz="900" dirty="0" smtClean="0"/>
              <a:t>Štětec		</a:t>
            </a:r>
            <a:r>
              <a:rPr lang="cs-CZ" sz="900" dirty="0"/>
              <a:t>http://www.clker.com/clipart-brush-3.html</a:t>
            </a:r>
            <a:endParaRPr lang="cs-CZ" sz="900" dirty="0" smtClean="0"/>
          </a:p>
          <a:p>
            <a:pPr marL="0" indent="0">
              <a:buNone/>
              <a:defRPr/>
            </a:pPr>
            <a:r>
              <a:rPr lang="cs-CZ" sz="900" dirty="0" smtClean="0"/>
              <a:t>Nůž		</a:t>
            </a:r>
            <a:r>
              <a:rPr lang="cs-CZ" sz="900" dirty="0"/>
              <a:t>http://www.clker.com/clipart-blade.html</a:t>
            </a:r>
          </a:p>
          <a:p>
            <a:pPr marL="0" indent="0">
              <a:buNone/>
              <a:defRPr/>
            </a:pPr>
            <a:r>
              <a:rPr lang="cs-CZ" sz="900" dirty="0" smtClean="0"/>
              <a:t>Prak		</a:t>
            </a:r>
            <a:r>
              <a:rPr lang="cs-CZ" sz="900" dirty="0"/>
              <a:t>http://www.clker.com/clipart-slingshot-2.html</a:t>
            </a:r>
            <a:endParaRPr lang="cs-CZ" sz="900" dirty="0" smtClean="0"/>
          </a:p>
          <a:p>
            <a:pPr marL="0" indent="0">
              <a:buNone/>
              <a:defRPr/>
            </a:pPr>
            <a:r>
              <a:rPr lang="cs-CZ" sz="900" dirty="0" smtClean="0"/>
              <a:t>Tužka		</a:t>
            </a:r>
            <a:r>
              <a:rPr lang="cs-CZ" sz="900" dirty="0"/>
              <a:t>http://www.clker.com/clipart-1990.html</a:t>
            </a:r>
          </a:p>
          <a:p>
            <a:pPr marL="0" indent="0">
              <a:buNone/>
              <a:defRPr/>
            </a:pPr>
            <a:r>
              <a:rPr lang="cs-CZ" sz="900" dirty="0" smtClean="0"/>
              <a:t>Sešit		</a:t>
            </a:r>
            <a:r>
              <a:rPr lang="cs-CZ" sz="900" dirty="0"/>
              <a:t>http://www.clker.com/clipart-white-notepad-1.html</a:t>
            </a:r>
            <a:endParaRPr lang="cs-CZ" sz="900" dirty="0" smtClean="0"/>
          </a:p>
          <a:p>
            <a:pPr marL="0" indent="0">
              <a:buNone/>
              <a:defRPr/>
            </a:pPr>
            <a:r>
              <a:rPr lang="cs-CZ" sz="900" dirty="0" smtClean="0"/>
              <a:t>Pravítko		</a:t>
            </a:r>
            <a:r>
              <a:rPr lang="cs-CZ" sz="900" dirty="0"/>
              <a:t>http://www.clker.com/clipart-ruler.html</a:t>
            </a:r>
          </a:p>
          <a:p>
            <a:pPr marL="0" indent="0">
              <a:buNone/>
              <a:defRPr/>
            </a:pPr>
            <a:r>
              <a:rPr lang="cs-CZ" sz="900" dirty="0" smtClean="0"/>
              <a:t>Nůžky		</a:t>
            </a:r>
            <a:r>
              <a:rPr lang="cs-CZ" sz="900" dirty="0"/>
              <a:t>http://www.clker.com/clipart-9289.html</a:t>
            </a:r>
            <a:endParaRPr lang="cs-CZ" sz="900" dirty="0" smtClean="0"/>
          </a:p>
          <a:p>
            <a:pPr marL="0" indent="0">
              <a:buNone/>
              <a:defRPr/>
            </a:pPr>
            <a:r>
              <a:rPr lang="cs-CZ" sz="900" dirty="0" smtClean="0"/>
              <a:t>Knihy		</a:t>
            </a:r>
            <a:r>
              <a:rPr lang="cs-CZ" sz="900" dirty="0"/>
              <a:t>http://www.clker.com/clipart-books-9.html</a:t>
            </a:r>
          </a:p>
          <a:p>
            <a:pPr marL="0" indent="0">
              <a:buNone/>
              <a:defRPr/>
            </a:pPr>
            <a:r>
              <a:rPr lang="cs-CZ" sz="900" dirty="0" smtClean="0"/>
              <a:t>Tempery		</a:t>
            </a:r>
            <a:r>
              <a:rPr lang="cs-CZ" sz="900" dirty="0"/>
              <a:t>http://www.clker.com/clipart-15154.html</a:t>
            </a:r>
            <a:endParaRPr lang="cs-CZ" sz="900" dirty="0" smtClean="0"/>
          </a:p>
          <a:p>
            <a:pPr marL="0" indent="0">
              <a:buNone/>
              <a:defRPr/>
            </a:pPr>
            <a:r>
              <a:rPr lang="cs-CZ" sz="900" dirty="0" smtClean="0"/>
              <a:t>Sešit		</a:t>
            </a:r>
            <a:r>
              <a:rPr lang="cs-CZ" sz="900" dirty="0"/>
              <a:t>http://www.clker.com/clipart-pencil-eraser-and-journal.html</a:t>
            </a:r>
          </a:p>
          <a:p>
            <a:pPr marL="0" indent="0">
              <a:buNone/>
              <a:defRPr/>
            </a:pPr>
            <a:r>
              <a:rPr lang="cs-CZ" sz="900" dirty="0" smtClean="0"/>
              <a:t>Globus		</a:t>
            </a:r>
            <a:r>
              <a:rPr lang="cs-CZ" sz="900" dirty="0"/>
              <a:t>http://www.clker.com/clipart-14040.html</a:t>
            </a:r>
            <a:endParaRPr lang="cs-CZ" sz="900" dirty="0" smtClean="0"/>
          </a:p>
          <a:p>
            <a:pPr marL="0" indent="0">
              <a:buNone/>
              <a:defRPr/>
            </a:pPr>
            <a:r>
              <a:rPr lang="cs-CZ" sz="900" dirty="0" smtClean="0"/>
              <a:t>Klavír		</a:t>
            </a:r>
            <a:r>
              <a:rPr lang="cs-CZ" sz="900" dirty="0"/>
              <a:t>http://</a:t>
            </a:r>
            <a:r>
              <a:rPr lang="cs-CZ" sz="900" dirty="0" smtClean="0"/>
              <a:t>www.clker.com/clipart-12441.html</a:t>
            </a:r>
          </a:p>
          <a:p>
            <a:pPr marL="0" indent="0">
              <a:buNone/>
              <a:defRPr/>
            </a:pPr>
            <a:r>
              <a:rPr lang="cs-CZ" sz="900" dirty="0" smtClean="0"/>
              <a:t>Míč		</a:t>
            </a:r>
            <a:r>
              <a:rPr lang="cs-CZ" sz="900" dirty="0"/>
              <a:t>http://www.clker.com/clipart-4585.html</a:t>
            </a:r>
          </a:p>
          <a:p>
            <a:pPr marL="0" indent="0">
              <a:buNone/>
              <a:defRPr/>
            </a:pPr>
            <a:endParaRPr lang="cs-CZ" sz="900" dirty="0" smtClean="0"/>
          </a:p>
          <a:p>
            <a:pPr marL="0" indent="0">
              <a:buNone/>
              <a:defRPr/>
            </a:pPr>
            <a:endParaRPr lang="cs-CZ" sz="900" dirty="0"/>
          </a:p>
          <a:p>
            <a:pPr marL="0" indent="0">
              <a:buNone/>
              <a:defRPr/>
            </a:pPr>
            <a:endParaRPr lang="cs-CZ" sz="9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/>
              <a:t>©  Mgr. Pavla Balejová 2013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93062" y="5581650"/>
            <a:ext cx="900113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31050012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206</TotalTime>
  <Words>620</Words>
  <Application>Microsoft Office PowerPoint</Application>
  <PresentationFormat>Předvádění na obrazovce (4:3)</PresentationFormat>
  <Paragraphs>167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Radek</dc:creator>
  <cp:lastModifiedBy>Dum</cp:lastModifiedBy>
  <cp:revision>80</cp:revision>
  <dcterms:created xsi:type="dcterms:W3CDTF">2013-09-22T08:52:04Z</dcterms:created>
  <dcterms:modified xsi:type="dcterms:W3CDTF">2013-11-18T13:04:45Z</dcterms:modified>
</cp:coreProperties>
</file>