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3" r:id="rId5"/>
    <p:sldId id="262" r:id="rId6"/>
    <p:sldId id="261" r:id="rId7"/>
    <p:sldId id="260" r:id="rId8"/>
    <p:sldId id="258" r:id="rId9"/>
    <p:sldId id="265" r:id="rId10"/>
    <p:sldId id="266" r:id="rId11"/>
    <p:sldId id="267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4660"/>
  </p:normalViewPr>
  <p:slideViewPr>
    <p:cSldViewPr>
      <p:cViewPr varScale="1">
        <p:scale>
          <a:sx n="87" d="100"/>
          <a:sy n="87" d="100"/>
        </p:scale>
        <p:origin x="-10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4.png"/><Relationship Id="rId7" Type="http://schemas.openxmlformats.org/officeDocument/2006/relationships/image" Target="../media/image20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20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313"/>
            <a:ext cx="8229600" cy="49690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</a:t>
            </a:r>
            <a:r>
              <a:rPr lang="cs-CZ"/>
              <a:t>: </a:t>
            </a:r>
            <a:r>
              <a:rPr lang="cs-CZ" b="1" smtClean="0"/>
              <a:t>VY_12_INOVACE_ČJS.2.Bal.21_Etapy_lidskeho_zivota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Datum: </a:t>
            </a:r>
            <a:r>
              <a:rPr lang="cs-CZ" b="1" dirty="0"/>
              <a:t>5</a:t>
            </a:r>
            <a:r>
              <a:rPr lang="cs-CZ" b="1" dirty="0" smtClean="0"/>
              <a:t>. </a:t>
            </a:r>
            <a:r>
              <a:rPr lang="cs-CZ" b="1" dirty="0"/>
              <a:t>9</a:t>
            </a:r>
            <a:r>
              <a:rPr lang="cs-CZ" b="1" dirty="0" smtClean="0"/>
              <a:t>. </a:t>
            </a:r>
            <a:r>
              <a:rPr lang="cs-CZ" b="1" dirty="0"/>
              <a:t>2013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 smtClean="0"/>
              <a:t>druhý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Etapy lidského života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Anotace: Prezentace slouží žákům druhého ročníku a je určena k procvičení etap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lidského života. Žáci rozlišují jednotlivé etapy (kojenec, batole, předškolák,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školák, dospívající, dospělý a starý člověk) a určují podstatné znaky těchto období.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5882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lker.com/cliparts/0/b/8/f/1195444414444383544Machovka_House_1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33" y="3109646"/>
            <a:ext cx="3686649" cy="234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3337" y="1204893"/>
            <a:ext cx="8819461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É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</a:p>
          <a:p>
            <a:pPr algn="ctr"/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Ž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V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</a:t>
            </a:r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</a:p>
        </p:txBody>
      </p:sp>
      <p:pic>
        <p:nvPicPr>
          <p:cNvPr id="16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54974" y="6583267"/>
            <a:ext cx="9019174" cy="260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200" b="1" dirty="0" smtClean="0"/>
              <a:t>Autorem materiálu a všech jeho částí, není-li uvedeno jinak, je Mgr. Pavla Balejová.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8" name="Picture 2" descr="http://www.clker.com/cliparts/z/U/c/o/6/Q/smiling-family-hi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95717" y="4005064"/>
            <a:ext cx="1864558" cy="2242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60275" y="4501210"/>
            <a:ext cx="923376" cy="169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704" y="4764651"/>
            <a:ext cx="936103" cy="137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27783" y="4564291"/>
            <a:ext cx="1135911" cy="157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clker.com/cliparts/f/e/c/8/1230571101472103398rg1024_soft_trees_2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525" y="3086747"/>
            <a:ext cx="211455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clker.com/cliparts/2/d/b/d/11949855241756811586dog_01_drawn_with_strai_01.svg.m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725" y="5065794"/>
            <a:ext cx="522750" cy="112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543" y="116632"/>
            <a:ext cx="1224840" cy="122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clker.com/cliparts/2/e/c/1/1338759819101833965birds-flying-silhouette-clip-art%20(1)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70" y="428298"/>
            <a:ext cx="683042" cy="60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30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Nejprve si pozorně přečti článek: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340768"/>
            <a:ext cx="854306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Každý člověk prochází během svého života vývojem. I naše babičky byly kdysi malé děti. Etapy života směřují od novorozence přes školáka a dospělého člověka až ke stáří. O malé děti musí pečovat jejich rodiče. Během dospívání se člověk osamostatňuje  a v dospělosti většinou zakládá vlastní rodinu. Nejprve se každý učí a připravuje pro budoucí povolání. Potom pracuje a zabezpečuje vlastní děti. Ve stáří by měl již více odpočívat a věnovat se svým zálibám. Starým lidem bychom měli pomáhat.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Obrázek 7"/>
          <p:cNvPicPr>
            <a:picLocks noChangeAspect="1"/>
          </p:cNvPicPr>
          <p:nvPr/>
        </p:nvPicPr>
        <p:blipFill>
          <a:blip r:embed="rId2"/>
          <a:srcRect l="6686" r="68314" b="43507"/>
          <a:stretch>
            <a:fillRect/>
          </a:stretch>
        </p:blipFill>
        <p:spPr bwMode="auto">
          <a:xfrm>
            <a:off x="7812360" y="332656"/>
            <a:ext cx="722293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0" descr="http://www.clker.com/cliparts/e/c/2/b/1195422052411104677johnny_automatic_winking_boy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616" y="4687494"/>
            <a:ext cx="8143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www.clker.com/cliparts/1/5/e/1/11954221391976235078johnny_automatic_boy_playing_with_toy_truck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152" y="4509120"/>
            <a:ext cx="2016224" cy="188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http://www.clker.com/cliparts/3/d/d/f/11970888751715886332Gerald_G_Woman_in_Fashion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576" y="96126"/>
            <a:ext cx="488668" cy="124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25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správné názvy etap lidského života k obrázkům.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2" descr="http://www.clker.com/cliparts/d/2/f/0/119710418211160581papapishu_Baby_girl_crawling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0438" y="1431939"/>
            <a:ext cx="1037276" cy="1112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clker.com/cliparts/1/5/e/1/11954221391976235078johnny_automatic_boy_playing_with_toy_truck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9129" y="1340767"/>
            <a:ext cx="1289412" cy="12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clker.com/cliparts/Q/r/R/t/o/t/school-boy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51500" y="711860"/>
            <a:ext cx="1392359" cy="186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X/Q/0/2/Z/u/boy-thinking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59" y="2763028"/>
            <a:ext cx="1005561" cy="270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clker.com/cliparts/P/w/S/a/v/3/granny-m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110622" y="2810205"/>
            <a:ext cx="781056" cy="238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3031592" y="5946456"/>
            <a:ext cx="118955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97891" y="5925225"/>
            <a:ext cx="92192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55174" y="6322721"/>
            <a:ext cx="79265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12403" y="6321781"/>
            <a:ext cx="122552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640027" y="6322721"/>
            <a:ext cx="131779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963136" y="5888789"/>
            <a:ext cx="78406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903879" y="5894782"/>
            <a:ext cx="158767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Picture 4" descr="http://www.pediatricsurgicalassociates.com/wp-content/uploads/2013/04/office-circumcision2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974864" cy="120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1/1/0/6/11949846271031493672groom1_jarno_vasamaa_01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829" y="2810205"/>
            <a:ext cx="8286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5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čarou větu se správným slovem.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4509" y="2100453"/>
            <a:ext cx="62096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Pije mateřské mléko a leží v postýlce.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4510" y="2562118"/>
            <a:ext cx="59216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Už nechodí do práce a často musí odpočívat.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4509" y="3028684"/>
            <a:ext cx="476953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Hodně roste a mění se mu postava.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107" y="3490349"/>
            <a:ext cx="58930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Ještě neumí dobře chodit, ale už sedí a leze.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9137" y="3966905"/>
            <a:ext cx="6181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Chodí do zaměstnání a zakládá vlastní rodinu.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09319" y="4371933"/>
            <a:ext cx="65411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Učí se zpívat, cvičit a kreslit - doma nebo ve školce.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5857" y="1628369"/>
            <a:ext cx="60861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</a:t>
            </a: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čí se číst, psát a počítat.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421897" y="2105371"/>
            <a:ext cx="24560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90237" y="2567036"/>
            <a:ext cx="24154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21898" y="3033602"/>
            <a:ext cx="24560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444207" y="3495267"/>
            <a:ext cx="24479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 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3971823"/>
            <a:ext cx="24479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44208" y="4365539"/>
            <a:ext cx="24479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12547" y="1668724"/>
            <a:ext cx="24074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" name="Picture 2" descr="http://www.clker.com/cliparts/6/1/a/d/12603896661797746970jantonalcor_ReaderBoy.svg.h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527167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7"/>
          <p:cNvPicPr>
            <a:picLocks noChangeAspect="1"/>
          </p:cNvPicPr>
          <p:nvPr/>
        </p:nvPicPr>
        <p:blipFill>
          <a:blip r:embed="rId3"/>
          <a:srcRect l="6686" r="68314" b="43507"/>
          <a:stretch>
            <a:fillRect/>
          </a:stretch>
        </p:blipFill>
        <p:spPr bwMode="auto">
          <a:xfrm flipH="1">
            <a:off x="539552" y="156997"/>
            <a:ext cx="938238" cy="143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www.clker.com/cliparts/v/s/T/0/F/F/ray-baby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58" y="156997"/>
            <a:ext cx="985366" cy="140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ker.com/cliparts/X/P/z/Q/z/T/girl-writing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228" y="4760731"/>
            <a:ext cx="527626" cy="199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5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k obrázku slovo, které se k němu hodí.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Kdo věci na obrázku nejvíce využije?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8" descr="http://www.clker.com/cliparts/d/5/c/a/1194985205336006011blocco_not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1428750" cy="13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http://www.clker.com/cliparts/c/d/e/e/11949844921707832865lana_architetto_francesc_01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784" y="1631398"/>
            <a:ext cx="1512168" cy="1311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clker.com/cliparts/P/U/9/F/t/V/blue-pacifier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6792"/>
            <a:ext cx="1385888" cy="13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9/f/5/8/11954293011424418308Machovka_Washing-machine_3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01664"/>
            <a:ext cx="102465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v/C/p/P/o/r/rubberduck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66" y="3429000"/>
            <a:ext cx="127432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5/5/a/d/12117616682053858949mystica_MP3_Player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86" y="3858542"/>
            <a:ext cx="2392932" cy="741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a/9/2/f/11970899581747040425brunurb_LegoBlocks_brunurb.svg.m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543" y="3699419"/>
            <a:ext cx="799465" cy="91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clker.com/cliparts/1/c/7/1/12178624592130610893pitr_LEGO_Town_--_fireman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3263389"/>
            <a:ext cx="712069" cy="13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3031592" y="5946456"/>
            <a:ext cx="118955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97891" y="5925225"/>
            <a:ext cx="92192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55174" y="6322721"/>
            <a:ext cx="79265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12403" y="6321781"/>
            <a:ext cx="122552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640027" y="6322721"/>
            <a:ext cx="131779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963136" y="5888789"/>
            <a:ext cx="78406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903879" y="5894782"/>
            <a:ext cx="158767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5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Podle věku rozhodni, do jaké etapy lidského života patří. Spoj čarou a očísluj lidi podle věku od nejmladšího po nejstaršího. 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99592" y="2589954"/>
            <a:ext cx="20416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JOSEF – 70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3051619"/>
            <a:ext cx="22910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MARTIN – 15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1" y="3518185"/>
            <a:ext cx="22910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DAVID – 1 měsíc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28189" y="3979850"/>
            <a:ext cx="20130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SOŇA – 4 roky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28190" y="4456406"/>
            <a:ext cx="2491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ALENA – 1 rok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48473" y="4911663"/>
            <a:ext cx="199279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ALEŠ – 8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99592" y="2117870"/>
            <a:ext cx="20416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 – 30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75002" y="2594873"/>
            <a:ext cx="24560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43342" y="3056538"/>
            <a:ext cx="2415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75003" y="3523104"/>
            <a:ext cx="24560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397312" y="3984769"/>
            <a:ext cx="24479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 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397313" y="4461325"/>
            <a:ext cx="24479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397313" y="4855041"/>
            <a:ext cx="24479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65652" y="2158226"/>
            <a:ext cx="24074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731915" y="5753098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271164" y="5778270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2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875170" y="5762634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3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481955" y="5762632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079756" y="5762634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5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733952" y="5762633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6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424463" y="5762634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7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5" name="Picture 2" descr="http://www.clker.com/cliparts/z/U/c/o/6/Q/smiling-family-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809202"/>
            <a:ext cx="1088101" cy="1308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72400" y="739611"/>
            <a:ext cx="749255" cy="137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clker.com/cliparts/2/d/b/d/11949855241756811586dog_01_drawn_with_strai_01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21308" y="1215086"/>
            <a:ext cx="363121" cy="94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4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03648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356992"/>
            <a:ext cx="1872208" cy="2232248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95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správné názvy etap lidského života k obrázkům.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2" descr="http://www.clker.com/cliparts/d/2/f/0/119710418211160581papapishu_Baby_girl_crawling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0438" y="1431939"/>
            <a:ext cx="1037276" cy="1112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www.clker.com/cliparts/P/w/S/a/v/3/granny-m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110622" y="2810205"/>
            <a:ext cx="781056" cy="238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1954272" y="5407977"/>
            <a:ext cx="118955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53657" y="2625539"/>
            <a:ext cx="92192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52025" y="2596262"/>
            <a:ext cx="79265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78351" y="2544304"/>
            <a:ext cx="122552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696275" y="5245118"/>
            <a:ext cx="131779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014073" y="2721017"/>
            <a:ext cx="78406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780432" y="5486010"/>
            <a:ext cx="158767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7" name="Picture 4" descr="http://www.clker.com/cliparts/1/5/e/1/11954221391976235078johnny_automatic_boy_playing_with_toy_truck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9129" y="1340767"/>
            <a:ext cx="1289412" cy="12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http://www.clker.com/cliparts/Q/r/R/t/o/t/school-boy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51500" y="711860"/>
            <a:ext cx="1392359" cy="186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www.clker.com/cliparts/X/Q/0/2/Z/u/boy-thinking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59" y="2763028"/>
            <a:ext cx="1005561" cy="270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www.pediatricsurgicalassociates.com/wp-content/uploads/2013/04/office-circumcision2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974864" cy="120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clker.com/cliparts/1/1/0/6/11949846271031493672groom1_jarno_vasamaa_01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829" y="2810205"/>
            <a:ext cx="8286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16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čarou větu se správným slovem.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4509" y="2100453"/>
            <a:ext cx="62096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Pije mateřské mléko a leží v postýlce.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4510" y="2562118"/>
            <a:ext cx="59216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Už nechodí do práce a často musí odpočívat.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4509" y="3028684"/>
            <a:ext cx="476953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Hodně roste a mění se mu postava.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107" y="3490349"/>
            <a:ext cx="58930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Ještě neumí dobře chodit, ale už sedí a leze.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3108" y="3966905"/>
            <a:ext cx="6181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Chodí do zaměstnání a zakládá vlastní rodinu.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3108" y="4360621"/>
            <a:ext cx="65411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Učí se zpívat, cvičit a kreslit - doma nebo ve školce.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5857" y="1628369"/>
            <a:ext cx="60861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</a:t>
            </a:r>
            <a:r>
              <a:rPr lang="cs-CZ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čí se číst, psát a počítat.</a:t>
            </a:r>
            <a:endParaRPr lang="cs-CZ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421897" y="2105371"/>
            <a:ext cx="24560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90237" y="2567036"/>
            <a:ext cx="24154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21898" y="3033602"/>
            <a:ext cx="24560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444207" y="3495267"/>
            <a:ext cx="24479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 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3971823"/>
            <a:ext cx="24479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44208" y="4365539"/>
            <a:ext cx="24479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12547" y="1668724"/>
            <a:ext cx="24074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" name="Picture 2" descr="http://www.clker.com/cliparts/6/1/a/d/12603896661797746970jantonalcor_ReaderBoy.svg.h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527167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7"/>
          <p:cNvPicPr>
            <a:picLocks noChangeAspect="1"/>
          </p:cNvPicPr>
          <p:nvPr/>
        </p:nvPicPr>
        <p:blipFill>
          <a:blip r:embed="rId3"/>
          <a:srcRect l="6686" r="68314" b="43507"/>
          <a:stretch>
            <a:fillRect/>
          </a:stretch>
        </p:blipFill>
        <p:spPr bwMode="auto">
          <a:xfrm flipH="1">
            <a:off x="539552" y="156997"/>
            <a:ext cx="938238" cy="143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www.clker.com/cliparts/v/s/T/0/F/F/ray-baby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58" y="156997"/>
            <a:ext cx="985366" cy="140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ker.com/cliparts/X/P/z/Q/z/T/girl-writing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228" y="4760731"/>
            <a:ext cx="527626" cy="199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Přímá spojnice 20"/>
          <p:cNvCxnSpPr/>
          <p:nvPr/>
        </p:nvCxnSpPr>
        <p:spPr>
          <a:xfrm>
            <a:off x="3195343" y="1868779"/>
            <a:ext cx="2312761" cy="20005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endCxn id="9" idx="3"/>
          </p:cNvCxnSpPr>
          <p:nvPr/>
        </p:nvCxnSpPr>
        <p:spPr>
          <a:xfrm>
            <a:off x="5508104" y="2068834"/>
            <a:ext cx="1296144" cy="249184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9" idx="3"/>
          </p:cNvCxnSpPr>
          <p:nvPr/>
        </p:nvCxnSpPr>
        <p:spPr>
          <a:xfrm>
            <a:off x="6804248" y="4560676"/>
            <a:ext cx="1132980" cy="491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351723" y="2305426"/>
            <a:ext cx="3585505" cy="138497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5076056" y="1968806"/>
            <a:ext cx="2294682" cy="79828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48" name="Přímá spojnice 2047"/>
          <p:cNvCxnSpPr/>
          <p:nvPr/>
        </p:nvCxnSpPr>
        <p:spPr>
          <a:xfrm>
            <a:off x="4139952" y="3314755"/>
            <a:ext cx="3458018" cy="85220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1" name="Přímá spojnice 2050"/>
          <p:cNvCxnSpPr/>
          <p:nvPr/>
        </p:nvCxnSpPr>
        <p:spPr>
          <a:xfrm flipV="1">
            <a:off x="5076056" y="3233657"/>
            <a:ext cx="2861172" cy="507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3" name="Přímá spojnice 2052"/>
          <p:cNvCxnSpPr/>
          <p:nvPr/>
        </p:nvCxnSpPr>
        <p:spPr>
          <a:xfrm flipV="1">
            <a:off x="5292080" y="2767091"/>
            <a:ext cx="1800200" cy="14047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5" name="Přímá spojnice 2054"/>
          <p:cNvCxnSpPr/>
          <p:nvPr/>
        </p:nvCxnSpPr>
        <p:spPr>
          <a:xfrm flipV="1">
            <a:off x="5652120" y="2505481"/>
            <a:ext cx="792088" cy="206011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7" name="Přímá spojnice 2056"/>
          <p:cNvCxnSpPr/>
          <p:nvPr/>
        </p:nvCxnSpPr>
        <p:spPr>
          <a:xfrm flipV="1">
            <a:off x="6444208" y="2305426"/>
            <a:ext cx="1153762" cy="20005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015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k obrázku slovo, které se k němu hodí.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Kdo věci na obrázku nejvíce využije?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8" descr="http://www.clker.com/cliparts/d/5/c/a/1194985205336006011blocco_not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1428750" cy="13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http://www.clker.com/cliparts/c/d/e/e/11949844921707832865lana_architetto_francesc_01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784" y="1631398"/>
            <a:ext cx="1512168" cy="1311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clker.com/cliparts/P/U/9/F/t/V/blue-pacifier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6792"/>
            <a:ext cx="1385888" cy="13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9/f/5/8/11954293011424418308Machovka_Washing-machine_3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01664"/>
            <a:ext cx="102465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v/C/p/P/o/r/rubberduck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66" y="3429000"/>
            <a:ext cx="127432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5/5/a/d/12117616682053858949mystica_MP3_Player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86" y="3858542"/>
            <a:ext cx="2392932" cy="741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a/9/2/f/11970899581747040425brunurb_LegoBlocks_brunurb.svg.m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543" y="3699419"/>
            <a:ext cx="799465" cy="91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clker.com/cliparts/1/c/7/1/12178624592130610893pitr_LEGO_Town_--_fireman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3263389"/>
            <a:ext cx="712069" cy="13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3545173" y="4725144"/>
            <a:ext cx="118955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76971" y="2935191"/>
            <a:ext cx="92192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83401" y="4744096"/>
            <a:ext cx="79265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15521" y="4744096"/>
            <a:ext cx="122552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03253" y="2905875"/>
            <a:ext cx="131779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52516" y="2888782"/>
            <a:ext cx="78406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40329" y="2905875"/>
            <a:ext cx="158767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360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Podle věku rozhodni, do jaké etapy lidského života patří. Spoj čarou a očísluj lidi podle věku od nejmladšího po nejstaršího. 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99591" y="2589954"/>
            <a:ext cx="62096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JOSEF – 70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3051619"/>
            <a:ext cx="46255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MARTIN – 15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1" y="3518185"/>
            <a:ext cx="44094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DAVID – 1 měsíc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28189" y="3979850"/>
            <a:ext cx="53576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SOŇA – 4 roky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28190" y="4456406"/>
            <a:ext cx="45249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ALENA – 1 rok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48473" y="4911663"/>
            <a:ext cx="5731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ALEŠ – 8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99592" y="2117870"/>
            <a:ext cx="60861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 – 30 let</a:t>
            </a:r>
            <a:endParaRPr lang="cs-CZ" sz="24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75002" y="2594873"/>
            <a:ext cx="24560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kojenec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43342" y="3056538"/>
            <a:ext cx="2415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ospělý člověk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75003" y="3523104"/>
            <a:ext cx="24560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tarý člověk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397312" y="3984769"/>
            <a:ext cx="24479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batole 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397313" y="4461325"/>
            <a:ext cx="24479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školák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397313" y="4855041"/>
            <a:ext cx="24479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dospívající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65652" y="2158226"/>
            <a:ext cx="24074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předškolák</a:t>
            </a:r>
            <a:endParaRPr lang="cs-CZ" sz="2400" b="1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34206" y="3430770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04929" y="4364072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2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04929" y="3892435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3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03239" y="4911663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34206" y="2964204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5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29769" y="2011658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6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71047" y="2497620"/>
            <a:ext cx="418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7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5" name="Picture 2" descr="http://www.clker.com/cliparts/z/U/c/o/6/Q/smiling-family-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809202"/>
            <a:ext cx="1088101" cy="1308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72400" y="739611"/>
            <a:ext cx="749255" cy="137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clker.com/cliparts/2/d/b/d/11949855241756811586dog_01_drawn_with_strai_01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21308" y="1215086"/>
            <a:ext cx="363121" cy="94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Přímá spojnice 27"/>
          <p:cNvCxnSpPr/>
          <p:nvPr/>
        </p:nvCxnSpPr>
        <p:spPr>
          <a:xfrm>
            <a:off x="2771800" y="2334823"/>
            <a:ext cx="3907735" cy="95254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771800" y="2811096"/>
            <a:ext cx="4337490" cy="9428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190648" y="3287370"/>
            <a:ext cx="4117656" cy="179850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3104340" y="2825705"/>
            <a:ext cx="4636012" cy="9233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2915816" y="2389058"/>
            <a:ext cx="4320480" cy="182654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2915816" y="4215601"/>
            <a:ext cx="4887052" cy="47655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2555776" y="4687237"/>
            <a:ext cx="5247092" cy="45525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168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688013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/>
              <a:t>Uveřejněné </a:t>
            </a:r>
            <a:r>
              <a:rPr lang="cs-CZ" sz="900" dirty="0"/>
              <a:t>odkazy [cit. </a:t>
            </a:r>
            <a:r>
              <a:rPr lang="cs-CZ" sz="900" dirty="0" smtClean="0"/>
              <a:t>2013-09-05]. </a:t>
            </a:r>
            <a:r>
              <a:rPr lang="cs-CZ" sz="900" dirty="0"/>
              <a:t>Dostupné pod licencí Public domain na </a:t>
            </a:r>
            <a:r>
              <a:rPr lang="cs-CZ" sz="9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r>
              <a:rPr lang="cs-CZ" sz="900" dirty="0"/>
              <a:t>rodiny		http://www.clker.com/clipart-smiling-family.html</a:t>
            </a:r>
          </a:p>
          <a:p>
            <a:pPr marL="0" indent="0">
              <a:buNone/>
              <a:defRPr/>
            </a:pPr>
            <a:r>
              <a:rPr lang="cs-CZ" sz="900" dirty="0"/>
              <a:t>dítě		http://www.clker.com/clipart-standing-kid-cartoon.html</a:t>
            </a:r>
          </a:p>
          <a:p>
            <a:pPr marL="0" indent="0">
              <a:buNone/>
              <a:defRPr/>
            </a:pPr>
            <a:r>
              <a:rPr lang="cs-CZ" sz="900" dirty="0"/>
              <a:t>dítě2		http://www.clker.com/clipart-kid-wearing-cap-1.html</a:t>
            </a:r>
          </a:p>
          <a:p>
            <a:pPr marL="0" indent="0">
              <a:buNone/>
              <a:defRPr/>
            </a:pPr>
            <a:r>
              <a:rPr lang="cs-CZ" sz="900" dirty="0"/>
              <a:t>dítě 3		http://www.clker.com/clipart-jumping-girl.html</a:t>
            </a:r>
          </a:p>
          <a:p>
            <a:pPr marL="0" indent="0">
              <a:buNone/>
              <a:defRPr/>
            </a:pPr>
            <a:r>
              <a:rPr lang="cs-CZ" sz="900" dirty="0"/>
              <a:t>dítě 4 		http://www.clker.com/clipart-girl-wearing-polka-dot-dress.html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Dům		</a:t>
            </a:r>
            <a:r>
              <a:rPr lang="cs-CZ" sz="900" dirty="0"/>
              <a:t>http://www.clker.com/clipart-12144.html</a:t>
            </a:r>
            <a:endParaRPr lang="cs-CZ" sz="900" dirty="0" smtClean="0"/>
          </a:p>
          <a:p>
            <a:pPr marL="0" indent="0">
              <a:buNone/>
              <a:defRPr/>
            </a:pPr>
            <a:r>
              <a:rPr lang="cs-CZ" sz="900" dirty="0" smtClean="0"/>
              <a:t>Strom		</a:t>
            </a:r>
            <a:r>
              <a:rPr lang="cs-CZ" sz="900" dirty="0"/>
              <a:t>http://www.clker.com/clipart-soft-trees.html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Psík		</a:t>
            </a:r>
            <a:r>
              <a:rPr lang="cs-CZ" sz="900" dirty="0"/>
              <a:t>http://</a:t>
            </a:r>
            <a:r>
              <a:rPr lang="cs-CZ" sz="900" dirty="0" smtClean="0"/>
              <a:t>www.clker.com/clipart-3455.html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Slunce		</a:t>
            </a:r>
            <a:r>
              <a:rPr lang="cs-CZ" sz="900" dirty="0"/>
              <a:t>http://www.clker.com/clipart-10030.html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Ptáci		</a:t>
            </a:r>
            <a:r>
              <a:rPr lang="cs-CZ" sz="900" dirty="0"/>
              <a:t>http://www.clker.com/clipart-211186.html</a:t>
            </a:r>
            <a:endParaRPr lang="cs-CZ" sz="900" dirty="0" smtClean="0"/>
          </a:p>
          <a:p>
            <a:pPr marL="0" indent="0">
              <a:buNone/>
              <a:defRPr/>
            </a:pPr>
            <a:r>
              <a:rPr lang="cs-CZ" sz="900" dirty="0"/>
              <a:t>dědeček		http://www.clker.com/clipart-158466.html</a:t>
            </a:r>
          </a:p>
          <a:p>
            <a:pPr marL="0" indent="0">
              <a:buNone/>
              <a:defRPr/>
            </a:pPr>
            <a:r>
              <a:rPr lang="cs-CZ" sz="900" dirty="0"/>
              <a:t>kluk s autíčkem		http://www.clker.com/clipart-9370.html</a:t>
            </a:r>
          </a:p>
          <a:p>
            <a:pPr marL="0" indent="0">
              <a:buNone/>
              <a:defRPr/>
            </a:pPr>
            <a:r>
              <a:rPr lang="cs-CZ" sz="900" dirty="0"/>
              <a:t>teta		http://www.clker.com/clipart-9469.html</a:t>
            </a:r>
          </a:p>
          <a:p>
            <a:pPr marL="0" indent="0">
              <a:buNone/>
              <a:defRPr/>
            </a:pPr>
            <a:r>
              <a:rPr lang="cs-CZ" sz="900" dirty="0"/>
              <a:t>kluk		http://www.clker.com/clipart-9338.html</a:t>
            </a:r>
          </a:p>
          <a:p>
            <a:pPr marL="0" indent="0">
              <a:buNone/>
              <a:defRPr/>
            </a:pPr>
            <a:r>
              <a:rPr lang="cs-CZ" sz="900" dirty="0"/>
              <a:t>miminko		http://www.clker.com/clipart-14527.html</a:t>
            </a:r>
          </a:p>
          <a:p>
            <a:pPr marL="0" indent="0">
              <a:buNone/>
              <a:defRPr/>
            </a:pPr>
            <a:r>
              <a:rPr lang="cs-CZ" sz="900" dirty="0"/>
              <a:t>School boy		http://www.clker.com/clipart-school-boy.html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Kojenec		</a:t>
            </a:r>
            <a:r>
              <a:rPr lang="cs-CZ" sz="900" dirty="0"/>
              <a:t>http://www.clker.com/clipart-ray-baby.html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Dospívající		</a:t>
            </a:r>
            <a:r>
              <a:rPr lang="cs-CZ" sz="900" dirty="0"/>
              <a:t>http://</a:t>
            </a:r>
            <a:r>
              <a:rPr lang="cs-CZ" sz="900" dirty="0" smtClean="0"/>
              <a:t>www.clker.com/clipart-boy-thinking.html</a:t>
            </a:r>
          </a:p>
          <a:p>
            <a:pPr marL="0" indent="0">
              <a:buNone/>
              <a:defRPr/>
            </a:pPr>
            <a:r>
              <a:rPr lang="cs-CZ" sz="900" dirty="0"/>
              <a:t>otec		http://www.clker.com/clipart-daddy-standing-02.html</a:t>
            </a:r>
          </a:p>
          <a:p>
            <a:pPr marL="0" indent="0">
              <a:buNone/>
              <a:defRPr/>
            </a:pPr>
            <a:r>
              <a:rPr lang="cs-CZ" sz="900" dirty="0"/>
              <a:t>babička		http://www.clker.com/clipart-granny.html</a:t>
            </a:r>
          </a:p>
          <a:p>
            <a:pPr marL="0" indent="0">
              <a:buNone/>
              <a:defRPr/>
            </a:pPr>
            <a:r>
              <a:rPr lang="cs-CZ" sz="900" dirty="0"/>
              <a:t>Student		http://www.clker.com/clipart-43662.html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Teenager		http</a:t>
            </a:r>
            <a:r>
              <a:rPr lang="cs-CZ" sz="900" dirty="0"/>
              <a:t>://</a:t>
            </a:r>
            <a:r>
              <a:rPr lang="cs-CZ" sz="900" dirty="0" smtClean="0"/>
              <a:t>www.clker.com/search/teenager/1</a:t>
            </a:r>
          </a:p>
          <a:p>
            <a:pPr marL="0" indent="0">
              <a:buNone/>
              <a:defRPr/>
            </a:pPr>
            <a:r>
              <a:rPr lang="cs-CZ" sz="900" dirty="0"/>
              <a:t>Sešit		http://www.clker.com/clipart-white-notepad-1.html</a:t>
            </a:r>
          </a:p>
          <a:p>
            <a:pPr marL="0" indent="0">
              <a:buNone/>
              <a:defRPr/>
            </a:pPr>
            <a:r>
              <a:rPr lang="cs-CZ" sz="900" dirty="0"/>
              <a:t>klubko vlny		http://www.clker.com/clipart-2279.html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Dudlík		</a:t>
            </a:r>
            <a:r>
              <a:rPr lang="cs-CZ" sz="900" dirty="0"/>
              <a:t>http://www.clker.com/clipart-blue-pacifier.html</a:t>
            </a:r>
            <a:endParaRPr lang="cs-CZ" sz="900" dirty="0" smtClean="0"/>
          </a:p>
          <a:p>
            <a:pPr marL="0" indent="0">
              <a:buNone/>
              <a:defRPr/>
            </a:pPr>
            <a:r>
              <a:rPr lang="cs-CZ" sz="900" dirty="0" smtClean="0"/>
              <a:t>Pračka		http</a:t>
            </a:r>
            <a:r>
              <a:rPr lang="cs-CZ" sz="900" dirty="0"/>
              <a:t>://www.clker.com/clipart-10553.html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Gumová kachna		</a:t>
            </a:r>
            <a:r>
              <a:rPr lang="cs-CZ" sz="900" dirty="0"/>
              <a:t>http://</a:t>
            </a:r>
            <a:r>
              <a:rPr lang="cs-CZ" sz="900" dirty="0" smtClean="0"/>
              <a:t>www.clker.com/clipart-rubberduck.html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Mp3		</a:t>
            </a:r>
            <a:r>
              <a:rPr lang="cs-CZ" sz="900" dirty="0"/>
              <a:t>http://</a:t>
            </a:r>
            <a:r>
              <a:rPr lang="cs-CZ" sz="900" dirty="0" smtClean="0"/>
              <a:t>www.clker.com/clipart-mp3-player1.html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Lego		http</a:t>
            </a:r>
            <a:r>
              <a:rPr lang="cs-CZ" sz="900" dirty="0"/>
              <a:t>://www.clker.com/clipart-13237.html</a:t>
            </a:r>
            <a:endParaRPr lang="cs-CZ" sz="900" dirty="0" smtClean="0"/>
          </a:p>
          <a:p>
            <a:pPr marL="0" indent="0">
              <a:buNone/>
              <a:defRPr/>
            </a:pPr>
            <a:r>
              <a:rPr lang="cs-CZ" sz="900" dirty="0" smtClean="0"/>
              <a:t>Lego fireman		</a:t>
            </a:r>
            <a:r>
              <a:rPr lang="cs-CZ" sz="900" dirty="0"/>
              <a:t>http://</a:t>
            </a:r>
            <a:r>
              <a:rPr lang="cs-CZ" sz="900" dirty="0" smtClean="0"/>
              <a:t>www.clker.com/clipart-23804.html</a:t>
            </a:r>
          </a:p>
          <a:p>
            <a:pPr marL="0" indent="0">
              <a:buNone/>
              <a:defRPr/>
            </a:pPr>
            <a:r>
              <a:rPr lang="cs-CZ" sz="900" dirty="0" smtClean="0"/>
              <a:t>Pán v saku		</a:t>
            </a:r>
            <a:r>
              <a:rPr lang="cs-CZ" sz="900" dirty="0"/>
              <a:t>http://www.clker.com/clipart-2427.html</a:t>
            </a: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>
              <a:buNone/>
              <a:defRPr/>
            </a:pPr>
            <a:endParaRPr lang="cs-CZ" sz="900" dirty="0" smtClean="0"/>
          </a:p>
          <a:p>
            <a:pPr marL="0" indent="0">
              <a:buNone/>
              <a:defRPr/>
            </a:pPr>
            <a:endParaRPr lang="cs-CZ" sz="9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/>
              <a:t>©  Mgr. Pavla Balejová 2013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4616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532</Words>
  <Application>Microsoft Office PowerPoint</Application>
  <PresentationFormat>Předvádění na obrazovce (4:3)</PresentationFormat>
  <Paragraphs>187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71</cp:revision>
  <dcterms:created xsi:type="dcterms:W3CDTF">2013-09-22T16:14:00Z</dcterms:created>
  <dcterms:modified xsi:type="dcterms:W3CDTF">2013-10-20T12:16:19Z</dcterms:modified>
</cp:coreProperties>
</file>