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00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9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9.png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VY_12_INOVACE_ČJS.2.Bal.22_Dopravni_prostredky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/>
              <a:t>5</a:t>
            </a:r>
            <a:r>
              <a:rPr lang="cs-CZ" b="1" dirty="0" smtClean="0"/>
              <a:t>. </a:t>
            </a:r>
            <a:r>
              <a:rPr lang="cs-CZ" b="1" dirty="0"/>
              <a:t>9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Dopravní prostředky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Prezentace je určena žákům druhých tříd a slouží k procvičování dopravních prostředků </a:t>
            </a:r>
          </a:p>
          <a:p>
            <a:pPr marL="0" indent="0">
              <a:buNone/>
            </a:pPr>
            <a:r>
              <a:rPr lang="cs-CZ" b="1" dirty="0" smtClean="0"/>
              <a:t>                 na zemi, ve vodě a ve vzduchu. Dále žáci rozlišují dopravní prostředky, které se pohybují                                     </a:t>
            </a:r>
          </a:p>
          <a:p>
            <a:pPr marL="0" indent="0">
              <a:buNone/>
            </a:pPr>
            <a:r>
              <a:rPr lang="cs-CZ" b="1" dirty="0" smtClean="0"/>
              <a:t>                 po silnici a po kolejích. Vybírají věci, které patří do povinného nebo doporučeného</a:t>
            </a:r>
          </a:p>
          <a:p>
            <a:pPr marL="0" indent="0">
              <a:buNone/>
            </a:pPr>
            <a:r>
              <a:rPr lang="cs-CZ" b="1" dirty="0" smtClean="0"/>
              <a:t>                 vybavení jízdního kola.</a:t>
            </a:r>
          </a:p>
          <a:p>
            <a:pPr marL="0" indent="0">
              <a:buNone/>
            </a:pPr>
            <a:r>
              <a:rPr lang="cs-CZ" b="1" dirty="0" smtClean="0"/>
              <a:t>                 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264317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3337" y="1204893"/>
            <a:ext cx="8819461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</a:p>
          <a:p>
            <a:pPr algn="ctr"/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Ř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pic>
        <p:nvPicPr>
          <p:cNvPr id="1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4" name="Picture 4" descr="http://www.clker.com/cliparts/c/2/8/4/11954430831897918159TheStructorr_Lamborghini_Gallardo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4974" y="4426091"/>
            <a:ext cx="3984978" cy="19621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49080"/>
            <a:ext cx="1363728" cy="2136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http://www.clker.com/cliparts/2/e/c/1/1338759819101833965birds-flying-silhouette-clip-art%20(1)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259314"/>
            <a:ext cx="624001" cy="6056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f/b/4/6/1194989616137947148aircraft_jarno_vasamaa4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48391" y="146576"/>
            <a:ext cx="2471153" cy="14367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4/2/e/b/1195442895382887584technoargia_Motorbike_opt.svg.hi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05064"/>
            <a:ext cx="2173758" cy="21375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8854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nahlas článek: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556792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Často potřebujeme někam cestovat. Krátké vzdálenosti ujdeme pěšky nebo můžeme jet na kole. Někdy se však musíme dostat do jiného města nebo i do jiné země. K tomu nám pomáhají dopravní prostředky. Mezi ně patří například auta, autobusy, vlaky, tramvaje, letadla a lodě. Nákladní automobily slouží k přepravě různého zboží. Bez dopravních prostředků si už svůj život ani nedokážeme představit!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http://www.clker.com/cliparts/3/7/c/b/1211761502677504536ivak_Cistern_Truck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25144"/>
            <a:ext cx="2857500" cy="1771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188640"/>
            <a:ext cx="2592288" cy="12001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8/f/a/b/119542575474818773thalys_locomotive_peter__04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6" y="350565"/>
            <a:ext cx="2376264" cy="8763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61048"/>
            <a:ext cx="1363728" cy="24243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7619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5885292" y="4221088"/>
            <a:ext cx="3096344" cy="2520280"/>
          </a:xfrm>
          <a:prstGeom prst="roundRect">
            <a:avLst/>
          </a:prstGeom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329406" y="3549487"/>
            <a:ext cx="2448272" cy="3240360"/>
          </a:xfrm>
          <a:prstGeom prst="round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4221088"/>
            <a:ext cx="3096344" cy="2520280"/>
          </a:xfrm>
          <a:prstGeom prst="round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</a:t>
            </a: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ď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obrázky dopravních prostředků do správné skupiny.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7/b/5/0/11949896141346126510aircraft_jarno_vasamaa2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78" y="1134809"/>
            <a:ext cx="1584176" cy="6653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d/5/b/4/11954344841113126685Machovka_yellow_car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62242"/>
            <a:ext cx="1295130" cy="6691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88565" y="1027761"/>
            <a:ext cx="1710886" cy="792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e/9/1/f/12096723631264056472StefanvonHalenbach_Fighterjet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03580"/>
            <a:ext cx="1264096" cy="7278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11550"/>
            <a:ext cx="1499744" cy="9198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86" y="2217474"/>
            <a:ext cx="1542759" cy="792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1/2/b/5/11949896831046083558boat_jarno_vasamaa_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252" y="1831393"/>
            <a:ext cx="686415" cy="12093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Y/P/Z/c/z/k/helicopter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892" y="2081796"/>
            <a:ext cx="1428750" cy="9858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9/E/T/d/l/y/ship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92187"/>
            <a:ext cx="1521139" cy="12863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e/6/4/c/11970861871447741097Gerald_G_Motorcycle_Clipart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058" y="2217474"/>
            <a:ext cx="1196204" cy="9729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213580" y="4365104"/>
            <a:ext cx="92095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zemi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31642" y="3645024"/>
            <a:ext cx="124380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vzduchu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68946" y="4365104"/>
            <a:ext cx="92903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vodě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161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uvedené dopravní prostředky na ty, které jezdí po 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silnici, 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na ty, které jezdí po kolejích.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8183" y="2244900"/>
            <a:ext cx="9694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899" y="2711466"/>
            <a:ext cx="13497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tramvaj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8183" y="3173131"/>
            <a:ext cx="11134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metro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899" y="3634796"/>
            <a:ext cx="20698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ákladní auto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00" y="4111352"/>
            <a:ext cx="1925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ákladní vlak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8183" y="4566609"/>
            <a:ext cx="8447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8183" y="1772816"/>
            <a:ext cx="16895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sobní vlak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7899" y="5038234"/>
            <a:ext cx="14401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trolejbus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17389" y="2588355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silnice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68144" y="5269066"/>
            <a:ext cx="298224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koleje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k/e/0/X/9/u/tramway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588" y="3728110"/>
            <a:ext cx="1693358" cy="15409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0/2/6/6/1194985156292479120truck_jarno_vasamaa_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161" y="1200869"/>
            <a:ext cx="1503189" cy="16055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8174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clker.com/cliparts/i/v/w/Q/G/X/standing-kid-cartoon-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56792"/>
            <a:ext cx="1899272" cy="3493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kole jezdí i děti. Vyber věci, co patří do povinného nebo doporučeného vybavení a přesuň je do rámečku: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8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018" y="3140968"/>
            <a:ext cx="3639535" cy="223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23528" y="1916832"/>
            <a:ext cx="4517466" cy="3672408"/>
          </a:xfrm>
          <a:prstGeom prst="roundRect">
            <a:avLst/>
          </a:prstGeom>
          <a:ln w="57150">
            <a:solidFill>
              <a:srgbClr val="CC0099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8333" y="2060848"/>
            <a:ext cx="366786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Povinné nebo doporučené vybavení:</a:t>
            </a:r>
            <a:endParaRPr lang="cs-CZ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91320" y="6080167"/>
            <a:ext cx="127227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adní brzda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9844" y="6080167"/>
            <a:ext cx="185704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tojánek na lahev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14883" y="6093296"/>
            <a:ext cx="149496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etěz a zámek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85729" y="6093296"/>
            <a:ext cx="149310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adní odrazka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99782" y="6093296"/>
            <a:ext cx="95519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blatníky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1258" y="6093296"/>
            <a:ext cx="150849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oční odrazky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89272" y="2093046"/>
            <a:ext cx="154535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áhradní duše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94553" y="1578037"/>
            <a:ext cx="113479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světlomet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82393" y="1208705"/>
            <a:ext cx="111639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pumpička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92602" y="1208705"/>
            <a:ext cx="89678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lékárna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12103" y="1208705"/>
            <a:ext cx="138807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řední brzda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4927" y="1187460"/>
            <a:ext cx="85414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zvonek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827979" y="1198278"/>
            <a:ext cx="67518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nosič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57503" y="2472481"/>
            <a:ext cx="160890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řední odrazka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125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Ještě jednu věc nesmíš zapomenout, když pojedeš na kole. Co to je? Dozvíš se to, když vyluštíš křížovku.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649728"/>
              </p:ext>
            </p:extLst>
          </p:nvPr>
        </p:nvGraphicFramePr>
        <p:xfrm>
          <a:off x="755576" y="1340768"/>
          <a:ext cx="4140000" cy="4968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28000"/>
                <a:gridCol w="828000"/>
                <a:gridCol w="828000"/>
                <a:gridCol w="828000"/>
                <a:gridCol w="828000"/>
              </a:tblGrid>
              <a:tr h="828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004048" y="1540428"/>
            <a:ext cx="35283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aše hlavní město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31432" y="2340025"/>
            <a:ext cx="40050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balený plátek masa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34678" y="3203779"/>
            <a:ext cx="16895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ívčí jméno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61453" y="4005063"/>
            <a:ext cx="36150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světlovací těleso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69702" y="4869158"/>
            <a:ext cx="39667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ůže se ti udělat na hlavě po úderu</a:t>
            </a:r>
            <a:endParaRPr lang="cs-CZ" sz="2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91339" y="5633732"/>
            <a:ext cx="39451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hodí s Mikulášem a čertem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4" name="Picture 2" descr="http://www.clker.com/cliparts/8/5/f/d/11954370524425350lamp_theresa_knott_tknot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955" y="1146869"/>
            <a:ext cx="1428750" cy="14239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clker.com/cliparts/8/1/7/6/1255590297570150777flying-angel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28054" y="3353762"/>
            <a:ext cx="1125252" cy="1409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4342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356992"/>
            <a:ext cx="1872208" cy="2232248"/>
          </a:xfrm>
          <a:prstGeom prst="downArrow">
            <a:avLst/>
          </a:prstGeom>
          <a:solidFill>
            <a:srgbClr val="00B050"/>
          </a:solidFill>
          <a:ln>
            <a:solidFill>
              <a:srgbClr val="0033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187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5885292" y="4221088"/>
            <a:ext cx="3096344" cy="2520280"/>
          </a:xfrm>
          <a:prstGeom prst="roundRect">
            <a:avLst/>
          </a:prstGeom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329406" y="3549487"/>
            <a:ext cx="2448272" cy="3240360"/>
          </a:xfrm>
          <a:prstGeom prst="round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4221088"/>
            <a:ext cx="3096344" cy="2520280"/>
          </a:xfrm>
          <a:prstGeom prst="round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</a:t>
            </a: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ď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obrázky dopravních prostředků do správné skupiny.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7/b/5/0/11949896141346126510aircraft_jarno_vasamaa2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32427"/>
            <a:ext cx="1584176" cy="6653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d/5/b/4/11954344841113126685Machovka_yellow_car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279" y="4826353"/>
            <a:ext cx="1295130" cy="6691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7456" y="5630448"/>
            <a:ext cx="1710886" cy="792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e/9/1/f/12096723631264056472StefanvonHalenbach_Fighterjet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536" y="4805760"/>
            <a:ext cx="1264096" cy="7278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580" y="5127383"/>
            <a:ext cx="1499744" cy="9198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62816"/>
            <a:ext cx="1542759" cy="792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1/2/b/5/11949896831046083558boat_jarno_vasamaa_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983" y="5213137"/>
            <a:ext cx="686415" cy="12093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Y/P/Z/c/z/k/helicopter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267" y="5533573"/>
            <a:ext cx="1428750" cy="9858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9/E/T/d/l/y/ship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376" y="4361762"/>
            <a:ext cx="1521139" cy="12863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e/6/4/c/11970861871447741097Gerald_G_Motorcycle_Clipart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112" y="5784344"/>
            <a:ext cx="1196204" cy="9729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1213580" y="4365104"/>
            <a:ext cx="92095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zemi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31642" y="3645024"/>
            <a:ext cx="124380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vzduchu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68946" y="4365104"/>
            <a:ext cx="92903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vodě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4218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uvedené dopravní prostředky na ty, které jezdí po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silnici,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na ty, které jezdí po kolejích.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8183" y="2244900"/>
            <a:ext cx="9694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899" y="2711466"/>
            <a:ext cx="13497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tramvaj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8183" y="3173131"/>
            <a:ext cx="11134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metro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899" y="3634796"/>
            <a:ext cx="20698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ákladní auto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00" y="4111352"/>
            <a:ext cx="1925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ákladní vlak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8183" y="4566609"/>
            <a:ext cx="8447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8183" y="1772816"/>
            <a:ext cx="16895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sobní vlak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7899" y="5038234"/>
            <a:ext cx="14401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trolejbus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17389" y="2588355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silnice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68144" y="5269066"/>
            <a:ext cx="298224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koleje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k/e/0/X/9/u/tramway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588" y="3728110"/>
            <a:ext cx="1693358" cy="15409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0/2/6/6/1194985156292479120truck_jarno_vasamaa_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161" y="1200869"/>
            <a:ext cx="1503189" cy="16055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1907704" y="2003648"/>
            <a:ext cx="4464496" cy="302462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062943" y="2244900"/>
            <a:ext cx="5449645" cy="2308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403648" y="2942298"/>
            <a:ext cx="4752528" cy="23267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232821" y="3403963"/>
            <a:ext cx="4923355" cy="186510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123728" y="2475732"/>
            <a:ext cx="4388860" cy="138989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8" idx="3"/>
          </p:cNvCxnSpPr>
          <p:nvPr/>
        </p:nvCxnSpPr>
        <p:spPr>
          <a:xfrm>
            <a:off x="2123728" y="4342185"/>
            <a:ext cx="4248472" cy="115771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73353" y="4797441"/>
            <a:ext cx="77275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718016" y="2588355"/>
            <a:ext cx="4821145" cy="220908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1718016" y="2806426"/>
            <a:ext cx="4794572" cy="24626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5528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clker.com/cliparts/i/v/w/Q/G/X/standing-kid-cartoon-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56792"/>
            <a:ext cx="1899272" cy="3493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kole jezdí i děti. Vyber věci, co patří do povinného  nebo doporučeného  vybavení a přesuň je do rámečku: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8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018" y="3140968"/>
            <a:ext cx="3639535" cy="223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23528" y="1916832"/>
            <a:ext cx="4517466" cy="3672408"/>
          </a:xfrm>
          <a:prstGeom prst="roundRect">
            <a:avLst/>
          </a:prstGeom>
          <a:ln w="57150">
            <a:solidFill>
              <a:srgbClr val="CC0099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8333" y="2060848"/>
            <a:ext cx="366786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Povinné nebo doporučené vybavení:</a:t>
            </a:r>
            <a:endParaRPr lang="cs-CZ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14320" y="3904584"/>
            <a:ext cx="127227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adní brzda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9844" y="6080167"/>
            <a:ext cx="185704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tojánek na lahev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49061" y="6093296"/>
            <a:ext cx="149496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etěz a zámek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37196" y="3146906"/>
            <a:ext cx="149310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adní odrazka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72857" y="3140968"/>
            <a:ext cx="95519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blatníky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2386" y="3118987"/>
            <a:ext cx="150849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oční odrazky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89273" y="2380238"/>
            <a:ext cx="154535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áhradní duše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49877" y="2564971"/>
            <a:ext cx="113479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světlomet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82393" y="1208705"/>
            <a:ext cx="111639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pumpička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92602" y="1208705"/>
            <a:ext cx="896784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lékárna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809127" y="2564971"/>
            <a:ext cx="138807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řední brzda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9559" y="2564904"/>
            <a:ext cx="85414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zvonek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827979" y="1198278"/>
            <a:ext cx="67518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nosič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67244" y="4365104"/>
            <a:ext cx="160890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řední odrazka</a:t>
            </a:r>
            <a:endParaRPr lang="cs-CZ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5315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Ještě jednu věc nesmíš zapomenout, když pojedeš na kole. Co to je? Dozvíš se to, když vyluštíš křížovku.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4397200"/>
              </p:ext>
            </p:extLst>
          </p:nvPr>
        </p:nvGraphicFramePr>
        <p:xfrm>
          <a:off x="755576" y="1340768"/>
          <a:ext cx="4140000" cy="4968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28000"/>
                <a:gridCol w="828000"/>
                <a:gridCol w="828000"/>
                <a:gridCol w="828000"/>
                <a:gridCol w="828000"/>
              </a:tblGrid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8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 w="38100"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 w="38100"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004048" y="1540428"/>
            <a:ext cx="35283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aše hlavní město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31432" y="2340025"/>
            <a:ext cx="40050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balený plátek masa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34678" y="3203779"/>
            <a:ext cx="16895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ívčí jméno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61453" y="4005063"/>
            <a:ext cx="36150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světlovací těleso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69702" y="4869158"/>
            <a:ext cx="39667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000" b="1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ůže </a:t>
            </a: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 ti udělat na hlavě po úderu</a:t>
            </a:r>
            <a:endParaRPr lang="cs-CZ" sz="2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91339" y="5633732"/>
            <a:ext cx="39451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hodí s Mikulášem a čertem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4" name="Picture 2" descr="http://www.clker.com/cliparts/8/5/f/d/11954370524425350lamp_theresa_knott_tknot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955" y="1146869"/>
            <a:ext cx="1428750" cy="14239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clker.com/cliparts/8/1/7/6/1255590297570150777flying-angel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28054" y="3353762"/>
            <a:ext cx="1125252" cy="1409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003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Uveřejněné </a:t>
            </a:r>
            <a:r>
              <a:rPr lang="cs-CZ" sz="900" dirty="0"/>
              <a:t>odkazy [cit. </a:t>
            </a:r>
            <a:r>
              <a:rPr lang="cs-CZ" sz="900" dirty="0" smtClean="0"/>
              <a:t>2013-09-05]. </a:t>
            </a:r>
            <a:r>
              <a:rPr lang="cs-CZ" sz="900" dirty="0"/>
              <a:t>Dostupné pod licencí Public domain na </a:t>
            </a:r>
            <a:r>
              <a:rPr lang="cs-CZ" sz="9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/>
              <a:t>semafor		http://www.clker.com/clipart-traffic-light-5.html</a:t>
            </a:r>
          </a:p>
          <a:p>
            <a:pPr marL="0" indent="0">
              <a:buNone/>
              <a:defRPr/>
            </a:pPr>
            <a:r>
              <a:rPr lang="cs-CZ" sz="900" dirty="0"/>
              <a:t>lamborghini		http://www.clker.com/clipart-12009.html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Rychlovlak ICE		</a:t>
            </a:r>
            <a:r>
              <a:rPr lang="cs-CZ" sz="900" dirty="0"/>
              <a:t>http://www.clker.com/clipart-train.html</a:t>
            </a:r>
          </a:p>
          <a:p>
            <a:pPr marL="0" indent="0">
              <a:buNone/>
              <a:defRPr/>
            </a:pPr>
            <a:r>
              <a:rPr lang="cs-CZ" sz="900" dirty="0"/>
              <a:t>Ptáci		http://www.clker.com/clipart-211186.html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Letadlo		</a:t>
            </a:r>
            <a:r>
              <a:rPr lang="cs-CZ" sz="900" dirty="0"/>
              <a:t>http://www.clker.com/clipart-6892.html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Cisterna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www.clker.com/clipart-truck.html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Párovka		</a:t>
            </a:r>
            <a:r>
              <a:rPr lang="cs-CZ" sz="900" dirty="0"/>
              <a:t>http://www.clker.com/clipart-9901.html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Rychlovlak  thalys		</a:t>
            </a:r>
            <a:r>
              <a:rPr lang="cs-CZ" sz="900" dirty="0"/>
              <a:t>http://www.clker.com/clipart-10216.html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Letadlo 2		</a:t>
            </a:r>
            <a:r>
              <a:rPr lang="cs-CZ" sz="900" dirty="0"/>
              <a:t>http://www.clker.com/clipart-6890.html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Žluté auto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www.clker.com/clipart-11062.html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Stíhačka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www.clker.com/clipart-fighter-plane.html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Kolo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www.clker.com/clipart-6882.html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Autobus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www.clker.com/clipart-autobusorange.html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Plachetnice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www.clker.com/clipart-6933.html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Vrtulník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www.clker.com/clipart-helicopter-7.html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Loď		</a:t>
            </a:r>
            <a:r>
              <a:rPr lang="cs-CZ" sz="900" dirty="0"/>
              <a:t>http://www.clker.com/clipart-ship-8.html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Motorka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www.clker.com/clipart-12895.html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Motorka 2		</a:t>
            </a:r>
            <a:r>
              <a:rPr lang="cs-CZ" sz="900" dirty="0"/>
              <a:t>http://www.clker.com/clipart-11991.html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Tramvaj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www.clker.com/clipart-tramway-1.html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Kamion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www.clker.com/clipart-3037.html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Dítě		</a:t>
            </a:r>
            <a:r>
              <a:rPr lang="cs-CZ" sz="900" dirty="0"/>
              <a:t>http://www.clker.com/clipart-standing-kid-cartoon.html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Lampa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www.clker.com/clipart-11380.html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Anděl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www.clker.com/clipart-29962.html</a:t>
            </a:r>
          </a:p>
          <a:p>
            <a:pPr marL="0" indent="0">
              <a:buNone/>
              <a:defRPr/>
            </a:pPr>
            <a:endParaRPr lang="cs-CZ" sz="900" dirty="0"/>
          </a:p>
          <a:p>
            <a:pPr marL="0" indent="0"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endParaRPr lang="cs-CZ" sz="900" dirty="0"/>
          </a:p>
          <a:p>
            <a:pPr marL="0" indent="0"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endParaRPr lang="cs-CZ" sz="900" dirty="0"/>
          </a:p>
          <a:p>
            <a:pPr marL="0" indent="0"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endParaRPr lang="cs-CZ" sz="900" dirty="0"/>
          </a:p>
          <a:p>
            <a:pPr marL="0" indent="0"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©  Mgr. Pavla Balejová 2013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34312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452</Words>
  <Application>Microsoft Office PowerPoint</Application>
  <PresentationFormat>Předvádění na obrazovce (4:3)</PresentationFormat>
  <Paragraphs>179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56</cp:revision>
  <dcterms:created xsi:type="dcterms:W3CDTF">2013-10-06T10:06:17Z</dcterms:created>
  <dcterms:modified xsi:type="dcterms:W3CDTF">2013-11-18T13:07:51Z</dcterms:modified>
</cp:coreProperties>
</file>