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62" r:id="rId5"/>
    <p:sldId id="260" r:id="rId6"/>
    <p:sldId id="261" r:id="rId7"/>
    <p:sldId id="257" r:id="rId8"/>
    <p:sldId id="258" r:id="rId9"/>
    <p:sldId id="265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.pn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313"/>
            <a:ext cx="8229600" cy="496902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VY_12_INOVACE_ČJS.2.Bal.23_Muj_domov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9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 smtClean="0"/>
              <a:t>druhý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Můj domov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 Výukový materiál je určen žákům druhého ročníku a slouží k procvičování</a:t>
            </a:r>
          </a:p>
          <a:p>
            <a:pPr marL="0" indent="0">
              <a:buNone/>
            </a:pPr>
            <a:r>
              <a:rPr lang="cs-CZ" b="1" dirty="0" smtClean="0"/>
              <a:t>                  znalostí o vlasti a domově. Žáci vybírají z nabídky naše státní symboly, poznávají</a:t>
            </a:r>
          </a:p>
          <a:p>
            <a:pPr marL="0" indent="0">
              <a:buNone/>
            </a:pPr>
            <a:r>
              <a:rPr lang="cs-CZ" b="1" dirty="0" smtClean="0"/>
              <a:t>                  města a vesnice a rozlišují názvy místností v bytě a jejich vybavení.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8057" cy="1484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19843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://www.clker.com/cliparts/f/e/c/8/1230571101472103398rg1024_soft_trees_2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0" y="2807516"/>
            <a:ext cx="2714997" cy="363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85308" y="2665004"/>
            <a:ext cx="519617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2667" y="116632"/>
            <a:ext cx="8819461" cy="36317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Ů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</a:t>
            </a:r>
          </a:p>
          <a:p>
            <a:pPr algn="ctr"/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D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66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M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O</a:t>
            </a:r>
            <a:r>
              <a:rPr lang="cs-CZ" sz="115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</a:p>
        </p:txBody>
      </p:sp>
      <p:pic>
        <p:nvPicPr>
          <p:cNvPr id="7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7056" y="111601"/>
            <a:ext cx="1523189" cy="1677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http://www.clker.com/cliparts/2/e/c/1/1338759819101833965birds-flying-silhouette-clip-art%20(1)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8793" y="2201885"/>
            <a:ext cx="683042" cy="60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0781" y="5935487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277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293" y="5944758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http://www.clker.com/cliparts/9/6/e/c/130682964016723738301234405342341465904rg1024_grass_texture.svg.hi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443" y="5934075"/>
            <a:ext cx="2857500" cy="92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clker.com/cliparts/z/U/c/o/6/Q/smiling-family-hi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52577" y="4725143"/>
            <a:ext cx="1452225" cy="17466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49409" y="5121951"/>
            <a:ext cx="719179" cy="132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36909" y="5378283"/>
            <a:ext cx="729091" cy="106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65864" y="5124277"/>
            <a:ext cx="884712" cy="122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823" y="5464110"/>
            <a:ext cx="407148" cy="8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197" y="5219804"/>
            <a:ext cx="719977" cy="119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754308" y="5194538"/>
            <a:ext cx="871555" cy="125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3"/>
          <p:cNvSpPr txBox="1">
            <a:spLocks noChangeArrowheads="1"/>
          </p:cNvSpPr>
          <p:nvPr/>
        </p:nvSpPr>
        <p:spPr>
          <a:xfrm>
            <a:off x="124826" y="6597352"/>
            <a:ext cx="9019174" cy="260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cs-CZ" sz="1200" b="1" dirty="0" smtClean="0"/>
              <a:t>Autorem materiálu a všech jeho částí, není-li uvedeno jinak, je Mgr. Pavla Balejová.</a:t>
            </a:r>
          </a:p>
          <a:p>
            <a:pPr>
              <a:lnSpc>
                <a:spcPct val="80000"/>
              </a:lnSpc>
              <a:buFont typeface="Arial" pitchFamily="34" charset="0"/>
              <a:buNone/>
              <a:defRPr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5837007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Nejprve si pozorně přečti článek.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340768"/>
            <a:ext cx="854306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Slovo domov můžeme chápat jako zemi, ve které jsme se narodili. Je to naše vlast a jmenuje se Česká republika. Jsme Češi a naším hlavním městem je Praha. Každý z nás však může žít v jiném městě nebo vesnici. Tam máme svůj vlastní domov – třeba v rodinném nebo panelovém domě. Žijeme tam se svými příbuznými, které máme rádi. Je to pro nás místo, kam se vždy vracíme a kde se cítíme v bezpečí. Máme tam svůj koutek, kde si můžeme odpočinout. </a:t>
            </a:r>
          </a:p>
        </p:txBody>
      </p:sp>
      <p:pic>
        <p:nvPicPr>
          <p:cNvPr id="5" name="Picture 2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45045" y="4941168"/>
            <a:ext cx="2396423" cy="1693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clker.com/cliparts/f/e/c/8/1230571101472103398rg1024_soft_trees_2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95736" y="4818731"/>
            <a:ext cx="1357499" cy="1816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55139" y="5628834"/>
            <a:ext cx="729091" cy="106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89892" y="5457180"/>
            <a:ext cx="884712" cy="122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www.clker.com/cliparts/Y/L/5/d/y/8/girl-jumping-upside-down-md.pn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413"/>
          <a:stretch/>
        </p:blipFill>
        <p:spPr bwMode="auto">
          <a:xfrm rot="10800000">
            <a:off x="3517265" y="5441578"/>
            <a:ext cx="871555" cy="125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691" y="5846626"/>
            <a:ext cx="407148" cy="8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743256" y="50393"/>
            <a:ext cx="719179" cy="1322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260648"/>
            <a:ext cx="718155" cy="119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061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3 státní symboly České republiky.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Soubor:Coat of arms of the Czech Republic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560" y="908720"/>
            <a:ext cx="1224136" cy="146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Coat of Arms of Slovak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74476"/>
            <a:ext cx="1228001" cy="153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Flag of Brazil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857843"/>
            <a:ext cx="1992248" cy="139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516216" y="1231964"/>
            <a:ext cx="1970732" cy="64633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áseň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Cestička k domovu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4" name="Picture 10" descr="Soubor:Flag of the Czech Republic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041" y="2822570"/>
            <a:ext cx="1908212" cy="127134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371973" y="3145954"/>
            <a:ext cx="1688219" cy="64633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ymna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Kde</a:t>
            </a: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omov můj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6" name="Picture 12" descr="Soubor:Flag of France.sv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198" y="2708920"/>
            <a:ext cx="1976912" cy="13171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Soubor:Austria Bundesadler.sv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25" y="2595219"/>
            <a:ext cx="1459571" cy="154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251520" y="4293096"/>
            <a:ext cx="8624371" cy="2376264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097768" y="4293096"/>
            <a:ext cx="28507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STÁTNÍ SYMBOLY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51061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Pokus se zařadit názvy do správné skupiny spojením čarou. Vyprávěj, ve které zemi, městě, vesnici žiješ ty nebo tvoji příbuzní a známí lidé.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1443" y="2650709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Cvrčovice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1444" y="311237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Kladno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1444" y="357894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Velká Británie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0041" y="404060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Itálie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0042" y="451716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Kyšice</a:t>
            </a:r>
            <a:endParaRPr lang="cs-CZ" sz="28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0042" y="2214062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Brno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353" y="5028348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Plzeň</a:t>
            </a:r>
            <a:endParaRPr lang="cs-CZ" sz="28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6332" y="5466710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Francie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5233" y="601721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Brandýsek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2142830"/>
            <a:ext cx="180023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79309" y="3827220"/>
            <a:ext cx="207019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VESNICE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40053" y="5542446"/>
            <a:ext cx="14401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348" y="1158455"/>
            <a:ext cx="1522701" cy="1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1/6/5/3/1206570668474050631nicubunu_RPG_map_symbols_Villag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119" y="3184907"/>
            <a:ext cx="1972386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8/9/9/f/1194984406686091904czech_republic_map_lumen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409" y="5327863"/>
            <a:ext cx="2447400" cy="137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061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 svém bytě máte různé místnosti a prostory.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Dopiš do vět správně jejich názvy. 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6313" y="2067895"/>
            <a:ext cx="695633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Pokojíček, kde si hraješ a učíš se, je 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0588" y="2678425"/>
            <a:ext cx="89117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ejvětší pokoj pro celou rodinu se jmenuje ____________.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9592" y="3267057"/>
            <a:ext cx="83832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Místnost, kde se myjeme </a:t>
            </a:r>
            <a:r>
              <a:rPr lang="cs-CZ" sz="2800" b="1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sprchujeme, 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5792" y="3825045"/>
            <a:ext cx="83370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Pokoj, ve kterém spí rodiče, se nazývá 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191" y="4381123"/>
            <a:ext cx="84266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Některé rodiny mají pro auto 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191" y="4989744"/>
            <a:ext cx="86426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mnoha domech bývá pro uskladnění věcí ________. 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9593" y="1517571"/>
            <a:ext cx="75911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Místnost, ve které se vaří, nazýváme 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1200" y="5630753"/>
            <a:ext cx="84236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některých místností se dá vyjít ven na ________.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3528" y="5447490"/>
            <a:ext cx="884712" cy="122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723" y="812775"/>
            <a:ext cx="1070046" cy="1778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6312" y="140004"/>
            <a:ext cx="822127" cy="151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75" y="671535"/>
            <a:ext cx="407148" cy="8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061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3616586"/>
            <a:ext cx="2736304" cy="312478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41316" y="3652167"/>
            <a:ext cx="2736304" cy="312478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300192" y="3663286"/>
            <a:ext cx="2736304" cy="312478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Umísti předměty do správné místnosti.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H/g/l/a/i/v/plasma-tv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34" y="1285860"/>
            <a:ext cx="1296144" cy="869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6/z/M/H/e/K/sink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282"/>
          <a:stretch/>
        </p:blipFill>
        <p:spPr bwMode="auto">
          <a:xfrm>
            <a:off x="2000232" y="1357298"/>
            <a:ext cx="2000250" cy="70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2/4/2/7/12279729111789012250Muga_Armchair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118" y="746308"/>
            <a:ext cx="1430795" cy="150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lker.com/cliparts/r/O/n/n/6/e/hello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176055"/>
            <a:ext cx="1414463" cy="92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clker.com/cliparts/c/0/c/e/11949868481196278825simple_teddy_bear_with__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958" y="1071546"/>
            <a:ext cx="1045865" cy="119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clker.com/cliparts/k/2/y/P/L/j/brown-couch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58422"/>
            <a:ext cx="1830338" cy="95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clker.com/cliparts/d/4/4/1/1194985030578652702toothbrush_and_paste_ganson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462" y="2629078"/>
            <a:ext cx="1428749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www.clker.com/cliparts/b/7/1/a/11954296111581224882Machovka_Bookcase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878" y="2415160"/>
            <a:ext cx="1294259" cy="119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www.clker.com/cliparts/D/j/8/k/V/M/colored-bed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730" y="2602531"/>
            <a:ext cx="1556660" cy="880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388342" y="3663464"/>
            <a:ext cx="217463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bývací pokoj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82068" y="3663464"/>
            <a:ext cx="15238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koupelna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56497" y="3674528"/>
            <a:ext cx="20236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ětský pokoj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4116" name="Picture 20" descr="http://www.clker.com/cliparts/Y/A/F/Q/2/S/bath-tub-with-bubbles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082" y="2678388"/>
            <a:ext cx="1552414" cy="63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7744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5230" y="2060848"/>
            <a:ext cx="6253764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Následuje řešení:</a:t>
            </a:r>
            <a:endParaRPr lang="cs-CZ" sz="66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7" descr="Logolinka ZŠ a MŠ Kladno, Norská 263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781" b="5473"/>
          <a:stretch/>
        </p:blipFill>
        <p:spPr bwMode="auto">
          <a:xfrm>
            <a:off x="7382402" y="260648"/>
            <a:ext cx="1268034" cy="1208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3594426" y="3789040"/>
            <a:ext cx="1872208" cy="2232248"/>
          </a:xfrm>
          <a:prstGeom prst="downArrow">
            <a:avLst/>
          </a:prstGeom>
          <a:solidFill>
            <a:srgbClr val="00B050"/>
          </a:solidFill>
          <a:ln>
            <a:solidFill>
              <a:srgbClr val="006666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66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6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1520" y="4293096"/>
            <a:ext cx="8624371" cy="2376264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Vyber 3 státní symboly České republiky.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Soubor:Coat of arms of the Czech Republic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484" y="4781893"/>
            <a:ext cx="1224136" cy="1466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Coat of Arms of Slovak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74476"/>
            <a:ext cx="1228001" cy="153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Flag of Brazil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857843"/>
            <a:ext cx="1992248" cy="139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516216" y="1231964"/>
            <a:ext cx="1970732" cy="64633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áseň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Cestička k domovu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4" name="Picture 10" descr="Soubor:Flag of the Czech Republic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017" y="4932114"/>
            <a:ext cx="1908212" cy="127134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228184" y="5191984"/>
            <a:ext cx="1688219" cy="64633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ymna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Kde</a:t>
            </a:r>
            <a:r>
              <a:rPr lang="cs-CZ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d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omov můj</a:t>
            </a:r>
            <a:endParaRPr lang="cs-CZ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6" name="Picture 12" descr="Soubor:Flag of France.sv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198" y="2708920"/>
            <a:ext cx="1976912" cy="13171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Soubor:Austria Bundesadler.sv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25" y="2595219"/>
            <a:ext cx="1459571" cy="1544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097768" y="4293096"/>
            <a:ext cx="285071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STÁTNÍ SYMBOLY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0104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138499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Pokus se zařadit názvy do správné skupiny spojením čarou. Vyprávěj, ve které zemi, městě, vesnici žiješ ty nebo tvoji příbuzní a známí lidé.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1443" y="2650709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Cvrčovice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1444" y="3112374"/>
            <a:ext cx="233326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Kladno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1444" y="3578940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Velká Británie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0041" y="404060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Itálie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0042" y="451716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Kyšice</a:t>
            </a:r>
            <a:endParaRPr lang="cs-CZ" sz="2800" b="1" dirty="0">
              <a:ln w="1905"/>
              <a:solidFill>
                <a:srgbClr val="FFC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0042" y="2214062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Brno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0353" y="5028348"/>
            <a:ext cx="237246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tx2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Plzeň</a:t>
            </a:r>
            <a:endParaRPr lang="cs-CZ" sz="2800" b="1" dirty="0">
              <a:ln w="1905"/>
              <a:solidFill>
                <a:schemeClr val="tx2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6332" y="5466710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Francie</a:t>
            </a:r>
            <a:endParaRPr lang="cs-CZ" sz="2800" b="1" dirty="0">
              <a:ln w="1905"/>
              <a:solidFill>
                <a:srgbClr val="00B05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5233" y="6017215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Brandýsek</a:t>
            </a:r>
            <a:endParaRPr lang="cs-CZ" sz="2800" b="1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2142830"/>
            <a:ext cx="180023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79309" y="3827220"/>
            <a:ext cx="2070197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VESNICE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40053" y="5542446"/>
            <a:ext cx="144019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 </a:t>
            </a:r>
            <a:endParaRPr lang="cs-CZ" sz="40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6" name="Picture 12" descr="http://www.clker.com/cliparts/q/B/F/D/W/v/commercial-property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348" y="1158455"/>
            <a:ext cx="1522701" cy="1770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http://www.clker.com/cliparts/1/6/5/3/1206570668474050631nicubunu_RPG_map_symbols_Village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5119" y="3184907"/>
            <a:ext cx="1972386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8/9/9/f/1194984406686091904czech_republic_map_lumen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2409" y="5327863"/>
            <a:ext cx="2447400" cy="1378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>
            <a:endCxn id="13" idx="1"/>
          </p:cNvCxnSpPr>
          <p:nvPr/>
        </p:nvCxnSpPr>
        <p:spPr>
          <a:xfrm>
            <a:off x="1115616" y="2475672"/>
            <a:ext cx="3744416" cy="21101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4" idx="1"/>
          </p:cNvCxnSpPr>
          <p:nvPr/>
        </p:nvCxnSpPr>
        <p:spPr>
          <a:xfrm>
            <a:off x="1835696" y="2929038"/>
            <a:ext cx="3043613" cy="125212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408671" y="2650709"/>
            <a:ext cx="3451361" cy="72327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514705" y="3840550"/>
            <a:ext cx="2633359" cy="196471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5" idx="1"/>
          </p:cNvCxnSpPr>
          <p:nvPr/>
        </p:nvCxnSpPr>
        <p:spPr>
          <a:xfrm>
            <a:off x="1259632" y="4302215"/>
            <a:ext cx="3780421" cy="159417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259632" y="4302215"/>
            <a:ext cx="3780421" cy="520692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1115616" y="2850716"/>
            <a:ext cx="3763693" cy="2477147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/>
          <p:nvPr/>
        </p:nvCxnSpPr>
        <p:spPr>
          <a:xfrm>
            <a:off x="1408671" y="5728320"/>
            <a:ext cx="3631382" cy="288895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50" name="Přímá spojnice 2049"/>
          <p:cNvCxnSpPr/>
          <p:nvPr/>
        </p:nvCxnSpPr>
        <p:spPr>
          <a:xfrm flipV="1">
            <a:off x="2051720" y="4562561"/>
            <a:ext cx="2827589" cy="171626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76444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 svém bytě máte různé místnosti a prostory.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Dopiš do vět správně jejich názvy. 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6313" y="2067895"/>
            <a:ext cx="86845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Pokojíček, kde si hraješ a učíš se, je dětský pokoj.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0588" y="2678425"/>
            <a:ext cx="89117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</a:t>
            </a: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ejvětší pokoj pro celou rodinu se jmenuje obývací pokoj.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9592" y="3267057"/>
            <a:ext cx="83832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Místnost, kde se myjeme a sprchujeme, je koupelna.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5792" y="3825045"/>
            <a:ext cx="83370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Pokoj, ve kterém spí rodiče, se nazývá ložnice.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191" y="4381123"/>
            <a:ext cx="84266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Některé rodiny mají pro auto garáž.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8191" y="4989744"/>
            <a:ext cx="864265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mnoha domech bývá pro uskladnění věcí sklep. 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9593" y="1517571"/>
            <a:ext cx="759113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Místnost, ve které se vaří, nazýváme kuchyně.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31200" y="5630753"/>
            <a:ext cx="842361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 některých místností se dá vyjít ven na balkon.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33528" y="5447490"/>
            <a:ext cx="884712" cy="1224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0723" y="812775"/>
            <a:ext cx="1070046" cy="1778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6312" y="140004"/>
            <a:ext cx="822127" cy="1512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http://www.clker.com/cliparts/2/d/b/d/11949855241756811586dog_01_drawn_with_strai_01.svg.me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75" y="671535"/>
            <a:ext cx="407148" cy="87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3548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6300192" y="3663286"/>
            <a:ext cx="2736304" cy="312478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07504" y="3616586"/>
            <a:ext cx="2736304" cy="312478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241316" y="3652167"/>
            <a:ext cx="2736304" cy="312478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 smtClean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Umísti předměty do správné místnosti.</a:t>
            </a:r>
            <a:endParaRPr lang="cs-CZ" sz="2800" b="1" spc="50" dirty="0">
              <a:ln w="11430"/>
              <a:solidFill>
                <a:srgbClr val="00B05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pic>
        <p:nvPicPr>
          <p:cNvPr id="4098" name="Picture 2" descr="http://www.clker.com/cliparts/H/g/l/a/i/v/plasma-tv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91683"/>
            <a:ext cx="1296144" cy="88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clker.com/cliparts/6/z/M/H/e/K/sink-md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282"/>
          <a:stretch/>
        </p:blipFill>
        <p:spPr bwMode="auto">
          <a:xfrm>
            <a:off x="3237092" y="4177590"/>
            <a:ext cx="2000250" cy="701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www.clker.com/cliparts/2/4/2/7/12279729111789012250Muga_Armchair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7924" y="3984790"/>
            <a:ext cx="1430795" cy="150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clker.com/cliparts/r/O/n/n/6/e/hello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367" y="4177590"/>
            <a:ext cx="1414463" cy="92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www.clker.com/cliparts/c/0/c/e/11949868481196278825simple_teddy_bear_with__01.svg.me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890" y="5480123"/>
            <a:ext cx="1045865" cy="119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www.clker.com/cliparts/k/2/y/P/L/j/brown-couch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17" y="5373216"/>
            <a:ext cx="1830338" cy="958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www.clker.com/cliparts/d/4/4/1/1194985030578652702toothbrush_and_paste_ganson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842" y="5142970"/>
            <a:ext cx="1428749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http://www.clker.com/cliparts/b/7/1/a/11954296111581224882Machovka_Bookcase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518171"/>
            <a:ext cx="1294259" cy="119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http://www.clker.com/cliparts/D/j/8/k/V/M/colored-bed-m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724" y="5225677"/>
            <a:ext cx="1556660" cy="880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388342" y="3663464"/>
            <a:ext cx="217463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bývací pokoj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82068" y="3663464"/>
            <a:ext cx="152388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koupelna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656497" y="3674528"/>
            <a:ext cx="20236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ětský pokoj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20" name="Picture 20" descr="http://www.clker.com/cliparts/Y/A/F/Q/2/S/bath-tub-with-bubbles-m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2068" y="6013135"/>
            <a:ext cx="1552414" cy="63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708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16476"/>
          </a:xfrm>
        </p:spPr>
        <p:txBody>
          <a:bodyPr rtlCol="0">
            <a:normAutofit fontScale="5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/>
              <a:t>Uveřejněné odkazy [cit. </a:t>
            </a:r>
            <a:r>
              <a:rPr lang="cs-CZ" sz="1800" dirty="0" smtClean="0"/>
              <a:t>2013-09-09]. </a:t>
            </a:r>
            <a:r>
              <a:rPr lang="cs-CZ" sz="1800" dirty="0"/>
              <a:t>Dostupné pod licencí Public domain na </a:t>
            </a:r>
            <a:r>
              <a:rPr lang="cs-CZ" sz="1800" dirty="0" smtClean="0"/>
              <a:t>WWW:</a:t>
            </a:r>
          </a:p>
          <a:p>
            <a:pPr marL="0" indent="0">
              <a:buNone/>
              <a:defRPr/>
            </a:pPr>
            <a:r>
              <a:rPr lang="cs-CZ" sz="1800" dirty="0"/>
              <a:t>rodiny		http://www.clker.com/clipart-smiling-family.html</a:t>
            </a:r>
          </a:p>
          <a:p>
            <a:pPr marL="0" indent="0">
              <a:buNone/>
              <a:defRPr/>
            </a:pPr>
            <a:r>
              <a:rPr lang="cs-CZ" sz="18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8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8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8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800" dirty="0"/>
              <a:t>Dům		http://www.clker.com/clipart-12144.html</a:t>
            </a:r>
          </a:p>
          <a:p>
            <a:pPr marL="0" indent="0">
              <a:buNone/>
              <a:defRPr/>
            </a:pPr>
            <a:r>
              <a:rPr lang="cs-CZ" sz="1800" dirty="0"/>
              <a:t>Strom		http://www.clker.com/clipart-soft-trees.html</a:t>
            </a:r>
          </a:p>
          <a:p>
            <a:pPr marL="0" indent="0">
              <a:buNone/>
              <a:defRPr/>
            </a:pPr>
            <a:r>
              <a:rPr lang="cs-CZ" sz="1800" dirty="0"/>
              <a:t>Psík		http://www.clker.com/clipart-3455.html</a:t>
            </a:r>
          </a:p>
          <a:p>
            <a:pPr marL="0" indent="0">
              <a:buNone/>
              <a:defRPr/>
            </a:pPr>
            <a:r>
              <a:rPr lang="cs-CZ" sz="1800" dirty="0"/>
              <a:t>Slunce		http://www.clker.com/clipart-10030.html</a:t>
            </a:r>
          </a:p>
          <a:p>
            <a:pPr marL="0" indent="0">
              <a:buNone/>
              <a:defRPr/>
            </a:pPr>
            <a:r>
              <a:rPr lang="cs-CZ" sz="1800" dirty="0"/>
              <a:t>Ptáci		http://www.clker.com/clipart-211186.html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Státní znak ČR		http</a:t>
            </a:r>
            <a:r>
              <a:rPr lang="cs-CZ" sz="1800" dirty="0"/>
              <a:t>://cs.wikipedia.org/wiki/Soubor:Coat_of_arms_of_the_Czech_Republic.svg</a:t>
            </a:r>
            <a:endParaRPr lang="cs-CZ" sz="1800" dirty="0" smtClean="0"/>
          </a:p>
          <a:p>
            <a:pPr marL="0" indent="0">
              <a:buNone/>
              <a:defRPr/>
            </a:pPr>
            <a:r>
              <a:rPr lang="cs-CZ" sz="1800" dirty="0" smtClean="0"/>
              <a:t>Státní znak Rakousko	</a:t>
            </a:r>
            <a:r>
              <a:rPr lang="cs-CZ" sz="1800" dirty="0"/>
              <a:t>http://cs.wikipedia.org/wiki/Soubor:Austria_Bundesadler.svg</a:t>
            </a:r>
            <a:endParaRPr lang="cs-CZ" sz="1800" dirty="0" smtClean="0"/>
          </a:p>
          <a:p>
            <a:pPr marL="0" indent="0">
              <a:buNone/>
              <a:defRPr/>
            </a:pPr>
            <a:r>
              <a:rPr lang="cs-CZ" sz="1800" dirty="0" smtClean="0"/>
              <a:t>Státní znak Slovensko	</a:t>
            </a:r>
            <a:r>
              <a:rPr lang="cs-CZ" sz="1800" dirty="0"/>
              <a:t>http://</a:t>
            </a:r>
            <a:r>
              <a:rPr lang="cs-CZ" sz="1800" dirty="0" smtClean="0"/>
              <a:t>cs.wikipedia.org/wiki/Soubor:Coat_of_Arms_of_Slovakia.sv</a:t>
            </a:r>
          </a:p>
          <a:p>
            <a:pPr marL="0" indent="0">
              <a:buNone/>
              <a:defRPr/>
            </a:pPr>
            <a:r>
              <a:rPr lang="cs-CZ" sz="1800" dirty="0" smtClean="0"/>
              <a:t>Vlajka Brazílie		http</a:t>
            </a:r>
            <a:r>
              <a:rPr lang="cs-CZ" sz="1800" dirty="0"/>
              <a:t>://cs.wikipedia.org/wiki/Soubor:Flag_of_Brazil.svg</a:t>
            </a:r>
          </a:p>
          <a:p>
            <a:pPr marL="0" indent="0">
              <a:buNone/>
              <a:defRPr/>
            </a:pPr>
            <a:r>
              <a:rPr lang="cs-CZ" sz="1800" dirty="0" smtClean="0"/>
              <a:t>Vlajka ČR		</a:t>
            </a:r>
            <a:r>
              <a:rPr lang="cs-CZ" sz="1800" dirty="0"/>
              <a:t>http://</a:t>
            </a:r>
            <a:r>
              <a:rPr lang="cs-CZ" sz="1800" dirty="0" smtClean="0"/>
              <a:t>cs.wikipedia.org/wiki/Soubor:Flag_of_the_Czech_Republic.svg</a:t>
            </a:r>
          </a:p>
          <a:p>
            <a:pPr marL="0" indent="0">
              <a:buNone/>
              <a:defRPr/>
            </a:pPr>
            <a:r>
              <a:rPr lang="cs-CZ" sz="1800" dirty="0" smtClean="0"/>
              <a:t>Vlajka Francie		</a:t>
            </a:r>
            <a:r>
              <a:rPr lang="cs-CZ" sz="1800" dirty="0"/>
              <a:t>http://</a:t>
            </a:r>
            <a:r>
              <a:rPr lang="cs-CZ" sz="1800" dirty="0" smtClean="0"/>
              <a:t>cs.wikipedia.org/wiki/Soubor:Flag_of_France.svg</a:t>
            </a:r>
          </a:p>
          <a:p>
            <a:pPr marL="0" indent="0">
              <a:buNone/>
              <a:defRPr/>
            </a:pPr>
            <a:r>
              <a:rPr lang="cs-CZ" sz="1800" dirty="0"/>
              <a:t>město		http://www.clker.com/clipart-city-skyline-1.html</a:t>
            </a:r>
          </a:p>
          <a:p>
            <a:pPr marL="0" indent="0">
              <a:buNone/>
              <a:defRPr/>
            </a:pPr>
            <a:r>
              <a:rPr lang="cs-CZ" sz="1800" dirty="0"/>
              <a:t>vesnice		http://www.clker.com/clipart-village1.html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Mapa ČR		</a:t>
            </a:r>
            <a:r>
              <a:rPr lang="cs-CZ" sz="1800" dirty="0"/>
              <a:t>http://www.clker.com/clipart-2181.html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Televize		</a:t>
            </a:r>
            <a:r>
              <a:rPr lang="cs-CZ" sz="1800" dirty="0"/>
              <a:t>http://</a:t>
            </a:r>
            <a:r>
              <a:rPr lang="cs-CZ" sz="1800" dirty="0" smtClean="0"/>
              <a:t>www.clker.com/clipart-plasma-tv-1.html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Umyvadlo		</a:t>
            </a:r>
            <a:r>
              <a:rPr lang="cs-CZ" sz="1800" dirty="0"/>
              <a:t>http://</a:t>
            </a:r>
            <a:r>
              <a:rPr lang="cs-CZ" sz="1800" dirty="0" smtClean="0"/>
              <a:t>www.clker.com/clipart-sink-2.html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Křeslo		</a:t>
            </a:r>
            <a:r>
              <a:rPr lang="cs-CZ" sz="1800" dirty="0"/>
              <a:t>http://www.clker.com/clipart-24967.html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Psací stůl		http</a:t>
            </a:r>
            <a:r>
              <a:rPr lang="cs-CZ" sz="1800" dirty="0"/>
              <a:t>://www.clker.com/clipart-hello-6.html</a:t>
            </a:r>
            <a:endParaRPr lang="cs-CZ" sz="1800" dirty="0" smtClean="0"/>
          </a:p>
          <a:p>
            <a:pPr marL="0" indent="0">
              <a:buNone/>
              <a:defRPr/>
            </a:pPr>
            <a:r>
              <a:rPr lang="cs-CZ" sz="1800" dirty="0" smtClean="0"/>
              <a:t>Medvídek		</a:t>
            </a:r>
            <a:r>
              <a:rPr lang="cs-CZ" sz="1800" dirty="0"/>
              <a:t>http://www.clker.com/clipart-4615.html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Sedačka		</a:t>
            </a:r>
            <a:r>
              <a:rPr lang="cs-CZ" sz="1800" dirty="0"/>
              <a:t>http://www.clker.com/clipart-brown-couch.html</a:t>
            </a:r>
            <a:endParaRPr lang="cs-CZ" sz="1800" dirty="0" smtClean="0"/>
          </a:p>
          <a:p>
            <a:pPr marL="0" indent="0">
              <a:buNone/>
              <a:defRPr/>
            </a:pPr>
            <a:r>
              <a:rPr lang="cs-CZ" sz="1800" dirty="0" smtClean="0"/>
              <a:t>Kartáček		</a:t>
            </a:r>
            <a:r>
              <a:rPr lang="cs-CZ" sz="1800" dirty="0"/>
              <a:t>http://www.clker.com/clipart-2905.html</a:t>
            </a:r>
          </a:p>
          <a:p>
            <a:pPr marL="0" indent="0">
              <a:buNone/>
              <a:defRPr/>
            </a:pPr>
            <a:r>
              <a:rPr lang="cs-CZ" sz="1800" dirty="0" smtClean="0"/>
              <a:t>Knihovna		</a:t>
            </a:r>
            <a:r>
              <a:rPr lang="cs-CZ" sz="1800" dirty="0"/>
              <a:t>http://www.clker.com/clipart-10581.html</a:t>
            </a:r>
            <a:endParaRPr lang="cs-CZ" sz="1800" dirty="0" smtClean="0"/>
          </a:p>
          <a:p>
            <a:pPr marL="0" indent="0">
              <a:buNone/>
              <a:defRPr/>
            </a:pPr>
            <a:r>
              <a:rPr lang="cs-CZ" sz="1800" dirty="0" smtClean="0"/>
              <a:t>Postel		</a:t>
            </a:r>
            <a:r>
              <a:rPr lang="cs-CZ" sz="1800" dirty="0"/>
              <a:t>http://www.clker.com/clipart-colored-bed.html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Vana		</a:t>
            </a:r>
            <a:r>
              <a:rPr lang="cs-CZ" sz="1800" dirty="0" smtClean="0"/>
              <a:t>http</a:t>
            </a:r>
            <a:r>
              <a:rPr lang="cs-CZ" sz="1800" dirty="0"/>
              <a:t>://</a:t>
            </a:r>
            <a:r>
              <a:rPr lang="cs-CZ" sz="1800" dirty="0" smtClean="0"/>
              <a:t>www.clker.com/clipart-bath-tub-with-bubbles.html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2" y="5581650"/>
            <a:ext cx="900113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7654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474</Words>
  <Application>Microsoft Office PowerPoint</Application>
  <PresentationFormat>Předvádění na obrazovce (4:3)</PresentationFormat>
  <Paragraphs>132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Labi</dc:creator>
  <cp:lastModifiedBy>Radek</cp:lastModifiedBy>
  <cp:revision>75</cp:revision>
  <dcterms:created xsi:type="dcterms:W3CDTF">2013-10-11T15:01:26Z</dcterms:created>
  <dcterms:modified xsi:type="dcterms:W3CDTF">2013-10-27T17:28:01Z</dcterms:modified>
</cp:coreProperties>
</file>