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63" r:id="rId5"/>
    <p:sldId id="262" r:id="rId6"/>
    <p:sldId id="261" r:id="rId7"/>
    <p:sldId id="260" r:id="rId8"/>
    <p:sldId id="258" r:id="rId9"/>
    <p:sldId id="265" r:id="rId10"/>
    <p:sldId id="266" r:id="rId11"/>
    <p:sldId id="267" r:id="rId12"/>
    <p:sldId id="268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FF0066"/>
    <a:srgbClr val="008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2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4.png"/><Relationship Id="rId4" Type="http://schemas.openxmlformats.org/officeDocument/2006/relationships/image" Target="../media/image19.jpe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2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10" Type="http://schemas.openxmlformats.org/officeDocument/2006/relationships/image" Target="../media/image24.png"/><Relationship Id="rId4" Type="http://schemas.openxmlformats.org/officeDocument/2006/relationships/image" Target="../media/image19.jpe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313"/>
            <a:ext cx="8229600" cy="496902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dirty="0"/>
              <a:t>Název školy: </a:t>
            </a:r>
            <a:r>
              <a:rPr lang="cs-CZ" b="1" dirty="0"/>
              <a:t> Základní škola a Mateřská škola Kladno, Norská 2633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Autor: </a:t>
            </a:r>
            <a:r>
              <a:rPr lang="cs-CZ" b="1" dirty="0"/>
              <a:t>Mgr. Pavla Balejová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Název materiálu: </a:t>
            </a:r>
            <a:r>
              <a:rPr lang="cs-CZ" b="1" dirty="0" smtClean="0"/>
              <a:t>VY_12_INOVACE_ČJS.2.Bal.24_Kultura_a_umeni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marL="0" indent="0">
              <a:buNone/>
            </a:pPr>
            <a:r>
              <a:rPr lang="cs-CZ" dirty="0"/>
              <a:t>Datum: </a:t>
            </a:r>
            <a:r>
              <a:rPr lang="cs-CZ" b="1" dirty="0" smtClean="0"/>
              <a:t>10. </a:t>
            </a:r>
            <a:r>
              <a:rPr lang="cs-CZ" b="1" dirty="0"/>
              <a:t>9</a:t>
            </a:r>
            <a:r>
              <a:rPr lang="cs-CZ" b="1" dirty="0" smtClean="0"/>
              <a:t>. </a:t>
            </a:r>
            <a:r>
              <a:rPr lang="cs-CZ" b="1" dirty="0"/>
              <a:t>2013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Ročník: </a:t>
            </a:r>
            <a:r>
              <a:rPr lang="cs-CZ" b="1" dirty="0" smtClean="0"/>
              <a:t>druhý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 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Vzdělávací oblast: </a:t>
            </a:r>
            <a:r>
              <a:rPr lang="cs-CZ" b="1" dirty="0"/>
              <a:t>Člověk a jeho svět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Vzdělávací obor: </a:t>
            </a:r>
            <a:r>
              <a:rPr lang="cs-CZ" b="1" dirty="0"/>
              <a:t>Člověk a jeho svět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Název: </a:t>
            </a:r>
            <a:r>
              <a:rPr lang="cs-CZ" b="1" dirty="0"/>
              <a:t>	</a:t>
            </a:r>
            <a:r>
              <a:rPr lang="cs-CZ" b="1" dirty="0" smtClean="0"/>
              <a:t>Kultura a umění</a:t>
            </a:r>
            <a:r>
              <a:rPr lang="cs-CZ" b="1" dirty="0"/>
              <a:t/>
            </a:r>
            <a:br>
              <a:rPr lang="cs-CZ" b="1" dirty="0"/>
            </a:br>
            <a:r>
              <a:rPr lang="cs-CZ" dirty="0"/>
              <a:t>Číslo operačního programu: </a:t>
            </a:r>
            <a:r>
              <a:rPr lang="cs-CZ" b="1" dirty="0"/>
              <a:t>CZ.1.07/1.4.00/21.3489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Název projektu: </a:t>
            </a:r>
            <a:r>
              <a:rPr lang="cs-CZ" b="1" dirty="0"/>
              <a:t>UČÍME SE S RADOSTÍ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 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Anotace: Prezentace je určena žákům druhého ročníku a slouží k procvičování</a:t>
            </a:r>
          </a:p>
          <a:p>
            <a:pPr marL="0" indent="0">
              <a:buNone/>
            </a:pPr>
            <a:r>
              <a:rPr lang="cs-CZ" b="1" dirty="0" smtClean="0"/>
              <a:t>                  vědomostí o kultuře a umění. Žáci rozeznávají jednotlivé druhy umění</a:t>
            </a:r>
          </a:p>
          <a:p>
            <a:pPr marL="0" indent="0">
              <a:buNone/>
            </a:pPr>
            <a:r>
              <a:rPr lang="cs-CZ" b="1" dirty="0" smtClean="0"/>
              <a:t>                  a umělecká díla. Určují, kteří umělci tato díla vytvářejí a kde je můžeme najít.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057" cy="148431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xmlns="" val="119843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clker.com/cliparts/j/q/a/N/R/i/theater-curtains-h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4328" cy="664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75428" y="1928664"/>
            <a:ext cx="5703469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KULTURA</a:t>
            </a:r>
          </a:p>
          <a:p>
            <a:pPr algn="ctr"/>
            <a:r>
              <a:rPr lang="cs-CZ" sz="8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</a:t>
            </a:r>
          </a:p>
          <a:p>
            <a:pPr algn="ctr"/>
            <a:r>
              <a:rPr lang="cs-CZ" sz="8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UMĚNÍ</a:t>
            </a:r>
          </a:p>
        </p:txBody>
      </p:sp>
      <p:pic>
        <p:nvPicPr>
          <p:cNvPr id="5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1781" b="5473"/>
          <a:stretch/>
        </p:blipFill>
        <p:spPr bwMode="auto">
          <a:xfrm>
            <a:off x="8201340" y="260648"/>
            <a:ext cx="738338" cy="7037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24826" y="6597352"/>
            <a:ext cx="9019174" cy="260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cs-CZ" sz="1200" b="1" dirty="0" smtClean="0"/>
              <a:t>Autorem materiálu a všech jeho částí, není-li uvedeno jinak, je Mgr. Pavla Balejová.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  <a:defRPr/>
            </a:pPr>
            <a:endParaRPr lang="cs-CZ" sz="1400" b="1" dirty="0"/>
          </a:p>
        </p:txBody>
      </p:sp>
      <p:pic>
        <p:nvPicPr>
          <p:cNvPr id="1028" name="Picture 4" descr="http://www.clker.com/cliparts/0/6/Y/u/U/M/spot-light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88201"/>
            <a:ext cx="2857500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475656" y="3997705"/>
            <a:ext cx="1488587" cy="2181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lker.com/cliparts/K/S/I/C/J/T/disco-light-purple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621326" y="1966533"/>
            <a:ext cx="2695089" cy="271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232174" y="3717032"/>
            <a:ext cx="1557088" cy="2555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7754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Přečti si nahlas článek.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64773" y="1230198"/>
            <a:ext cx="854306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Kultura hraje v lidském životě značnou roli. Určitě všichni rádi chodíte do kina nebo do divadla.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 zájmem si prohlížíte obrazy a různé sbírky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 muzeích. Čtete knihy a posloucháte hudbu. Navštěvujete zámky, chrámy nebo kostely. Obdivujete sochy a další umělecká díla. Umění obohacuje náš život a přináší radost.</a:t>
            </a:r>
          </a:p>
        </p:txBody>
      </p:sp>
      <p:pic>
        <p:nvPicPr>
          <p:cNvPr id="2050" name="Picture 2" descr="http://www.clker.com/cliparts/H/l/i/k/o/6/last-supper-h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769628"/>
            <a:ext cx="3600641" cy="208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lker.com/cliparts/2/4/3/3/12571043261351773352wasat_Theatre_Masks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5013176"/>
            <a:ext cx="2306440" cy="1691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7636037" y="65567"/>
            <a:ext cx="584044" cy="10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465852" y="65570"/>
            <a:ext cx="884712" cy="122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clker.com/cliparts/Y/L/5/d/y/8/girl-jumping-upside-down-md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4413"/>
          <a:stretch/>
        </p:blipFill>
        <p:spPr bwMode="auto">
          <a:xfrm rot="10800000">
            <a:off x="893225" y="49968"/>
            <a:ext cx="871555" cy="125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9522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Přiřaď různá umělecká díla k jednotlivým druhům umění.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0425" y="1319943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4572000" y="1319098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7596336" y="1327341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555246" y="1327341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3060606" y="1319943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6084168" y="1319098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3077" y="1413146"/>
            <a:ext cx="1437508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sochařství</a:t>
            </a:r>
            <a:endParaRPr lang="cs-CZ" sz="2400" dirty="0">
              <a:ln w="1841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562118" y="1382369"/>
            <a:ext cx="142641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malířství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211620" y="1382369"/>
            <a:ext cx="113813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poezie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735677" y="1381524"/>
            <a:ext cx="111280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hudba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040802" y="1382369"/>
            <a:ext cx="15268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literatura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633344" y="1389767"/>
            <a:ext cx="136614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herectví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0425" y="2053450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4572000" y="2052605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7596336" y="2060848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Zaoblený obdélník 18"/>
          <p:cNvSpPr/>
          <p:nvPr/>
        </p:nvSpPr>
        <p:spPr>
          <a:xfrm>
            <a:off x="1555246" y="2060848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Zaoblený obdélník 19"/>
          <p:cNvSpPr/>
          <p:nvPr/>
        </p:nvSpPr>
        <p:spPr>
          <a:xfrm>
            <a:off x="3060606" y="2053450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Zaoblený obdélník 20"/>
          <p:cNvSpPr/>
          <p:nvPr/>
        </p:nvSpPr>
        <p:spPr>
          <a:xfrm>
            <a:off x="6084168" y="2052605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1484000" y="4451294"/>
            <a:ext cx="89127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obraz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545344" y="4451294"/>
            <a:ext cx="86914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píseň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652527" y="4453237"/>
            <a:ext cx="88998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kniha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707207" y="4457560"/>
            <a:ext cx="91884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socha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775135" y="4457560"/>
            <a:ext cx="130522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ivadelní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představení</a:t>
            </a:r>
            <a:endParaRPr lang="cs-CZ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7174662" y="4450705"/>
            <a:ext cx="94609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báseň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Šipka nahoru 1"/>
          <p:cNvSpPr/>
          <p:nvPr/>
        </p:nvSpPr>
        <p:spPr>
          <a:xfrm>
            <a:off x="4160390" y="3212976"/>
            <a:ext cx="967236" cy="936104"/>
          </a:xfrm>
          <a:prstGeom prst="upArrow">
            <a:avLst/>
          </a:prstGeom>
          <a:solidFill>
            <a:srgbClr val="660033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66"/>
              </a:solidFill>
            </a:endParaRPr>
          </a:p>
        </p:txBody>
      </p:sp>
      <p:pic>
        <p:nvPicPr>
          <p:cNvPr id="3074" name="Picture 2" descr="http://www.clker.com/cliparts/5/0/9/e/1194985964685568101stara_ksiega_-_old_book_01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868" y="5301208"/>
            <a:ext cx="1195319" cy="134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clker.com/cliparts/4/a/e/f/12379166581572003400warszawianka_Hera_head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6936" y="4984346"/>
            <a:ext cx="971157" cy="168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://www.clker.com/cliparts/a/h/y/g/j/L/cartoon-portrait-frame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7297" y="5446948"/>
            <a:ext cx="1026047" cy="105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083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6" descr="http://www.clker.com/cliparts/K/S/I/C/J/T/disco-light-purple-md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613"/>
          <a:stretch/>
        </p:blipFill>
        <p:spPr bwMode="auto">
          <a:xfrm flipH="1">
            <a:off x="8078037" y="281250"/>
            <a:ext cx="958459" cy="117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Jak se nazývají umělci, kteří umělecká díla vytvářejí?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248030" y="1114150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Zaoblený obdélník 15"/>
          <p:cNvSpPr/>
          <p:nvPr/>
        </p:nvSpPr>
        <p:spPr>
          <a:xfrm>
            <a:off x="248030" y="1869222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248030" y="2657193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248030" y="3423706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Zaoblený obdélník 18"/>
          <p:cNvSpPr/>
          <p:nvPr/>
        </p:nvSpPr>
        <p:spPr>
          <a:xfrm>
            <a:off x="248030" y="4224178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Zaoblený obdélník 19"/>
          <p:cNvSpPr/>
          <p:nvPr/>
        </p:nvSpPr>
        <p:spPr>
          <a:xfrm>
            <a:off x="248030" y="5002582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486246" y="1176576"/>
            <a:ext cx="96372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píseň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54357" y="1931648"/>
            <a:ext cx="102784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socha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78403" y="2719619"/>
            <a:ext cx="97975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kniha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41360" y="3486132"/>
            <a:ext cx="105349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báseň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71497" y="4286604"/>
            <a:ext cx="99322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obraz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51520" y="4972675"/>
            <a:ext cx="140442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</a:t>
            </a: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ivadelní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představení</a:t>
            </a:r>
            <a:endParaRPr lang="cs-CZ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7450953" y="1051724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Zaoblený obdélník 27"/>
          <p:cNvSpPr/>
          <p:nvPr/>
        </p:nvSpPr>
        <p:spPr>
          <a:xfrm>
            <a:off x="7450953" y="1806796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Zaoblený obdélník 28"/>
          <p:cNvSpPr/>
          <p:nvPr/>
        </p:nvSpPr>
        <p:spPr>
          <a:xfrm>
            <a:off x="7450953" y="2594767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Zaoblený obdélník 29"/>
          <p:cNvSpPr/>
          <p:nvPr/>
        </p:nvSpPr>
        <p:spPr>
          <a:xfrm>
            <a:off x="7450953" y="3361280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Zaoblený obdélník 30"/>
          <p:cNvSpPr/>
          <p:nvPr/>
        </p:nvSpPr>
        <p:spPr>
          <a:xfrm>
            <a:off x="7450953" y="4161752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Zaoblený obdélník 31"/>
          <p:cNvSpPr/>
          <p:nvPr/>
        </p:nvSpPr>
        <p:spPr>
          <a:xfrm>
            <a:off x="7450953" y="4940156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7705199" y="1114150"/>
            <a:ext cx="93166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malíř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7670071" y="1869222"/>
            <a:ext cx="100226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herec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7610619" y="5002582"/>
            <a:ext cx="112082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básník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7357955" y="3423706"/>
            <a:ext cx="162615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spisovatel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7594590" y="4224178"/>
            <a:ext cx="115288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sochař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7614787" y="2564860"/>
            <a:ext cx="111248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</a:t>
            </a: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udební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skladatel</a:t>
            </a:r>
          </a:p>
        </p:txBody>
      </p:sp>
      <p:pic>
        <p:nvPicPr>
          <p:cNvPr id="4098" name="Picture 2" descr="http://www.clker.com/cliparts/6/2/7/8/1197125770768822602johnny_automatic_music_group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806115"/>
            <a:ext cx="2857500" cy="200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71388" y="5680561"/>
            <a:ext cx="704293" cy="1155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7879007" y="5665475"/>
            <a:ext cx="584044" cy="10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http://www.clker.com/cliparts/0/6/Y/u/U/M/spot-light-md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6615" b="9066"/>
          <a:stretch/>
        </p:blipFill>
        <p:spPr bwMode="auto">
          <a:xfrm>
            <a:off x="117621" y="188640"/>
            <a:ext cx="998695" cy="117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083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Kde můžeš najít umělecká díla? Přiřaď správně slova pod sebe.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0425" y="1319943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4572000" y="1319098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7596336" y="1327341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555246" y="1327341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3060606" y="1319943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6084168" y="1319098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74513" y="1365999"/>
            <a:ext cx="115198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obrazy</a:t>
            </a:r>
            <a:endParaRPr lang="cs-CZ" sz="2800" dirty="0">
              <a:ln w="1841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93592" y="1382369"/>
            <a:ext cx="96346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knihy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346689" y="1382369"/>
            <a:ext cx="86799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oltář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600962" y="1273666"/>
            <a:ext cx="13822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</a:t>
            </a: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tarodávný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nábytek</a:t>
            </a:r>
            <a:endParaRPr lang="cs-CZ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292504" y="1267527"/>
            <a:ext cx="102348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</a:t>
            </a: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bírka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kamenů</a:t>
            </a:r>
            <a:endParaRPr lang="cs-CZ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944356" y="1389767"/>
            <a:ext cx="74411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film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0425" y="2053450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4572000" y="2052605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7596336" y="2060848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Zaoblený obdélník 18"/>
          <p:cNvSpPr/>
          <p:nvPr/>
        </p:nvSpPr>
        <p:spPr>
          <a:xfrm>
            <a:off x="1555246" y="2060848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Zaoblený obdélník 19"/>
          <p:cNvSpPr/>
          <p:nvPr/>
        </p:nvSpPr>
        <p:spPr>
          <a:xfrm>
            <a:off x="3060606" y="2053450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Zaoblený obdélník 20"/>
          <p:cNvSpPr/>
          <p:nvPr/>
        </p:nvSpPr>
        <p:spPr>
          <a:xfrm>
            <a:off x="6084168" y="2052605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1247047" y="4451294"/>
            <a:ext cx="136518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knihovna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546056" y="4451294"/>
            <a:ext cx="100790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zámek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454205" y="4453237"/>
            <a:ext cx="128663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muzeum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729886" y="4450704"/>
            <a:ext cx="104823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galerie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5778122" y="4469960"/>
            <a:ext cx="94295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kostel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8" name="Šipka nahoru 27"/>
          <p:cNvSpPr/>
          <p:nvPr/>
        </p:nvSpPr>
        <p:spPr>
          <a:xfrm>
            <a:off x="4160390" y="3212976"/>
            <a:ext cx="967236" cy="936104"/>
          </a:xfrm>
          <a:prstGeom prst="upArrow">
            <a:avLst/>
          </a:prstGeom>
          <a:solidFill>
            <a:srgbClr val="660033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66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6858634" y="4455006"/>
            <a:ext cx="7377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kino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" name="Picture 2" descr="http://www.clker.com/cliparts/c/a/c/a/119544560022868570country_church_theresa_k_01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78996" y="4840298"/>
            <a:ext cx="2857500" cy="199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www.clker.com/cliparts/a/3/c/1/1194983755665086384carnegie_library_building_01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271" y="4840298"/>
            <a:ext cx="285750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408539" y="5588312"/>
            <a:ext cx="744294" cy="1090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0569" y="5441933"/>
            <a:ext cx="884712" cy="122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http://www.clker.com/cliparts/Y/L/5/d/y/8/girl-jumping-upside-down-md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4413"/>
          <a:stretch/>
        </p:blipFill>
        <p:spPr bwMode="auto">
          <a:xfrm rot="10800000">
            <a:off x="4097942" y="5426331"/>
            <a:ext cx="871555" cy="125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083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6" descr="http://www.clker.com/cliparts/K/S/I/C/J/T/disco-light-purple-md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613"/>
          <a:stretch/>
        </p:blipFill>
        <p:spPr bwMode="auto">
          <a:xfrm flipH="1">
            <a:off x="8078037" y="281250"/>
            <a:ext cx="958459" cy="117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http://www.clker.com/cliparts/0/6/Y/u/U/M/spot-light-md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6615" b="9066"/>
          <a:stretch/>
        </p:blipFill>
        <p:spPr bwMode="auto">
          <a:xfrm>
            <a:off x="117621" y="188640"/>
            <a:ext cx="998695" cy="117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Znáš jména některých našich umělců? Spoj slova správně čarou.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48030" y="1114150"/>
            <a:ext cx="2595778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48030" y="1869222"/>
            <a:ext cx="2595778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248030" y="2657193"/>
            <a:ext cx="2595778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248030" y="3423706"/>
            <a:ext cx="2595778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248030" y="4224178"/>
            <a:ext cx="2595778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248030" y="5002582"/>
            <a:ext cx="2595778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10821" y="1207353"/>
            <a:ext cx="261642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FRANTIŠEK HRUBÍN</a:t>
            </a: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51520" y="1962425"/>
            <a:ext cx="260103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BOŽENA NĚMCOVÁ</a:t>
            </a: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6971" y="2750396"/>
            <a:ext cx="259558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BEDŘICH SMETANA</a:t>
            </a: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1031" y="3488835"/>
            <a:ext cx="198977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KAREL GOTT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92997" y="4295122"/>
            <a:ext cx="190584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JOSEF LADA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34495" y="5125692"/>
            <a:ext cx="263508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JIŘINA BOHDALOVÁ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7450953" y="1051724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7450953" y="1806796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7450953" y="2594767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Zaoblený obdélník 18"/>
          <p:cNvSpPr/>
          <p:nvPr/>
        </p:nvSpPr>
        <p:spPr>
          <a:xfrm>
            <a:off x="7450953" y="3361280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Zaoblený obdélník 19"/>
          <p:cNvSpPr/>
          <p:nvPr/>
        </p:nvSpPr>
        <p:spPr>
          <a:xfrm>
            <a:off x="7450953" y="4161752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Zaoblený obdélník 20"/>
          <p:cNvSpPr/>
          <p:nvPr/>
        </p:nvSpPr>
        <p:spPr>
          <a:xfrm>
            <a:off x="7450953" y="4940156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7443912" y="1142747"/>
            <a:ext cx="145424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spisovatelka</a:t>
            </a:r>
            <a:endParaRPr lang="cs-CZ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7505635" y="1869222"/>
            <a:ext cx="133113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herečka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7579648" y="5002582"/>
            <a:ext cx="118276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zpěvák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610619" y="3423706"/>
            <a:ext cx="112082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básník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7689166" y="2657193"/>
            <a:ext cx="93166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malíř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7618954" y="4135392"/>
            <a:ext cx="111248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</a:t>
            </a: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udební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skladatel</a:t>
            </a:r>
          </a:p>
        </p:txBody>
      </p:sp>
      <p:pic>
        <p:nvPicPr>
          <p:cNvPr id="8194" name="Picture 2" descr="Soubor:Bedrich Smetan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2974" y="5715183"/>
            <a:ext cx="885434" cy="1033581"/>
          </a:xfrm>
          <a:prstGeom prst="ellipse">
            <a:avLst/>
          </a:prstGeom>
          <a:ln w="63500" cap="rnd">
            <a:solidFill>
              <a:schemeClr val="accent3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oubor:Kg-foto1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9732" y="5690709"/>
            <a:ext cx="873834" cy="1058056"/>
          </a:xfrm>
          <a:prstGeom prst="ellipse">
            <a:avLst/>
          </a:prstGeom>
          <a:ln w="63500" cap="rnd">
            <a:solidFill>
              <a:schemeClr val="accent4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Soubor:Jan Vilímek - Božena Němcová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0804" y="5650654"/>
            <a:ext cx="925218" cy="1131751"/>
          </a:xfrm>
          <a:prstGeom prst="ellipse">
            <a:avLst/>
          </a:prstGeom>
          <a:ln w="63500" cap="rnd">
            <a:solidFill>
              <a:schemeClr val="accent3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Soubor:Jiřina Bohdalová 201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6948" y="5665428"/>
            <a:ext cx="886299" cy="1116182"/>
          </a:xfrm>
          <a:prstGeom prst="ellipse">
            <a:avLst/>
          </a:prstGeom>
          <a:ln w="63500" cap="rnd">
            <a:solidFill>
              <a:schemeClr val="accent4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16968" y="5702381"/>
            <a:ext cx="543025" cy="99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5305" y="5739225"/>
            <a:ext cx="607451" cy="100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8078037" y="5795077"/>
            <a:ext cx="584629" cy="856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0831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25230" y="2060848"/>
            <a:ext cx="62537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Následuje řešení:</a:t>
            </a:r>
            <a:endParaRPr lang="cs-CZ" sz="6600" b="1" dirty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Šipka dolů 1"/>
          <p:cNvSpPr/>
          <p:nvPr/>
        </p:nvSpPr>
        <p:spPr>
          <a:xfrm>
            <a:off x="3594426" y="3789040"/>
            <a:ext cx="1872208" cy="2232248"/>
          </a:xfrm>
          <a:prstGeom prst="downArrow">
            <a:avLst/>
          </a:prstGeom>
          <a:solidFill>
            <a:srgbClr val="FF0066"/>
          </a:solidFill>
          <a:ln>
            <a:solidFill>
              <a:srgbClr val="660033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2828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Přiřaď různá umělecká díla k jednotlivým druhům umění.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0425" y="1319943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4572000" y="1319098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7596336" y="1327341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555246" y="1327341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3060606" y="1319943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6084168" y="1319098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3077" y="1413146"/>
            <a:ext cx="1437508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sochařství</a:t>
            </a:r>
            <a:endParaRPr lang="cs-CZ" sz="2400" dirty="0">
              <a:ln w="1841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562118" y="1382369"/>
            <a:ext cx="142641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malířství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211620" y="1382369"/>
            <a:ext cx="113813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poezie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735677" y="1381524"/>
            <a:ext cx="111280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hudba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040802" y="1382369"/>
            <a:ext cx="15268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literatura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633344" y="1389767"/>
            <a:ext cx="136614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herectví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0425" y="2053450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4572000" y="2052605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7596336" y="2060848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Zaoblený obdélník 18"/>
          <p:cNvSpPr/>
          <p:nvPr/>
        </p:nvSpPr>
        <p:spPr>
          <a:xfrm>
            <a:off x="1555246" y="2060848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Zaoblený obdélník 19"/>
          <p:cNvSpPr/>
          <p:nvPr/>
        </p:nvSpPr>
        <p:spPr>
          <a:xfrm>
            <a:off x="3060606" y="2053450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Zaoblený obdélník 20"/>
          <p:cNvSpPr/>
          <p:nvPr/>
        </p:nvSpPr>
        <p:spPr>
          <a:xfrm>
            <a:off x="6084168" y="2052605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1829690" y="2145808"/>
            <a:ext cx="89127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obraz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884549" y="2154051"/>
            <a:ext cx="86914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píseň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400163" y="2154051"/>
            <a:ext cx="88998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kniha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38389" y="2144272"/>
            <a:ext cx="91884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socha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7693489" y="2051941"/>
            <a:ext cx="130522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</a:t>
            </a:r>
            <a:r>
              <a:rPr lang="cs-CZ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ivadelní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představení</a:t>
            </a:r>
            <a:endParaRPr lang="cs-CZ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307639" y="2144273"/>
            <a:ext cx="94609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báseň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Šipka nahoru 1"/>
          <p:cNvSpPr/>
          <p:nvPr/>
        </p:nvSpPr>
        <p:spPr>
          <a:xfrm>
            <a:off x="4160390" y="3212976"/>
            <a:ext cx="967236" cy="936104"/>
          </a:xfrm>
          <a:prstGeom prst="upArrow">
            <a:avLst/>
          </a:prstGeom>
          <a:solidFill>
            <a:srgbClr val="660033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66"/>
              </a:solidFill>
            </a:endParaRPr>
          </a:p>
        </p:txBody>
      </p:sp>
      <p:pic>
        <p:nvPicPr>
          <p:cNvPr id="3074" name="Picture 2" descr="http://www.clker.com/cliparts/5/0/9/e/1194985964685568101stara_ksiega_-_old_book_01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868" y="5301208"/>
            <a:ext cx="1195319" cy="134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clker.com/cliparts/4/a/e/f/12379166581572003400warszawianka_Hera_head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6936" y="4984346"/>
            <a:ext cx="971157" cy="168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://www.clker.com/cliparts/a/h/y/g/j/L/cartoon-portrait-frame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7297" y="5446948"/>
            <a:ext cx="1026047" cy="105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466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6" descr="http://www.clker.com/cliparts/K/S/I/C/J/T/disco-light-purple-md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613"/>
          <a:stretch/>
        </p:blipFill>
        <p:spPr bwMode="auto">
          <a:xfrm flipH="1">
            <a:off x="8078037" y="281250"/>
            <a:ext cx="958459" cy="117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Jak se nazývají umělci, kteří umělecká díla vytvářejí?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248030" y="1114150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Zaoblený obdélník 15"/>
          <p:cNvSpPr/>
          <p:nvPr/>
        </p:nvSpPr>
        <p:spPr>
          <a:xfrm>
            <a:off x="248030" y="1869222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248030" y="2657193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248030" y="3423706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Zaoblený obdélník 18"/>
          <p:cNvSpPr/>
          <p:nvPr/>
        </p:nvSpPr>
        <p:spPr>
          <a:xfrm>
            <a:off x="248030" y="4224178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Zaoblený obdélník 19"/>
          <p:cNvSpPr/>
          <p:nvPr/>
        </p:nvSpPr>
        <p:spPr>
          <a:xfrm>
            <a:off x="248030" y="5002582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486246" y="1176576"/>
            <a:ext cx="96372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píseň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54357" y="1931648"/>
            <a:ext cx="102784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socha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78403" y="2719619"/>
            <a:ext cx="97975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kniha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41360" y="3486132"/>
            <a:ext cx="105349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báseň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71497" y="4286604"/>
            <a:ext cx="99322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obraz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51520" y="4972675"/>
            <a:ext cx="140442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</a:t>
            </a: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ivadelní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představení</a:t>
            </a:r>
            <a:endParaRPr lang="cs-CZ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7450953" y="1051724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Zaoblený obdélník 27"/>
          <p:cNvSpPr/>
          <p:nvPr/>
        </p:nvSpPr>
        <p:spPr>
          <a:xfrm>
            <a:off x="7450953" y="1806796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Zaoblený obdélník 28"/>
          <p:cNvSpPr/>
          <p:nvPr/>
        </p:nvSpPr>
        <p:spPr>
          <a:xfrm>
            <a:off x="7450953" y="2594767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0" name="Zaoblený obdélník 29"/>
          <p:cNvSpPr/>
          <p:nvPr/>
        </p:nvSpPr>
        <p:spPr>
          <a:xfrm>
            <a:off x="7450953" y="3361280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1" name="Zaoblený obdélník 30"/>
          <p:cNvSpPr/>
          <p:nvPr/>
        </p:nvSpPr>
        <p:spPr>
          <a:xfrm>
            <a:off x="7450953" y="4161752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2" name="Zaoblený obdélník 31"/>
          <p:cNvSpPr/>
          <p:nvPr/>
        </p:nvSpPr>
        <p:spPr>
          <a:xfrm>
            <a:off x="7450953" y="4940156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Obdélník 32"/>
          <p:cNvSpPr/>
          <p:nvPr/>
        </p:nvSpPr>
        <p:spPr>
          <a:xfrm>
            <a:off x="7705199" y="1114150"/>
            <a:ext cx="93166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malíř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7670071" y="1869222"/>
            <a:ext cx="100226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herec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7610619" y="5002582"/>
            <a:ext cx="112082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básník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7357955" y="3423706"/>
            <a:ext cx="162615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spisovatel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7594590" y="4224178"/>
            <a:ext cx="115288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sochař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7614787" y="2564860"/>
            <a:ext cx="111248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</a:t>
            </a: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udební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skladatel</a:t>
            </a:r>
          </a:p>
        </p:txBody>
      </p:sp>
      <p:pic>
        <p:nvPicPr>
          <p:cNvPr id="4098" name="Picture 2" descr="http://www.clker.com/cliparts/6/2/7/8/1197125770768822602johnny_automatic_music_group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806115"/>
            <a:ext cx="2857500" cy="200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71388" y="5680561"/>
            <a:ext cx="704293" cy="1155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7879007" y="5665475"/>
            <a:ext cx="584044" cy="10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http://www.clker.com/cliparts/0/6/Y/u/U/M/spot-light-md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6615" b="9066"/>
          <a:stretch/>
        </p:blipFill>
        <p:spPr bwMode="auto">
          <a:xfrm>
            <a:off x="117621" y="188640"/>
            <a:ext cx="998695" cy="117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Přímá spojnice 2"/>
          <p:cNvCxnSpPr>
            <a:endCxn id="29" idx="1"/>
          </p:cNvCxnSpPr>
          <p:nvPr/>
        </p:nvCxnSpPr>
        <p:spPr>
          <a:xfrm>
            <a:off x="1763688" y="1453039"/>
            <a:ext cx="5687265" cy="1465764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Přímá spojnice 5"/>
          <p:cNvCxnSpPr>
            <a:endCxn id="31" idx="1"/>
          </p:cNvCxnSpPr>
          <p:nvPr/>
        </p:nvCxnSpPr>
        <p:spPr>
          <a:xfrm>
            <a:off x="1763688" y="2193258"/>
            <a:ext cx="5687265" cy="229253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Přímá spojnice 7"/>
          <p:cNvCxnSpPr>
            <a:endCxn id="36" idx="1"/>
          </p:cNvCxnSpPr>
          <p:nvPr/>
        </p:nvCxnSpPr>
        <p:spPr>
          <a:xfrm>
            <a:off x="1763688" y="3068960"/>
            <a:ext cx="5594267" cy="616356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1763688" y="3861048"/>
            <a:ext cx="5594267" cy="1403144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V="1">
            <a:off x="1763688" y="1364288"/>
            <a:ext cx="5594267" cy="3198332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Přímá spojnice 13"/>
          <p:cNvCxnSpPr>
            <a:stCxn id="20" idx="3"/>
          </p:cNvCxnSpPr>
          <p:nvPr/>
        </p:nvCxnSpPr>
        <p:spPr>
          <a:xfrm flipV="1">
            <a:off x="1688190" y="2130832"/>
            <a:ext cx="5548106" cy="3195786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4422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Kde můžeš najít umělecká díla? Přiřaď správně slova pod sebe.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30425" y="1319943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4572000" y="1319098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7596336" y="1327341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1555246" y="1327341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3060606" y="1319943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6084168" y="1319098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74513" y="1365999"/>
            <a:ext cx="1151983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obrazy</a:t>
            </a:r>
            <a:endParaRPr lang="cs-CZ" sz="2800" dirty="0">
              <a:ln w="18415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93592" y="1382369"/>
            <a:ext cx="96346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knihy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346689" y="1382369"/>
            <a:ext cx="86799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oltář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600962" y="1273666"/>
            <a:ext cx="13822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</a:t>
            </a: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tarodávný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nábytek</a:t>
            </a:r>
            <a:endParaRPr lang="cs-CZ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292504" y="1267527"/>
            <a:ext cx="102348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</a:t>
            </a: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bírka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kamenů</a:t>
            </a:r>
            <a:endParaRPr lang="cs-CZ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944356" y="1389767"/>
            <a:ext cx="74411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film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0425" y="2053450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4572000" y="2052605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7596336" y="2060848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Zaoblený obdélník 18"/>
          <p:cNvSpPr/>
          <p:nvPr/>
        </p:nvSpPr>
        <p:spPr>
          <a:xfrm>
            <a:off x="1555246" y="2060848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Zaoblený obdélník 19"/>
          <p:cNvSpPr/>
          <p:nvPr/>
        </p:nvSpPr>
        <p:spPr>
          <a:xfrm>
            <a:off x="3060606" y="2053450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Zaoblený obdélník 20"/>
          <p:cNvSpPr/>
          <p:nvPr/>
        </p:nvSpPr>
        <p:spPr>
          <a:xfrm>
            <a:off x="6084168" y="2052605"/>
            <a:ext cx="1440160" cy="648072"/>
          </a:xfrm>
          <a:prstGeom prst="roundRect">
            <a:avLst/>
          </a:prstGeom>
          <a:ln w="571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1622110" y="2154051"/>
            <a:ext cx="136518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knihovna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807649" y="2145808"/>
            <a:ext cx="100790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zámek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149682" y="2141739"/>
            <a:ext cx="128663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muzeum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65007" y="2141738"/>
            <a:ext cx="104823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galerie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309210" y="2148557"/>
            <a:ext cx="94295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kostel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8" name="Šipka nahoru 27"/>
          <p:cNvSpPr/>
          <p:nvPr/>
        </p:nvSpPr>
        <p:spPr>
          <a:xfrm>
            <a:off x="4160390" y="3212976"/>
            <a:ext cx="967236" cy="936104"/>
          </a:xfrm>
          <a:prstGeom prst="upArrow">
            <a:avLst/>
          </a:prstGeom>
          <a:solidFill>
            <a:srgbClr val="660033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66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7978386" y="2146653"/>
            <a:ext cx="73770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6600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kino</a:t>
            </a:r>
            <a:endParaRPr lang="cs-CZ" sz="2400" b="1" dirty="0">
              <a:ln w="1905"/>
              <a:solidFill>
                <a:srgbClr val="66003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" name="Picture 2" descr="http://www.clker.com/cliparts/c/a/c/a/119544560022868570country_church_theresa_k_01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78996" y="4840298"/>
            <a:ext cx="2857500" cy="199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www.clker.com/cliparts/a/3/c/1/1194983755665086384carnegie_library_building_01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271" y="4840298"/>
            <a:ext cx="285750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408539" y="5588312"/>
            <a:ext cx="744294" cy="1090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670569" y="5441933"/>
            <a:ext cx="884712" cy="1224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http://www.clker.com/cliparts/Y/L/5/d/y/8/girl-jumping-upside-down-md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4413"/>
          <a:stretch/>
        </p:blipFill>
        <p:spPr bwMode="auto">
          <a:xfrm rot="10800000">
            <a:off x="4097942" y="5426331"/>
            <a:ext cx="871555" cy="125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223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6" descr="http://www.clker.com/cliparts/K/S/I/C/J/T/disco-light-purple-md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613"/>
          <a:stretch/>
        </p:blipFill>
        <p:spPr bwMode="auto">
          <a:xfrm flipH="1">
            <a:off x="8078037" y="281250"/>
            <a:ext cx="958459" cy="117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http://www.clker.com/cliparts/0/6/Y/u/U/M/spot-light-md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6615" b="9066"/>
          <a:stretch/>
        </p:blipFill>
        <p:spPr bwMode="auto">
          <a:xfrm>
            <a:off x="117621" y="188640"/>
            <a:ext cx="998695" cy="1175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Znáš jména některých našich umělců? Spoj slova správně čarou.</a:t>
            </a:r>
            <a:endParaRPr lang="cs-CZ" sz="2800" b="1" spc="50" dirty="0">
              <a:ln w="11430"/>
              <a:solidFill>
                <a:srgbClr val="FF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48030" y="1114150"/>
            <a:ext cx="2595778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48030" y="1869222"/>
            <a:ext cx="2595778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248030" y="2657193"/>
            <a:ext cx="2595778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248030" y="3423706"/>
            <a:ext cx="2595778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248030" y="4224178"/>
            <a:ext cx="2595778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248030" y="5002582"/>
            <a:ext cx="2595778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10821" y="1207353"/>
            <a:ext cx="261642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FRANTIŠEK HRUBÍN</a:t>
            </a: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51520" y="1962425"/>
            <a:ext cx="260103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BOŽENA NĚMCOVÁ</a:t>
            </a: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56971" y="2750396"/>
            <a:ext cx="259558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BEDŘICH SMETANA</a:t>
            </a:r>
            <a:endParaRPr lang="cs-CZ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1031" y="3488835"/>
            <a:ext cx="198977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KAREL GOTT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92997" y="4295122"/>
            <a:ext cx="190584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JOSEF LADA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34495" y="5125692"/>
            <a:ext cx="263508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JIŘINA BOHDALOVÁ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7450953" y="1051724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Zaoblený obdélník 16"/>
          <p:cNvSpPr/>
          <p:nvPr/>
        </p:nvSpPr>
        <p:spPr>
          <a:xfrm>
            <a:off x="7450953" y="1806796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7450953" y="2594767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Zaoblený obdélník 18"/>
          <p:cNvSpPr/>
          <p:nvPr/>
        </p:nvSpPr>
        <p:spPr>
          <a:xfrm>
            <a:off x="7450953" y="3361280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Zaoblený obdélník 19"/>
          <p:cNvSpPr/>
          <p:nvPr/>
        </p:nvSpPr>
        <p:spPr>
          <a:xfrm>
            <a:off x="7450953" y="4161752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Zaoblený obdélník 20"/>
          <p:cNvSpPr/>
          <p:nvPr/>
        </p:nvSpPr>
        <p:spPr>
          <a:xfrm>
            <a:off x="7450953" y="4940156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7443912" y="1142747"/>
            <a:ext cx="1454244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spisovatelka</a:t>
            </a:r>
            <a:endParaRPr lang="cs-CZ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7505635" y="1869222"/>
            <a:ext cx="133113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herečka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7579648" y="5002582"/>
            <a:ext cx="118276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zpěvák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610619" y="3423706"/>
            <a:ext cx="112082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básník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7689166" y="2657193"/>
            <a:ext cx="93166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malíř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7618954" y="4135392"/>
            <a:ext cx="111248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</a:t>
            </a: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udební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skladatel</a:t>
            </a:r>
          </a:p>
        </p:txBody>
      </p:sp>
      <p:pic>
        <p:nvPicPr>
          <p:cNvPr id="8194" name="Picture 2" descr="Soubor:Bedrich Smetan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2974" y="5715183"/>
            <a:ext cx="885434" cy="1033581"/>
          </a:xfrm>
          <a:prstGeom prst="ellipse">
            <a:avLst/>
          </a:prstGeom>
          <a:ln w="63500" cap="rnd">
            <a:solidFill>
              <a:schemeClr val="accent3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oubor:Kg-foto1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9732" y="5690709"/>
            <a:ext cx="873834" cy="1058056"/>
          </a:xfrm>
          <a:prstGeom prst="ellipse">
            <a:avLst/>
          </a:prstGeom>
          <a:ln w="63500" cap="rnd">
            <a:solidFill>
              <a:schemeClr val="accent4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Soubor:Jan Vilímek - Božena Němcová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0804" y="5650654"/>
            <a:ext cx="925218" cy="1131751"/>
          </a:xfrm>
          <a:prstGeom prst="ellipse">
            <a:avLst/>
          </a:prstGeom>
          <a:ln w="63500" cap="rnd">
            <a:solidFill>
              <a:schemeClr val="accent3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Soubor:Jiřina Bohdalová 201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6948" y="5665428"/>
            <a:ext cx="886299" cy="1116182"/>
          </a:xfrm>
          <a:prstGeom prst="ellipse">
            <a:avLst/>
          </a:prstGeom>
          <a:ln w="63500" cap="rnd">
            <a:solidFill>
              <a:schemeClr val="accent4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16968" y="5702381"/>
            <a:ext cx="543025" cy="998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5305" y="5739225"/>
            <a:ext cx="607451" cy="100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8078037" y="5795077"/>
            <a:ext cx="584629" cy="856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28" name="Přímá spojnice 27"/>
          <p:cNvCxnSpPr>
            <a:endCxn id="19" idx="1"/>
          </p:cNvCxnSpPr>
          <p:nvPr/>
        </p:nvCxnSpPr>
        <p:spPr>
          <a:xfrm>
            <a:off x="2915816" y="1453039"/>
            <a:ext cx="4535137" cy="2232277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2915816" y="1375760"/>
            <a:ext cx="4392488" cy="817498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2915816" y="2981229"/>
            <a:ext cx="4392488" cy="1504559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9" name="Přímá spojnice 38"/>
          <p:cNvCxnSpPr>
            <a:stCxn id="7" idx="3"/>
          </p:cNvCxnSpPr>
          <p:nvPr/>
        </p:nvCxnSpPr>
        <p:spPr>
          <a:xfrm>
            <a:off x="2843808" y="3747742"/>
            <a:ext cx="4464496" cy="1377950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2915816" y="2918803"/>
            <a:ext cx="4392488" cy="1734333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V="1">
            <a:off x="2915816" y="2130832"/>
            <a:ext cx="4392488" cy="3225692"/>
          </a:xfrm>
          <a:prstGeom prst="line">
            <a:avLst/>
          </a:prstGeom>
          <a:ln>
            <a:solidFill>
              <a:srgbClr val="FF0066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98713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FF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Zdroje:</a:t>
            </a:r>
          </a:p>
        </p:txBody>
      </p:sp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476"/>
          </a:xfrm>
        </p:spPr>
        <p:txBody>
          <a:bodyPr rtlCol="0">
            <a:normAutofit fontScale="85000" lnSpcReduction="2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/>
              <a:t>Uveřejněné odkazy [cit. </a:t>
            </a:r>
            <a:r>
              <a:rPr lang="cs-CZ" sz="1600" dirty="0" smtClean="0"/>
              <a:t>2013-09-10]. </a:t>
            </a:r>
            <a:r>
              <a:rPr lang="cs-CZ" sz="1600" dirty="0"/>
              <a:t>Dostupné pod licencí Public domain na </a:t>
            </a:r>
            <a:r>
              <a:rPr lang="cs-CZ" sz="1600" dirty="0" smtClean="0"/>
              <a:t>WWW:</a:t>
            </a:r>
          </a:p>
          <a:p>
            <a:pPr marL="0" indent="0">
              <a:buNone/>
              <a:defRPr/>
            </a:pPr>
            <a:r>
              <a:rPr lang="cs-CZ" sz="1600" dirty="0" smtClean="0"/>
              <a:t>Opona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www.clker.com/clipart-theater-curtains.html</a:t>
            </a:r>
          </a:p>
          <a:p>
            <a:pPr marL="0" indent="0">
              <a:buNone/>
              <a:defRPr/>
            </a:pPr>
            <a:r>
              <a:rPr lang="cs-CZ" sz="1600" dirty="0"/>
              <a:t>dítě		http://www.clker.com/clipart-standing-kid-cartoon.html</a:t>
            </a:r>
          </a:p>
          <a:p>
            <a:pPr marL="0" indent="0">
              <a:buNone/>
              <a:defRPr/>
            </a:pPr>
            <a:r>
              <a:rPr lang="cs-CZ" sz="1600" dirty="0"/>
              <a:t>dítě2		http://www.clker.com/clipart-kid-wearing-cap-1.html</a:t>
            </a:r>
          </a:p>
          <a:p>
            <a:pPr marL="0" indent="0">
              <a:buNone/>
              <a:defRPr/>
            </a:pPr>
            <a:r>
              <a:rPr lang="cs-CZ" sz="1600" dirty="0"/>
              <a:t>dítě 3		http://www.clker.com/clipart-jumping-girl.html</a:t>
            </a:r>
          </a:p>
          <a:p>
            <a:pPr marL="0" indent="0">
              <a:buNone/>
              <a:defRPr/>
            </a:pPr>
            <a:r>
              <a:rPr lang="cs-CZ" sz="1600" dirty="0"/>
              <a:t>dítě 4 		http://www.clker.com/clipart-girl-wearing-polka-dot-dress.html</a:t>
            </a:r>
          </a:p>
          <a:p>
            <a:pPr marL="0" indent="0">
              <a:buNone/>
              <a:defRPr/>
            </a:pPr>
            <a:r>
              <a:rPr lang="cs-CZ" sz="1600" dirty="0"/>
              <a:t>r</a:t>
            </a:r>
            <a:r>
              <a:rPr lang="cs-CZ" sz="1600" dirty="0" smtClean="0"/>
              <a:t>eflektor 1		</a:t>
            </a:r>
            <a:r>
              <a:rPr lang="cs-CZ" sz="1600" dirty="0"/>
              <a:t>http://www.clker.com/clipart-spot-light.html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Reflektor 2 		http</a:t>
            </a:r>
            <a:r>
              <a:rPr lang="cs-CZ" sz="1600" dirty="0"/>
              <a:t>://</a:t>
            </a:r>
            <a:r>
              <a:rPr lang="cs-CZ" sz="1600" dirty="0" smtClean="0"/>
              <a:t>www.clker.com/clipart-disco-light-purple.html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Obraz		</a:t>
            </a:r>
            <a:r>
              <a:rPr lang="cs-CZ" sz="1600" dirty="0"/>
              <a:t>http://www.clker.com/clipart-last-supper.html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Divadelní masky	</a:t>
            </a:r>
            <a:r>
              <a:rPr lang="cs-CZ" sz="1600" dirty="0"/>
              <a:t>http://www.clker.com/clipart-30136.html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Stará kniha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www.clker.com/clipart-3906.html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Hera		</a:t>
            </a:r>
            <a:r>
              <a:rPr lang="cs-CZ" sz="1600" dirty="0"/>
              <a:t>http://</a:t>
            </a:r>
            <a:r>
              <a:rPr lang="cs-CZ" sz="1600" dirty="0" smtClean="0"/>
              <a:t>www.clker.com/clipart-hera-head.html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Obraz 2</a:t>
            </a:r>
            <a:r>
              <a:rPr lang="cs-CZ" sz="1600" dirty="0"/>
              <a:t>		http://www.clker.com/clipart-cartoon-portrait-frame.html</a:t>
            </a:r>
          </a:p>
          <a:p>
            <a:pPr marL="0" indent="0">
              <a:buNone/>
              <a:defRPr/>
            </a:pPr>
            <a:r>
              <a:rPr lang="cs-CZ" sz="1600" dirty="0" smtClean="0"/>
              <a:t>Hudební skupina	</a:t>
            </a:r>
            <a:r>
              <a:rPr lang="cs-CZ" sz="1600" dirty="0"/>
              <a:t>http://www.clker.com/clipart-15578.html</a:t>
            </a:r>
          </a:p>
          <a:p>
            <a:pPr marL="0" indent="0">
              <a:buNone/>
              <a:defRPr/>
            </a:pPr>
            <a:r>
              <a:rPr lang="cs-CZ" sz="1600" dirty="0"/>
              <a:t>kostel		http://www.clker.com/clipart-12404.html</a:t>
            </a:r>
          </a:p>
          <a:p>
            <a:pPr marL="0" indent="0">
              <a:buNone/>
              <a:defRPr/>
            </a:pPr>
            <a:r>
              <a:rPr lang="cs-CZ" sz="1600" dirty="0"/>
              <a:t>m</a:t>
            </a:r>
            <a:r>
              <a:rPr lang="cs-CZ" sz="1600" dirty="0" smtClean="0"/>
              <a:t>uzeum		</a:t>
            </a:r>
            <a:r>
              <a:rPr lang="cs-CZ" sz="1600" dirty="0"/>
              <a:t>http://www.clker.com/clipart-1767.html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Bedřich Smetana	</a:t>
            </a:r>
            <a:r>
              <a:rPr lang="cs-CZ" sz="1600" dirty="0"/>
              <a:t>http://</a:t>
            </a:r>
            <a:r>
              <a:rPr lang="cs-CZ" sz="1600" dirty="0" smtClean="0"/>
              <a:t>cs.wikipedia.org/wiki/Bed%C5%99ich_Smetana</a:t>
            </a:r>
          </a:p>
          <a:p>
            <a:pPr marL="0" indent="0">
              <a:buNone/>
              <a:defRPr/>
            </a:pPr>
            <a:r>
              <a:rPr lang="cs-CZ" sz="1600" dirty="0" smtClean="0"/>
              <a:t>Karel Gott		</a:t>
            </a:r>
            <a:r>
              <a:rPr lang="cs-CZ" sz="1600" dirty="0" smtClean="0"/>
              <a:t>http://</a:t>
            </a:r>
            <a:r>
              <a:rPr lang="cs-CZ" sz="1600" dirty="0" smtClean="0"/>
              <a:t>cs.wikipedia.org/wiki/Soubor:Kg-foto13.jpg</a:t>
            </a:r>
            <a:endParaRPr lang="cs-CZ" sz="1600" dirty="0" smtClean="0"/>
          </a:p>
          <a:p>
            <a:pPr marL="0" indent="0">
              <a:buNone/>
              <a:defRPr/>
            </a:pPr>
            <a:r>
              <a:rPr lang="cs-CZ" sz="1600" dirty="0" smtClean="0"/>
              <a:t>Božena Němcová	</a:t>
            </a:r>
            <a:r>
              <a:rPr lang="cs-CZ" sz="1600" dirty="0"/>
              <a:t>http://</a:t>
            </a:r>
            <a:r>
              <a:rPr lang="cs-CZ" sz="1600" dirty="0" smtClean="0"/>
              <a:t>cs.wikipedia.org/wiki/Bo%C5%BEena_N%C4%9Bmcov%C3%A1</a:t>
            </a:r>
          </a:p>
          <a:p>
            <a:pPr marL="0" indent="0">
              <a:buNone/>
              <a:defRPr/>
            </a:pPr>
            <a:r>
              <a:rPr lang="cs-CZ" sz="1600" dirty="0" smtClean="0"/>
              <a:t>Jiřina Bohdalová	</a:t>
            </a:r>
            <a:r>
              <a:rPr lang="cs-CZ" sz="1400" dirty="0"/>
              <a:t>http://</a:t>
            </a:r>
            <a:r>
              <a:rPr lang="cs-CZ" sz="1400" dirty="0" smtClean="0"/>
              <a:t>cs.wikipedia.org/wiki/Ji%C5%99ina_Bohdalov%C3%A</a:t>
            </a:r>
            <a:endParaRPr lang="cs-CZ" sz="1600" dirty="0"/>
          </a:p>
          <a:p>
            <a:pPr marL="0" indent="0">
              <a:buNone/>
              <a:defRPr/>
            </a:pPr>
            <a:endParaRPr lang="cs-CZ" sz="1600" dirty="0" smtClean="0"/>
          </a:p>
          <a:p>
            <a:pPr marL="0" indent="0">
              <a:buNone/>
              <a:defRPr/>
            </a:pPr>
            <a:endParaRPr lang="cs-CZ" sz="1600" dirty="0"/>
          </a:p>
          <a:p>
            <a:pPr marL="0" indent="0">
              <a:buNone/>
              <a:defRPr/>
            </a:pPr>
            <a:endParaRPr lang="cs-CZ" sz="1600" dirty="0" smtClean="0"/>
          </a:p>
          <a:p>
            <a:pPr marL="0" indent="0">
              <a:buNone/>
              <a:defRPr/>
            </a:pPr>
            <a:endParaRPr lang="cs-CZ" sz="16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©  Mgr. Pavla Balejová 2013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93062" y="5581650"/>
            <a:ext cx="9001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782614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319</Words>
  <Application>Microsoft Office PowerPoint</Application>
  <PresentationFormat>Předvádění na obrazovce (4:3)</PresentationFormat>
  <Paragraphs>176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Labi</dc:creator>
  <cp:lastModifiedBy>Dum</cp:lastModifiedBy>
  <cp:revision>70</cp:revision>
  <dcterms:created xsi:type="dcterms:W3CDTF">2013-10-11T15:01:48Z</dcterms:created>
  <dcterms:modified xsi:type="dcterms:W3CDTF">2013-11-18T13:11:28Z</dcterms:modified>
</cp:coreProperties>
</file>