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7" r:id="rId4"/>
    <p:sldId id="263" r:id="rId5"/>
    <p:sldId id="262" r:id="rId6"/>
    <p:sldId id="261" r:id="rId7"/>
    <p:sldId id="260" r:id="rId8"/>
    <p:sldId id="258" r:id="rId9"/>
    <p:sldId id="265" r:id="rId10"/>
    <p:sldId id="266" r:id="rId11"/>
    <p:sldId id="267" r:id="rId12"/>
    <p:sldId id="268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FF"/>
    <a:srgbClr val="008000"/>
    <a:srgbClr val="CC00CC"/>
    <a:srgbClr val="660066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6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6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313"/>
            <a:ext cx="8229600" cy="4969023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dirty="0"/>
              <a:t>Název školy: </a:t>
            </a:r>
            <a:r>
              <a:rPr lang="cs-CZ" b="1" dirty="0"/>
              <a:t> Základní škola a Mateřská škola Kladno, Norská 2633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Autor: </a:t>
            </a:r>
            <a:r>
              <a:rPr lang="cs-CZ" b="1" dirty="0"/>
              <a:t>Mgr. Pavla Balejová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materiálu: </a:t>
            </a:r>
            <a:r>
              <a:rPr lang="cs-CZ" b="1" dirty="0" smtClean="0"/>
              <a:t>VY_12_INOVACE_ČJS.2.Bal.25_Zasady_spolecenskeho_chovani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pPr marL="0" indent="0">
              <a:buNone/>
            </a:pPr>
            <a:r>
              <a:rPr lang="cs-CZ" dirty="0"/>
              <a:t>Datum: </a:t>
            </a:r>
            <a:r>
              <a:rPr lang="cs-CZ" b="1" dirty="0" smtClean="0"/>
              <a:t>11. </a:t>
            </a:r>
            <a:r>
              <a:rPr lang="cs-CZ" b="1" dirty="0"/>
              <a:t>9</a:t>
            </a:r>
            <a:r>
              <a:rPr lang="cs-CZ" b="1" dirty="0" smtClean="0"/>
              <a:t>. </a:t>
            </a:r>
            <a:r>
              <a:rPr lang="cs-CZ" b="1" dirty="0"/>
              <a:t>2013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Ročník: </a:t>
            </a:r>
            <a:r>
              <a:rPr lang="cs-CZ" b="1" dirty="0" smtClean="0"/>
              <a:t>druhý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Vzdělávací oblast: </a:t>
            </a:r>
            <a:r>
              <a:rPr lang="cs-CZ" b="1" dirty="0"/>
              <a:t>Člověk a jeho svět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/>
              <a:t>Vzdělávací obor: </a:t>
            </a:r>
            <a:r>
              <a:rPr lang="cs-CZ" b="1" dirty="0"/>
              <a:t>Člověk a jeho svět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Název: </a:t>
            </a:r>
            <a:r>
              <a:rPr lang="cs-CZ" b="1" dirty="0"/>
              <a:t>	</a:t>
            </a:r>
            <a:r>
              <a:rPr lang="cs-CZ" b="1" dirty="0" smtClean="0"/>
              <a:t>Zásady společenského chování</a:t>
            </a:r>
            <a:r>
              <a:rPr lang="cs-CZ" b="1" dirty="0"/>
              <a:t/>
            </a:r>
            <a:br>
              <a:rPr lang="cs-CZ" b="1" dirty="0"/>
            </a:br>
            <a:r>
              <a:rPr lang="cs-CZ" dirty="0"/>
              <a:t>Číslo operačního programu: </a:t>
            </a:r>
            <a:r>
              <a:rPr lang="cs-CZ" b="1" dirty="0"/>
              <a:t>CZ.1.07/1.4.00/21.3489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projektu: </a:t>
            </a:r>
            <a:r>
              <a:rPr lang="cs-CZ" b="1" dirty="0"/>
              <a:t>UČÍME SE S RADOSTÍ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 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Anotace: Výukový materiál slouží žákům druhého ročníku k procvičování pravidel  </a:t>
            </a:r>
          </a:p>
          <a:p>
            <a:pPr marL="0" indent="0">
              <a:buNone/>
            </a:pPr>
            <a:r>
              <a:rPr lang="cs-CZ" b="1" dirty="0" smtClean="0"/>
              <a:t>                  základního společenského chování. Žáci určují, jak se má chovat mladší</a:t>
            </a:r>
          </a:p>
          <a:p>
            <a:pPr marL="0" indent="0">
              <a:buNone/>
            </a:pPr>
            <a:r>
              <a:rPr lang="cs-CZ" b="1" dirty="0" smtClean="0"/>
              <a:t>                  člověk ke staršímu, muž k ženě nebo dítě k dospělému. Posuzují chování </a:t>
            </a:r>
          </a:p>
          <a:p>
            <a:pPr marL="0" indent="0">
              <a:buNone/>
            </a:pPr>
            <a:r>
              <a:rPr lang="cs-CZ" b="1" dirty="0" smtClean="0"/>
              <a:t>                  při stolování, v kině nebo v divadle a vybírají z nabídky vhodné oblečení.</a:t>
            </a: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8057" cy="148431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="" xmlns:p14="http://schemas.microsoft.com/office/powerpoint/2010/main" val="1198430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124826" y="6597352"/>
            <a:ext cx="9019174" cy="260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ct val="0"/>
              </a:spcBef>
              <a:buFont typeface="Arial" pitchFamily="34" charset="0"/>
              <a:buNone/>
              <a:defRPr/>
            </a:pPr>
            <a:r>
              <a:rPr lang="cs-CZ" sz="1200" b="1" dirty="0" smtClean="0"/>
              <a:t>Autorem materiálu a všech jeho částí, není-li uvedeno jinak, je Mgr. Pavla Balejová.</a:t>
            </a:r>
          </a:p>
          <a:p>
            <a:pPr>
              <a:lnSpc>
                <a:spcPct val="80000"/>
              </a:lnSpc>
              <a:buFont typeface="Arial" pitchFamily="34" charset="0"/>
              <a:buNone/>
              <a:defRPr/>
            </a:pPr>
            <a:endParaRPr lang="cs-CZ" sz="1400" b="1" dirty="0"/>
          </a:p>
        </p:txBody>
      </p:sp>
      <p:pic>
        <p:nvPicPr>
          <p:cNvPr id="10" name="Picture 6" descr="http://www.clker.com/cliparts/K/S/I/C/J/T/disco-light-purple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36096" y="0"/>
            <a:ext cx="2695089" cy="271462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http://www.clker.com/cliparts/0/6/Y/u/U/M/spot-light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950" y="24206"/>
            <a:ext cx="2857500" cy="271462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3/d/d/f/11970888751715886332Gerald_G_Woman_in_Fashion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433" y="2990034"/>
            <a:ext cx="1321642" cy="33662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clker.com/cliparts/1/1/0/6/11949846271031493672groom1_jarno_vasamaa_01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980771"/>
            <a:ext cx="1044699" cy="350634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f/D/e/C/o/S/purple-right-side-curtain-hi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74295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http://www.clker.com/cliparts/f/D/e/C/o/S/purple-right-side-curtain-hi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275662" y="0"/>
            <a:ext cx="868338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8532440" y="116632"/>
            <a:ext cx="478036" cy="45562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1520" y="476672"/>
            <a:ext cx="8640960" cy="378565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C00CC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Z</a:t>
            </a:r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Á</a:t>
            </a:r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660066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S</a:t>
            </a:r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C00CC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A</a:t>
            </a:r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D</a:t>
            </a:r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660066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Y</a:t>
            </a:r>
          </a:p>
          <a:p>
            <a:pPr algn="ctr"/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C00CC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S</a:t>
            </a:r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P</a:t>
            </a:r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660066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O</a:t>
            </a:r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C00CC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L</a:t>
            </a:r>
            <a:r>
              <a:rPr lang="cs-CZ" sz="8000" b="1" dirty="0" smtClean="0">
                <a:ln w="17780" cmpd="sng">
                  <a:solidFill>
                    <a:schemeClr val="bg1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E</a:t>
            </a:r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660066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Č</a:t>
            </a:r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C00CC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E</a:t>
            </a:r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N</a:t>
            </a:r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660066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S</a:t>
            </a:r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C00CC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K</a:t>
            </a:r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É</a:t>
            </a:r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660066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H</a:t>
            </a:r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C00CC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O</a:t>
            </a:r>
          </a:p>
          <a:p>
            <a:pPr algn="ctr"/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660066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CH</a:t>
            </a:r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C00CC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O</a:t>
            </a:r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V</a:t>
            </a:r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C00CC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Á</a:t>
            </a:r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660066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N</a:t>
            </a:r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Í</a:t>
            </a:r>
          </a:p>
        </p:txBody>
      </p:sp>
    </p:spTree>
    <p:extLst>
      <p:ext uri="{BB962C8B-B14F-4D97-AF65-F5344CB8AC3E}">
        <p14:creationId xmlns="" xmlns:p14="http://schemas.microsoft.com/office/powerpoint/2010/main" val="27108891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Nejprve si přečti článek a vyprávěj.</a:t>
            </a:r>
            <a:endParaRPr lang="cs-CZ" sz="2800" b="1" spc="50" dirty="0">
              <a:ln w="11430"/>
              <a:solidFill>
                <a:schemeClr val="accent4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64773" y="1230198"/>
            <a:ext cx="8543066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66003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každé společnosti se musíme umět chovat.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66003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Už víte, jak je to ve škole, co tam můžete dělat a co ne. Ale jak se chovat třeba v restauraci, v autobusu nebo v divadle? Všude musíme dodržovat určitá pravidla. Lidé by se k sobě měli chovat slušně a ohleduplně. Zdravení a děkování je už samozřejmostí. Ale někdy musíme udělat i něco navíc. Zkuste o tom přemýšlet a vyprávět, na co jste přišli.</a:t>
            </a:r>
          </a:p>
        </p:txBody>
      </p:sp>
      <p:pic>
        <p:nvPicPr>
          <p:cNvPr id="5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b="14413"/>
          <a:stretch/>
        </p:blipFill>
        <p:spPr bwMode="auto">
          <a:xfrm rot="10800000">
            <a:off x="539552" y="83923"/>
            <a:ext cx="871555" cy="125587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846438" y="5301208"/>
            <a:ext cx="699743" cy="12871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928926" y="5286388"/>
            <a:ext cx="1008112" cy="13954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910100" y="188641"/>
            <a:ext cx="953268" cy="139719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6877447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Ke správným větám přiřaď usměvavého smajlíka,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</a:t>
            </a:r>
            <a:r>
              <a:rPr lang="cs-CZ" sz="2800" b="1" spc="50" dirty="0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 nesprávným zamračeného.</a:t>
            </a:r>
            <a:endParaRPr lang="cs-CZ" sz="2800" b="1" spc="50" dirty="0">
              <a:ln w="11430"/>
              <a:solidFill>
                <a:schemeClr val="accent4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4509" y="2275020"/>
            <a:ext cx="462552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 obědě pořádně olížu nůž.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4511" y="2736685"/>
            <a:ext cx="642572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divadle do řady vstupuji zády k sedícím.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4509" y="3203251"/>
            <a:ext cx="541761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Neskáču dospělým lidem do řeči.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3107" y="3664916"/>
            <a:ext cx="567704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kině si tiše povídám s kamarádem.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8963" y="4664692"/>
            <a:ext cx="71892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 jídle nemlaskám a neopírám se lokty o stůl.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13751" y="1773081"/>
            <a:ext cx="687853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autobusu pustím sednout staršího člověka.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05896" y="5185169"/>
            <a:ext cx="628295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koncert si vezmu sáček s bonbóny.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3" name="Picture 10" descr="http://www.clker.com/cliparts/5/c/w/B/v/g/autobusorange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257476"/>
            <a:ext cx="1808205" cy="92837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http://www.clker.com/cliparts/P/w/S/a/v/3/granny-md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8100392" y="3358746"/>
            <a:ext cx="479681" cy="18551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89341" y="631548"/>
            <a:ext cx="748166" cy="10356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36296" y="749407"/>
            <a:ext cx="783255" cy="12852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http://www.clker.com/cliparts/R/L/M/B/v/e/glassy-smiley-emoticon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6347" y="5970920"/>
            <a:ext cx="635322" cy="6076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http://www.clker.com/cliparts/S/I/V/F/g/q/glassy-smiley-emoticon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200" y="5949280"/>
            <a:ext cx="657949" cy="62924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http://www.clker.com/cliparts/S/I/V/F/g/q/glassy-smiley-emoticon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1022" y="5945686"/>
            <a:ext cx="657949" cy="62924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http://www.clker.com/cliparts/S/I/V/F/g/q/glassy-smiley-emoticon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9423" y="5949280"/>
            <a:ext cx="657949" cy="62924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http://www.clker.com/cliparts/S/I/V/F/g/q/glassy-smiley-emoticon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945687"/>
            <a:ext cx="657949" cy="62924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http://www.clker.com/cliparts/R/L/M/B/v/e/glassy-smiley-emoticon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5960099"/>
            <a:ext cx="635322" cy="6076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http://www.clker.com/cliparts/R/L/M/B/v/e/glassy-smiley-emoticon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3121" y="5978709"/>
            <a:ext cx="635322" cy="6076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http://www.clker.com/cliparts/R/L/M/B/v/e/glassy-smiley-emoticon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0018" y="5970920"/>
            <a:ext cx="635322" cy="6076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Obdélník 24"/>
          <p:cNvSpPr/>
          <p:nvPr/>
        </p:nvSpPr>
        <p:spPr>
          <a:xfrm>
            <a:off x="263108" y="4141472"/>
            <a:ext cx="723785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Babičce podržím dveře a pustím ji do místnosti.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618351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Vyber správnou odpověď a zakroužkuj ji.</a:t>
            </a:r>
            <a:endParaRPr lang="cs-CZ" sz="2800" b="1" spc="50" dirty="0">
              <a:ln w="11430"/>
              <a:solidFill>
                <a:schemeClr val="accent4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1631" y="2275020"/>
            <a:ext cx="534560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 dveří nejdříve vstupuje</a:t>
            </a:r>
            <a:endParaRPr lang="cs-CZ" sz="36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0" y="3429000"/>
            <a:ext cx="635933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restauraci odsune židli a nabídne místo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-4374" y="4797152"/>
            <a:ext cx="617369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Bramborovou kaši s játry jíme</a:t>
            </a:r>
            <a:endParaRPr lang="cs-CZ" sz="36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" y="6093296"/>
            <a:ext cx="69685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Spadlý předmět dospělému člověku</a:t>
            </a:r>
            <a:endParaRPr lang="cs-CZ" sz="36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0" y="1052736"/>
            <a:ext cx="588129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První má při setkání pozdravit</a:t>
            </a:r>
            <a:endParaRPr lang="cs-CZ" sz="36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837378" y="966101"/>
            <a:ext cx="230662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ladší člověk.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020272" y="1423504"/>
            <a:ext cx="212372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tarší člověk.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169322" y="2152507"/>
            <a:ext cx="300131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odcházející člověk.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169322" y="2609910"/>
            <a:ext cx="300131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řicházející člověk.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020272" y="3284984"/>
            <a:ext cx="215036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ena muži.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837378" y="3742387"/>
            <a:ext cx="233326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už ženě.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691416" y="4653136"/>
            <a:ext cx="345258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</a:t>
            </a: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žící.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169322" y="5110539"/>
            <a:ext cx="297467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idličkou a nožem.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718056" y="5893241"/>
            <a:ext cx="345258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odáme.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837378" y="6350644"/>
            <a:ext cx="233326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chováme.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26" name="Přímá spojnice 25"/>
          <p:cNvCxnSpPr>
            <a:stCxn id="8" idx="3"/>
            <a:endCxn id="16" idx="1"/>
          </p:cNvCxnSpPr>
          <p:nvPr/>
        </p:nvCxnSpPr>
        <p:spPr>
          <a:xfrm flipV="1">
            <a:off x="5881290" y="1227711"/>
            <a:ext cx="956088" cy="148191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8" idx="3"/>
          </p:cNvCxnSpPr>
          <p:nvPr/>
        </p:nvCxnSpPr>
        <p:spPr>
          <a:xfrm>
            <a:off x="5881290" y="1375902"/>
            <a:ext cx="1138982" cy="309212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stCxn id="3" idx="3"/>
            <a:endCxn id="18" idx="1"/>
          </p:cNvCxnSpPr>
          <p:nvPr/>
        </p:nvCxnSpPr>
        <p:spPr>
          <a:xfrm flipV="1">
            <a:off x="5377234" y="2414117"/>
            <a:ext cx="792088" cy="184069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stCxn id="3" idx="3"/>
            <a:endCxn id="19" idx="1"/>
          </p:cNvCxnSpPr>
          <p:nvPr/>
        </p:nvCxnSpPr>
        <p:spPr>
          <a:xfrm>
            <a:off x="5377234" y="2598186"/>
            <a:ext cx="792088" cy="273334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6359334" y="3546594"/>
            <a:ext cx="1058373" cy="144016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stCxn id="5" idx="3"/>
          </p:cNvCxnSpPr>
          <p:nvPr/>
        </p:nvCxnSpPr>
        <p:spPr>
          <a:xfrm>
            <a:off x="6359334" y="3690610"/>
            <a:ext cx="1218517" cy="313387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5773278" y="4914746"/>
            <a:ext cx="2399122" cy="205572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1" name="Přímá spojnice 40"/>
          <p:cNvCxnSpPr>
            <a:endCxn id="23" idx="1"/>
          </p:cNvCxnSpPr>
          <p:nvPr/>
        </p:nvCxnSpPr>
        <p:spPr>
          <a:xfrm>
            <a:off x="5773278" y="5120318"/>
            <a:ext cx="396044" cy="251831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5" name="Přímá spojnice 44"/>
          <p:cNvCxnSpPr>
            <a:stCxn id="7" idx="3"/>
          </p:cNvCxnSpPr>
          <p:nvPr/>
        </p:nvCxnSpPr>
        <p:spPr>
          <a:xfrm flipV="1">
            <a:off x="6968593" y="6154851"/>
            <a:ext cx="701387" cy="261611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7" name="Přímá spojnice 46"/>
          <p:cNvCxnSpPr>
            <a:stCxn id="7" idx="3"/>
          </p:cNvCxnSpPr>
          <p:nvPr/>
        </p:nvCxnSpPr>
        <p:spPr>
          <a:xfrm>
            <a:off x="6968593" y="6416462"/>
            <a:ext cx="449114" cy="195792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31618351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Vyber vhodné oblečení na divadelní představení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r>
              <a:rPr lang="cs-CZ" sz="2800" b="1" spc="50" dirty="0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 vlož ho do skříně.</a:t>
            </a:r>
            <a:endParaRPr lang="cs-CZ" sz="2800" b="1" spc="50" dirty="0">
              <a:ln w="11430"/>
              <a:solidFill>
                <a:schemeClr val="accent4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2050" name="Picture 2" descr="http://www.clker.com/cliparts/u/I/w/a/t/S/bikini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140" y="1169657"/>
            <a:ext cx="936104" cy="11339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c/3/0/5/1237916940684566262papapishu_black_shoe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054" y="2924944"/>
            <a:ext cx="1076276" cy="10081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clker.com/cliparts/e/5/d/e/11949864391492944682tennis_shoes_jarno_vasam_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166116"/>
            <a:ext cx="1428749" cy="8286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clker.com/cliparts/O/L/k/H/S/D/950s-dress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3787" y="1169657"/>
            <a:ext cx="764679" cy="13191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clker.com/cliparts/r/H/i/A/T/S/skirt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948" y="4510237"/>
            <a:ext cx="1028700" cy="14097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www.clker.com/cliparts/T/7/z/4/6/u/necktie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8022" y="4450487"/>
            <a:ext cx="502751" cy="1529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www.clker.com/cliparts/m/x/t/b/1/7/wedding-suit-m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169657"/>
            <a:ext cx="876505" cy="13191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http://www.clker.com/cliparts/A/j/t/7/z/R/jesus-is-king-m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1766" y="2815554"/>
            <a:ext cx="1046638" cy="11910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http://www.clker.com/cliparts/R/w/W/J/L/Y/swim-shorts-md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9180" y="4709307"/>
            <a:ext cx="1116462" cy="10115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http://www.clker.com/cliparts/3/8/1/7/1245689742470706002Stellaris_Cupboard.svg.hi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46" y="1169657"/>
            <a:ext cx="3600450" cy="56388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doprava 1"/>
          <p:cNvSpPr/>
          <p:nvPr/>
        </p:nvSpPr>
        <p:spPr>
          <a:xfrm>
            <a:off x="4572000" y="3268991"/>
            <a:ext cx="792038" cy="622924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1618351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Vylušti křížovku a dozvíš se, jaké ještě musí být oblečení, které si vezmeš na společenskou akci.</a:t>
            </a:r>
            <a:endParaRPr lang="cs-CZ" sz="2800" b="1" spc="50" dirty="0">
              <a:ln w="11430"/>
              <a:solidFill>
                <a:schemeClr val="accent4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680052002"/>
              </p:ext>
            </p:extLst>
          </p:nvPr>
        </p:nvGraphicFramePr>
        <p:xfrm>
          <a:off x="295678" y="1988840"/>
          <a:ext cx="4320000" cy="360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00"/>
                <a:gridCol w="720000"/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6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6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6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6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6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4716016" y="2132856"/>
            <a:ext cx="345638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ibulová zelenina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716016" y="2851981"/>
            <a:ext cx="442798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err="1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2800" b="1" dirty="0" err="1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innetou</a:t>
            </a: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byl…….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716016" y="3501008"/>
            <a:ext cx="39604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 svítí na obloze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16016" y="4293096"/>
            <a:ext cx="442798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podobné slovo ke slovu silný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716016" y="5013176"/>
            <a:ext cx="442798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bráceně – opak slova nízké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" name="Picture 2" descr="http://www.clker.com/cliparts/1/1/0/6/11949846271031493672groom1_jarno_vasamaa_01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423" y="188640"/>
            <a:ext cx="506748" cy="17008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http://www.clker.com/cliparts/3/d/d/f/11970888751715886332Gerald_G_Woman_in_Fashion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5376" y="1628980"/>
            <a:ext cx="998230" cy="25425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http://www.clker.com/cliparts/0/6/Y/u/U/M/spot-light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9119" y="1079358"/>
            <a:ext cx="1705372" cy="16201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1618351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5230" y="2060848"/>
            <a:ext cx="6253764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 smtClean="0">
                <a:ln w="1905"/>
                <a:solidFill>
                  <a:schemeClr val="accent4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Následuje řešení:</a:t>
            </a:r>
            <a:endParaRPr lang="cs-CZ" sz="6600" b="1" dirty="0">
              <a:ln w="1905"/>
              <a:solidFill>
                <a:schemeClr val="accent4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Šipka dolů 1"/>
          <p:cNvSpPr/>
          <p:nvPr/>
        </p:nvSpPr>
        <p:spPr>
          <a:xfrm>
            <a:off x="3594426" y="3789040"/>
            <a:ext cx="1872208" cy="2232248"/>
          </a:xfrm>
          <a:prstGeom prst="downArrow">
            <a:avLst/>
          </a:prstGeom>
          <a:ln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6666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9061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Ke správným větám přiřaď usměvavého smajlíka,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</a:t>
            </a:r>
            <a:r>
              <a:rPr lang="cs-CZ" sz="2800" b="1" spc="50" dirty="0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 nesprávným zamračeného.</a:t>
            </a:r>
            <a:endParaRPr lang="cs-CZ" sz="2800" b="1" spc="50" dirty="0">
              <a:ln w="11430"/>
              <a:solidFill>
                <a:schemeClr val="accent4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4509" y="2275020"/>
            <a:ext cx="462552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 obědě pořádně olížu nůž.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4511" y="2736685"/>
            <a:ext cx="642572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divadle do řady vstupuji zády k sedícím.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4509" y="3203251"/>
            <a:ext cx="541761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Neskáču dospělým lidem do řeči.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3107" y="3664916"/>
            <a:ext cx="567704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kině si tiše povídám s kamarádem.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3108" y="4141472"/>
            <a:ext cx="723785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Babičce podržím dveře a pustím ji do místnosti.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3751" y="4661243"/>
            <a:ext cx="71892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 jídle nemlaskám a neopírám se lokty o stůl.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13751" y="1773081"/>
            <a:ext cx="687853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autobusu pustím sednout staršího člověka.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17066" y="5058408"/>
            <a:ext cx="628295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koncert si vezmu sáček s bonbóny.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3" name="Picture 10" descr="http://www.clker.com/cliparts/5/c/w/B/v/g/autobusorange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257476"/>
            <a:ext cx="1808205" cy="92837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http://www.clker.com/cliparts/P/w/S/a/v/3/granny-md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8100392" y="3358746"/>
            <a:ext cx="479681" cy="18551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89341" y="631548"/>
            <a:ext cx="748166" cy="10356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36296" y="749407"/>
            <a:ext cx="783255" cy="12852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http://www.clker.com/cliparts/R/L/M/B/v/e/glassy-smiley-emoticon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232826"/>
            <a:ext cx="635322" cy="6076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http://www.clker.com/cliparts/S/I/V/F/g/q/glassy-smiley-emoticon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7321" y="1720067"/>
            <a:ext cx="657949" cy="62924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http://www.clker.com/cliparts/S/I/V/F/g/q/glassy-smiley-emoticon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3145" y="3172049"/>
            <a:ext cx="657949" cy="62924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http://www.clker.com/cliparts/S/I/V/F/g/q/glassy-smiley-emoticon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0958" y="4071942"/>
            <a:ext cx="657949" cy="62924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http://www.clker.com/cliparts/S/I/V/F/g/q/glassy-smiley-emoticon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5340" y="4676602"/>
            <a:ext cx="657949" cy="62924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http://www.clker.com/cliparts/R/L/M/B/v/e/glassy-smiley-emoticon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7603" y="2727254"/>
            <a:ext cx="635322" cy="6076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http://www.clker.com/cliparts/R/L/M/B/v/e/glassy-smiley-emoticon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2589" y="3678717"/>
            <a:ext cx="635322" cy="6076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http://www.clker.com/cliparts/R/L/M/B/v/e/glassy-smiley-emoticon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4558" y="5058408"/>
            <a:ext cx="635322" cy="6076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4132611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6169322" y="2152507"/>
            <a:ext cx="2867174" cy="523220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7577851" y="3847303"/>
            <a:ext cx="1566148" cy="418304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6223073" y="5163967"/>
            <a:ext cx="2867174" cy="559031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7656660" y="5893241"/>
            <a:ext cx="1487339" cy="523221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6837378" y="966101"/>
            <a:ext cx="2306621" cy="564407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Vyber správnou odpověď a zakroužkuj ji.</a:t>
            </a:r>
            <a:endParaRPr lang="cs-CZ" sz="2800" b="1" spc="50" dirty="0">
              <a:ln w="11430"/>
              <a:solidFill>
                <a:schemeClr val="accent4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1631" y="2275020"/>
            <a:ext cx="534560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 dveří nejdříve vstupuje</a:t>
            </a:r>
            <a:endParaRPr lang="cs-CZ" sz="36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0" y="3429000"/>
            <a:ext cx="635933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restauraci odsune židli a nabídne místo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-4374" y="4797152"/>
            <a:ext cx="617369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Bramborovou kaši s játry jíme</a:t>
            </a:r>
            <a:endParaRPr lang="cs-CZ" sz="36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" y="6093296"/>
            <a:ext cx="69685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Spadlý předmět dospělému člověku</a:t>
            </a:r>
            <a:endParaRPr lang="cs-CZ" sz="36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0" y="1052736"/>
            <a:ext cx="588129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První má při setkání pozdravit</a:t>
            </a:r>
            <a:endParaRPr lang="cs-CZ" sz="36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837378" y="966101"/>
            <a:ext cx="230662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ladší člověk.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020272" y="1423504"/>
            <a:ext cx="212372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tarší člověk.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169322" y="2152507"/>
            <a:ext cx="300131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odcházející člověk.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169322" y="2609910"/>
            <a:ext cx="300131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řicházející člověk.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020272" y="3284984"/>
            <a:ext cx="215036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ena muži.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837378" y="3742387"/>
            <a:ext cx="233326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už ženě.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691416" y="4653136"/>
            <a:ext cx="345258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</a:t>
            </a: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žící.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169322" y="5110539"/>
            <a:ext cx="297467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idličkou a nožem.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718056" y="5893241"/>
            <a:ext cx="345258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odáme.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837378" y="6350644"/>
            <a:ext cx="233326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chováme.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26" name="Přímá spojnice 25"/>
          <p:cNvCxnSpPr>
            <a:stCxn id="8" idx="3"/>
            <a:endCxn id="16" idx="1"/>
          </p:cNvCxnSpPr>
          <p:nvPr/>
        </p:nvCxnSpPr>
        <p:spPr>
          <a:xfrm flipV="1">
            <a:off x="5881290" y="1227711"/>
            <a:ext cx="956088" cy="148191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8" idx="3"/>
          </p:cNvCxnSpPr>
          <p:nvPr/>
        </p:nvCxnSpPr>
        <p:spPr>
          <a:xfrm>
            <a:off x="5881290" y="1375902"/>
            <a:ext cx="1138982" cy="309212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stCxn id="3" idx="3"/>
            <a:endCxn id="18" idx="1"/>
          </p:cNvCxnSpPr>
          <p:nvPr/>
        </p:nvCxnSpPr>
        <p:spPr>
          <a:xfrm flipV="1">
            <a:off x="5377234" y="2414117"/>
            <a:ext cx="792088" cy="184069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stCxn id="3" idx="3"/>
            <a:endCxn id="19" idx="1"/>
          </p:cNvCxnSpPr>
          <p:nvPr/>
        </p:nvCxnSpPr>
        <p:spPr>
          <a:xfrm>
            <a:off x="5377234" y="2598186"/>
            <a:ext cx="792088" cy="273334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6359334" y="3546594"/>
            <a:ext cx="1058373" cy="144016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stCxn id="5" idx="3"/>
          </p:cNvCxnSpPr>
          <p:nvPr/>
        </p:nvCxnSpPr>
        <p:spPr>
          <a:xfrm>
            <a:off x="6359334" y="3690610"/>
            <a:ext cx="1218517" cy="313387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5773278" y="4914746"/>
            <a:ext cx="2399122" cy="205572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1" name="Přímá spojnice 40"/>
          <p:cNvCxnSpPr>
            <a:endCxn id="23" idx="1"/>
          </p:cNvCxnSpPr>
          <p:nvPr/>
        </p:nvCxnSpPr>
        <p:spPr>
          <a:xfrm>
            <a:off x="5773278" y="5120318"/>
            <a:ext cx="396044" cy="251831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5" name="Přímá spojnice 44"/>
          <p:cNvCxnSpPr>
            <a:stCxn id="7" idx="3"/>
          </p:cNvCxnSpPr>
          <p:nvPr/>
        </p:nvCxnSpPr>
        <p:spPr>
          <a:xfrm flipV="1">
            <a:off x="6968593" y="6154851"/>
            <a:ext cx="701387" cy="261611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7" name="Přímá spojnice 46"/>
          <p:cNvCxnSpPr>
            <a:stCxn id="7" idx="3"/>
          </p:cNvCxnSpPr>
          <p:nvPr/>
        </p:nvCxnSpPr>
        <p:spPr>
          <a:xfrm>
            <a:off x="6968593" y="6416462"/>
            <a:ext cx="449114" cy="195792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5514658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8" name="Picture 20" descr="http://www.clker.com/cliparts/3/8/1/7/1245689742470706002Stellaris_Cupboard.svg.hi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46" y="1169657"/>
            <a:ext cx="3600450" cy="56388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Vyber vhodné oblečení na divadelní představení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r>
              <a:rPr lang="cs-CZ" sz="2800" b="1" spc="50" dirty="0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 vlož ho do skříně.</a:t>
            </a:r>
            <a:endParaRPr lang="cs-CZ" sz="2800" b="1" spc="50" dirty="0">
              <a:ln w="11430"/>
              <a:solidFill>
                <a:schemeClr val="accent4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2050" name="Picture 2" descr="http://www.clker.com/cliparts/u/I/w/a/t/S/bikini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140" y="1169657"/>
            <a:ext cx="936104" cy="11339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c/3/0/5/1237916940684566262papapishu_black_shoe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6361" y="5193316"/>
            <a:ext cx="1076276" cy="10081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clker.com/cliparts/e/5/d/e/11949864391492944682tennis_shoes_jarno_vasam_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166116"/>
            <a:ext cx="1428749" cy="8286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clker.com/cliparts/O/L/k/H/S/D/950s-dress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820" y="1412776"/>
            <a:ext cx="764679" cy="13191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clker.com/cliparts/r/H/i/A/T/S/skirt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59" y="3189443"/>
            <a:ext cx="1028700" cy="14097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www.clker.com/cliparts/T/7/z/4/6/u/necktie-m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3241956"/>
            <a:ext cx="502751" cy="1529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www.clker.com/cliparts/m/x/t/b/1/7/wedding-suit-m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8018" y="1442981"/>
            <a:ext cx="876505" cy="13191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http://www.clker.com/cliparts/A/j/t/7/z/R/jesus-is-king-md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1766" y="2815554"/>
            <a:ext cx="1046638" cy="11910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http://www.clker.com/cliparts/R/w/W/J/L/Y/swim-shorts-md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9180" y="4709307"/>
            <a:ext cx="1116462" cy="10115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doprava 1"/>
          <p:cNvSpPr/>
          <p:nvPr/>
        </p:nvSpPr>
        <p:spPr>
          <a:xfrm>
            <a:off x="4572000" y="3268991"/>
            <a:ext cx="792038" cy="622924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565127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Vylušti křížovku a dozvíš se, jaké ještě musí být oblečení, které si vezmeš na společenskou akci.</a:t>
            </a:r>
            <a:endParaRPr lang="cs-CZ" sz="2800" b="1" spc="50" dirty="0">
              <a:ln w="11430"/>
              <a:solidFill>
                <a:schemeClr val="accent4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520284328"/>
              </p:ext>
            </p:extLst>
          </p:nvPr>
        </p:nvGraphicFramePr>
        <p:xfrm>
          <a:off x="295678" y="1988840"/>
          <a:ext cx="4320000" cy="360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00"/>
                <a:gridCol w="720000"/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6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6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6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6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É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6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00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4716016" y="2132856"/>
            <a:ext cx="345638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ibulová zelenina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716016" y="2851981"/>
            <a:ext cx="442798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err="1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2800" b="1" dirty="0" err="1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innetou</a:t>
            </a: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byl…….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716016" y="3501008"/>
            <a:ext cx="39604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 svítí na obloze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16016" y="4293096"/>
            <a:ext cx="442798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odobné slovo ke slovu silný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716016" y="5013176"/>
            <a:ext cx="442798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28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bráceně – opak slova nízké</a:t>
            </a:r>
            <a:endParaRPr lang="cs-CZ" sz="28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" name="Picture 2" descr="http://www.clker.com/cliparts/1/1/0/6/11949846271031493672groom1_jarno_vasamaa_01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423" y="188640"/>
            <a:ext cx="506748" cy="17008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http://www.clker.com/cliparts/3/d/d/f/11970888751715886332Gerald_G_Woman_in_Fashion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5376" y="1628980"/>
            <a:ext cx="998230" cy="25425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http://www.clker.com/cliparts/0/6/Y/u/U/M/spot-light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9119" y="1079358"/>
            <a:ext cx="1705372" cy="16201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6135685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476"/>
          </a:xfrm>
        </p:spPr>
        <p:txBody>
          <a:bodyPr rtlCol="0">
            <a:normAutofit fontScale="700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500" dirty="0"/>
              <a:t>Uveřejněné odkazy [cit. </a:t>
            </a:r>
            <a:r>
              <a:rPr lang="cs-CZ" sz="1500" dirty="0" smtClean="0"/>
              <a:t>2013-09-11]. </a:t>
            </a:r>
            <a:r>
              <a:rPr lang="cs-CZ" sz="1500" dirty="0"/>
              <a:t>Dostupné pod licencí Public domain na </a:t>
            </a:r>
            <a:r>
              <a:rPr lang="cs-CZ" sz="15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500" dirty="0" smtClean="0"/>
          </a:p>
          <a:p>
            <a:pPr marL="0" indent="0">
              <a:buNone/>
              <a:defRPr/>
            </a:pPr>
            <a:r>
              <a:rPr lang="cs-CZ" sz="1500" dirty="0" smtClean="0"/>
              <a:t>Muž v obleku		http</a:t>
            </a:r>
            <a:r>
              <a:rPr lang="cs-CZ" sz="1500" dirty="0"/>
              <a:t>://</a:t>
            </a:r>
            <a:r>
              <a:rPr lang="cs-CZ" sz="1500" dirty="0" smtClean="0"/>
              <a:t>www.clker.com/clipart-2427.html</a:t>
            </a:r>
          </a:p>
          <a:p>
            <a:pPr marL="0" indent="0">
              <a:buNone/>
              <a:defRPr/>
            </a:pPr>
            <a:r>
              <a:rPr lang="cs-CZ" sz="1500" dirty="0" smtClean="0"/>
              <a:t>Žena v zeleném		http</a:t>
            </a:r>
            <a:r>
              <a:rPr lang="cs-CZ" sz="1500" dirty="0"/>
              <a:t>://</a:t>
            </a:r>
            <a:r>
              <a:rPr lang="cs-CZ" sz="1500" dirty="0" smtClean="0"/>
              <a:t>www.clker.com/clipart-13047.html</a:t>
            </a:r>
          </a:p>
          <a:p>
            <a:pPr marL="0" indent="0">
              <a:buNone/>
              <a:defRPr/>
            </a:pPr>
            <a:r>
              <a:rPr lang="cs-CZ" sz="1500" dirty="0" smtClean="0"/>
              <a:t>Reflektor </a:t>
            </a:r>
            <a:r>
              <a:rPr lang="cs-CZ" sz="1500" dirty="0"/>
              <a:t>1		http://www.clker.com/clipart-spot-light.html</a:t>
            </a:r>
          </a:p>
          <a:p>
            <a:pPr marL="0" indent="0">
              <a:buNone/>
              <a:defRPr/>
            </a:pPr>
            <a:r>
              <a:rPr lang="cs-CZ" sz="1500" dirty="0"/>
              <a:t>Reflektor 2 	</a:t>
            </a:r>
            <a:r>
              <a:rPr lang="cs-CZ" sz="1500" dirty="0" smtClean="0"/>
              <a:t>	http</a:t>
            </a:r>
            <a:r>
              <a:rPr lang="cs-CZ" sz="1500" dirty="0"/>
              <a:t>://www.clker.com/clipart-disco-light-purple.html</a:t>
            </a:r>
          </a:p>
          <a:p>
            <a:pPr marL="0" indent="0">
              <a:buNone/>
              <a:defRPr/>
            </a:pPr>
            <a:r>
              <a:rPr lang="cs-CZ" sz="1500" dirty="0" smtClean="0"/>
              <a:t>Závěs		</a:t>
            </a:r>
            <a:r>
              <a:rPr lang="cs-CZ" sz="1500" dirty="0"/>
              <a:t>http://www.clker.com/clipart-purple-right-side-curtain.html</a:t>
            </a:r>
            <a:endParaRPr lang="cs-CZ" sz="1500" dirty="0" smtClean="0"/>
          </a:p>
          <a:p>
            <a:pPr marL="0" indent="0">
              <a:buNone/>
              <a:defRPr/>
            </a:pPr>
            <a:r>
              <a:rPr lang="cs-CZ" sz="1500" dirty="0"/>
              <a:t>dítě		http://www.clker.com/clipart-standing-kid-cartoon.html</a:t>
            </a:r>
          </a:p>
          <a:p>
            <a:pPr marL="0" indent="0">
              <a:buNone/>
              <a:defRPr/>
            </a:pPr>
            <a:r>
              <a:rPr lang="cs-CZ" sz="1500" dirty="0"/>
              <a:t>dítě2		http://www.clker.com/clipart-kid-wearing-cap-1.html</a:t>
            </a:r>
          </a:p>
          <a:p>
            <a:pPr marL="0" indent="0">
              <a:buNone/>
              <a:defRPr/>
            </a:pPr>
            <a:r>
              <a:rPr lang="cs-CZ" sz="1500" dirty="0"/>
              <a:t>dítě 3		http://www.clker.com/clipart-jumping-girl.html</a:t>
            </a:r>
          </a:p>
          <a:p>
            <a:pPr marL="0" indent="0">
              <a:buNone/>
              <a:defRPr/>
            </a:pPr>
            <a:r>
              <a:rPr lang="cs-CZ" sz="1500" dirty="0"/>
              <a:t>dítě 4 		http://www.clker.com/clipart-girl-wearing-polka-dot-dress.html</a:t>
            </a:r>
          </a:p>
          <a:p>
            <a:pPr marL="0" indent="0">
              <a:buNone/>
              <a:defRPr/>
            </a:pPr>
            <a:r>
              <a:rPr lang="cs-CZ" sz="1500" dirty="0"/>
              <a:t>učitelka		http://www.clker.com/clipart-woman-cartoon.html</a:t>
            </a:r>
          </a:p>
          <a:p>
            <a:pPr marL="0" indent="0">
              <a:buNone/>
              <a:defRPr/>
            </a:pPr>
            <a:r>
              <a:rPr lang="cs-CZ" sz="1500" dirty="0"/>
              <a:t>dítě 5 		http://www.clker.com/clipart-girl-jumping-upside-down.html</a:t>
            </a:r>
          </a:p>
          <a:p>
            <a:pPr marL="0" indent="0">
              <a:buNone/>
              <a:defRPr/>
            </a:pPr>
            <a:r>
              <a:rPr lang="cs-CZ" sz="1500" dirty="0"/>
              <a:t>Autobus		http://www.clker.com/clipart-autobusorange.html</a:t>
            </a:r>
          </a:p>
          <a:p>
            <a:pPr marL="0" indent="0">
              <a:buNone/>
              <a:defRPr/>
            </a:pPr>
            <a:r>
              <a:rPr lang="cs-CZ" sz="1500" dirty="0"/>
              <a:t>babička		http://www.clker.com/clipart-granny.html</a:t>
            </a:r>
          </a:p>
          <a:p>
            <a:pPr marL="0" indent="0">
              <a:buNone/>
              <a:defRPr/>
            </a:pPr>
            <a:r>
              <a:rPr lang="cs-CZ" sz="1500" dirty="0"/>
              <a:t>p</a:t>
            </a:r>
            <a:r>
              <a:rPr lang="cs-CZ" sz="1500" dirty="0" smtClean="0"/>
              <a:t>lavky		</a:t>
            </a:r>
            <a:r>
              <a:rPr lang="cs-CZ" sz="1500" dirty="0"/>
              <a:t>http://www.clker.com/clipart-bikini.html</a:t>
            </a:r>
            <a:endParaRPr lang="cs-CZ" sz="1500" dirty="0" smtClean="0"/>
          </a:p>
          <a:p>
            <a:pPr marL="0" indent="0">
              <a:buNone/>
              <a:defRPr/>
            </a:pPr>
            <a:r>
              <a:rPr lang="cs-CZ" sz="1500" dirty="0" smtClean="0"/>
              <a:t>Bota s podpatkem	</a:t>
            </a:r>
            <a:r>
              <a:rPr lang="cs-CZ" sz="1500" dirty="0"/>
              <a:t>http://www.clker.com/clipart-26405.html</a:t>
            </a:r>
          </a:p>
          <a:p>
            <a:pPr marL="0" indent="0">
              <a:buNone/>
              <a:defRPr/>
            </a:pPr>
            <a:r>
              <a:rPr lang="cs-CZ" sz="1500" dirty="0"/>
              <a:t>t</a:t>
            </a:r>
            <a:r>
              <a:rPr lang="cs-CZ" sz="1500" dirty="0" smtClean="0"/>
              <a:t>enisky		</a:t>
            </a:r>
            <a:r>
              <a:rPr lang="cs-CZ" sz="1500" dirty="0"/>
              <a:t>http://</a:t>
            </a:r>
            <a:r>
              <a:rPr lang="cs-CZ" sz="1500" dirty="0" smtClean="0"/>
              <a:t>www.clker.com/clipart-4222.html</a:t>
            </a:r>
            <a:endParaRPr lang="cs-CZ" sz="1500" dirty="0"/>
          </a:p>
          <a:p>
            <a:pPr marL="0" indent="0">
              <a:buNone/>
              <a:defRPr/>
            </a:pPr>
            <a:r>
              <a:rPr lang="cs-CZ" sz="1500" dirty="0"/>
              <a:t>š</a:t>
            </a:r>
            <a:r>
              <a:rPr lang="cs-CZ" sz="1500" dirty="0" smtClean="0"/>
              <a:t>aty		</a:t>
            </a:r>
            <a:r>
              <a:rPr lang="cs-CZ" sz="1500" dirty="0"/>
              <a:t>http://www.clker.com/clipart--</a:t>
            </a:r>
            <a:r>
              <a:rPr lang="cs-CZ" sz="1500" dirty="0" smtClean="0"/>
              <a:t>950s-dress.html</a:t>
            </a:r>
          </a:p>
          <a:p>
            <a:pPr marL="0" indent="0">
              <a:buNone/>
              <a:defRPr/>
            </a:pPr>
            <a:r>
              <a:rPr lang="cs-CZ" sz="1500" dirty="0"/>
              <a:t>s</a:t>
            </a:r>
            <a:r>
              <a:rPr lang="cs-CZ" sz="1500" dirty="0" smtClean="0"/>
              <a:t>ukně		</a:t>
            </a:r>
            <a:r>
              <a:rPr lang="cs-CZ" sz="1500" dirty="0"/>
              <a:t>http://</a:t>
            </a:r>
            <a:r>
              <a:rPr lang="cs-CZ" sz="1500" dirty="0" smtClean="0"/>
              <a:t>www.clker.com/clipart-skirt.html</a:t>
            </a:r>
            <a:endParaRPr lang="cs-CZ" sz="1500" dirty="0"/>
          </a:p>
          <a:p>
            <a:pPr marL="0" indent="0">
              <a:buNone/>
              <a:defRPr/>
            </a:pPr>
            <a:r>
              <a:rPr lang="cs-CZ" sz="1500" dirty="0"/>
              <a:t>k</a:t>
            </a:r>
            <a:r>
              <a:rPr lang="cs-CZ" sz="1500" dirty="0" smtClean="0"/>
              <a:t>ravata		</a:t>
            </a:r>
            <a:r>
              <a:rPr lang="cs-CZ" sz="1500" dirty="0"/>
              <a:t>http://www.clker.com/clipart-necktie.html</a:t>
            </a:r>
            <a:endParaRPr lang="cs-CZ" sz="1500" dirty="0" smtClean="0"/>
          </a:p>
          <a:p>
            <a:pPr marL="0" indent="0">
              <a:buNone/>
              <a:defRPr/>
            </a:pPr>
            <a:r>
              <a:rPr lang="cs-CZ" sz="1500" dirty="0"/>
              <a:t>o</a:t>
            </a:r>
            <a:r>
              <a:rPr lang="cs-CZ" sz="1500" dirty="0" smtClean="0"/>
              <a:t>blek		</a:t>
            </a:r>
            <a:r>
              <a:rPr lang="cs-CZ" sz="1500" dirty="0"/>
              <a:t>http://www.clker.com/clipart-wedding-suit.html</a:t>
            </a:r>
          </a:p>
          <a:p>
            <a:pPr marL="0" indent="0">
              <a:buNone/>
              <a:defRPr/>
            </a:pPr>
            <a:r>
              <a:rPr lang="cs-CZ" sz="1500" dirty="0"/>
              <a:t>t</a:t>
            </a:r>
            <a:r>
              <a:rPr lang="cs-CZ" sz="1500" dirty="0" smtClean="0"/>
              <a:t>ričko		</a:t>
            </a:r>
            <a:r>
              <a:rPr lang="cs-CZ" sz="1500" dirty="0"/>
              <a:t>http://www.clker.com/clipart-jesus-is-king.html</a:t>
            </a:r>
            <a:endParaRPr lang="cs-CZ" sz="1500" dirty="0" smtClean="0"/>
          </a:p>
          <a:p>
            <a:pPr marL="0" indent="0">
              <a:buNone/>
              <a:defRPr/>
            </a:pPr>
            <a:r>
              <a:rPr lang="cs-CZ" sz="1500" dirty="0"/>
              <a:t>k</a:t>
            </a:r>
            <a:r>
              <a:rPr lang="cs-CZ" sz="1500" dirty="0" smtClean="0"/>
              <a:t>raťasy		</a:t>
            </a:r>
            <a:r>
              <a:rPr lang="cs-CZ" sz="1500" dirty="0"/>
              <a:t>http://www.clker.com/clipart-swim-shorts.html</a:t>
            </a:r>
          </a:p>
          <a:p>
            <a:pPr marL="0" indent="0">
              <a:buNone/>
              <a:defRPr/>
            </a:pPr>
            <a:r>
              <a:rPr lang="cs-CZ" sz="1500" dirty="0" smtClean="0"/>
              <a:t>Skříň		</a:t>
            </a:r>
            <a:r>
              <a:rPr lang="cs-CZ" sz="1500" dirty="0"/>
              <a:t>http://</a:t>
            </a:r>
            <a:r>
              <a:rPr lang="cs-CZ" sz="1500" dirty="0" smtClean="0"/>
              <a:t>www.clker.com/clipart-28935.html</a:t>
            </a:r>
            <a:endParaRPr lang="cs-CZ" sz="1500" dirty="0"/>
          </a:p>
          <a:p>
            <a:pPr marL="0" indent="0">
              <a:buNone/>
              <a:defRPr/>
            </a:pPr>
            <a:r>
              <a:rPr lang="cs-CZ" sz="1400" dirty="0"/>
              <a:t>Zamračený		http://www.clker.com/clipart-glassy-smiley-emoticon-14.html</a:t>
            </a:r>
          </a:p>
          <a:p>
            <a:pPr marL="0" indent="0">
              <a:buNone/>
              <a:defRPr/>
            </a:pPr>
            <a:r>
              <a:rPr lang="cs-CZ" sz="1400" dirty="0"/>
              <a:t>Usměvavý		http://www.clker.com/clipart-glassy-smiley-emoticon-10.html</a:t>
            </a:r>
          </a:p>
          <a:p>
            <a:pPr marL="0" indent="0">
              <a:buNone/>
              <a:defRPr/>
            </a:pPr>
            <a:endParaRPr lang="cs-CZ" sz="1400" dirty="0" smtClean="0"/>
          </a:p>
          <a:p>
            <a:pPr marL="0" indent="0">
              <a:buNone/>
              <a:defRPr/>
            </a:pPr>
            <a:endParaRPr lang="cs-CZ" sz="1400" dirty="0"/>
          </a:p>
          <a:p>
            <a:pPr marL="0" indent="0"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93062" y="5581650"/>
            <a:ext cx="900113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257654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293</TotalTime>
  <Words>548</Words>
  <Application>Microsoft Office PowerPoint</Application>
  <PresentationFormat>Předvádění na obrazovce (4:3)</PresentationFormat>
  <Paragraphs>168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Labi</dc:creator>
  <cp:lastModifiedBy>Dum</cp:lastModifiedBy>
  <cp:revision>63</cp:revision>
  <dcterms:created xsi:type="dcterms:W3CDTF">2013-10-11T15:02:15Z</dcterms:created>
  <dcterms:modified xsi:type="dcterms:W3CDTF">2013-11-18T13:13:44Z</dcterms:modified>
</cp:coreProperties>
</file>