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3" r:id="rId4"/>
    <p:sldId id="262" r:id="rId5"/>
    <p:sldId id="261" r:id="rId6"/>
    <p:sldId id="260" r:id="rId7"/>
    <p:sldId id="266" r:id="rId8"/>
    <p:sldId id="258" r:id="rId9"/>
    <p:sldId id="265" r:id="rId10"/>
    <p:sldId id="267" r:id="rId11"/>
    <p:sldId id="268" r:id="rId12"/>
    <p:sldId id="269" r:id="rId13"/>
    <p:sldId id="25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9966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85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313"/>
            <a:ext cx="8229600" cy="496902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cs-CZ" dirty="0"/>
              <a:t>Název školy: </a:t>
            </a:r>
            <a:r>
              <a:rPr lang="cs-CZ" b="1" dirty="0"/>
              <a:t> Základní škola a Mateřská škola Kladno, Norská 2633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Autor: </a:t>
            </a:r>
            <a:r>
              <a:rPr lang="cs-CZ" b="1" dirty="0"/>
              <a:t>Mgr. Pavla Balejová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Název materiálu: </a:t>
            </a:r>
            <a:r>
              <a:rPr lang="cs-CZ" b="1" dirty="0" smtClean="0"/>
              <a:t>VY_12_INOVACE_ČJS.2.Bal.27_Podzim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pPr marL="0" indent="0">
              <a:buNone/>
            </a:pPr>
            <a:r>
              <a:rPr lang="cs-CZ" dirty="0"/>
              <a:t>Datum: </a:t>
            </a:r>
            <a:r>
              <a:rPr lang="cs-CZ" b="1" dirty="0" smtClean="0"/>
              <a:t>13. </a:t>
            </a:r>
            <a:r>
              <a:rPr lang="cs-CZ" b="1" dirty="0"/>
              <a:t>9</a:t>
            </a:r>
            <a:r>
              <a:rPr lang="cs-CZ" b="1" dirty="0" smtClean="0"/>
              <a:t>. </a:t>
            </a:r>
            <a:r>
              <a:rPr lang="cs-CZ" b="1" dirty="0"/>
              <a:t>2013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Ročník: </a:t>
            </a:r>
            <a:r>
              <a:rPr lang="cs-CZ" b="1" dirty="0" smtClean="0"/>
              <a:t>druhý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 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Vzdělávací oblast: </a:t>
            </a:r>
            <a:r>
              <a:rPr lang="cs-CZ" b="1" dirty="0"/>
              <a:t>Člověk a jeho svět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</a:p>
          <a:p>
            <a:pPr marL="0" indent="0">
              <a:buNone/>
            </a:pPr>
            <a:r>
              <a:rPr lang="cs-CZ" dirty="0"/>
              <a:t>Vzdělávací obor: </a:t>
            </a:r>
            <a:r>
              <a:rPr lang="cs-CZ" b="1" dirty="0"/>
              <a:t>Člověk a jeho svět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Název: </a:t>
            </a:r>
            <a:r>
              <a:rPr lang="cs-CZ" b="1" dirty="0"/>
              <a:t>	</a:t>
            </a:r>
            <a:r>
              <a:rPr lang="cs-CZ" b="1" dirty="0" smtClean="0"/>
              <a:t>Podzim</a:t>
            </a:r>
            <a:r>
              <a:rPr lang="cs-CZ" b="1" dirty="0"/>
              <a:t/>
            </a:r>
            <a:br>
              <a:rPr lang="cs-CZ" b="1" dirty="0"/>
            </a:br>
            <a:r>
              <a:rPr lang="cs-CZ" dirty="0"/>
              <a:t>Číslo operačního programu: </a:t>
            </a:r>
            <a:r>
              <a:rPr lang="cs-CZ" b="1" dirty="0"/>
              <a:t>CZ.1.07/1.4.00/21.3489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Název projektu: </a:t>
            </a:r>
            <a:r>
              <a:rPr lang="cs-CZ" b="1" dirty="0"/>
              <a:t>UČÍME SE S RADOSTÍ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 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Anotace</a:t>
            </a:r>
            <a:r>
              <a:rPr lang="cs-CZ" b="1" dirty="0" smtClean="0"/>
              <a:t>: Výukový materiál je určen žákům druhého ročníku a slouží k procvičování</a:t>
            </a:r>
          </a:p>
          <a:p>
            <a:pPr marL="0" indent="0">
              <a:buNone/>
            </a:pPr>
            <a:r>
              <a:rPr lang="cs-CZ" b="1" dirty="0" smtClean="0"/>
              <a:t> </a:t>
            </a:r>
            <a:r>
              <a:rPr lang="cs-CZ" b="1" dirty="0" smtClean="0"/>
              <a:t>                 znalostí o podzimu. Žáci určují, jak se na podzim mění příroda a které plodiny</a:t>
            </a:r>
          </a:p>
          <a:p>
            <a:pPr marL="0" indent="0">
              <a:buNone/>
            </a:pPr>
            <a:r>
              <a:rPr lang="cs-CZ" b="1" dirty="0" smtClean="0"/>
              <a:t> </a:t>
            </a:r>
            <a:r>
              <a:rPr lang="cs-CZ" b="1" dirty="0" smtClean="0"/>
              <a:t>                 se sklízejí. Z nabídky vybírají věci, které člověk potřebuje na podzim.</a:t>
            </a:r>
          </a:p>
          <a:p>
            <a:pPr marL="0" indent="0">
              <a:buNone/>
            </a:pPr>
            <a:r>
              <a:rPr lang="cs-CZ" b="1" dirty="0" smtClean="0"/>
              <a:t> </a:t>
            </a:r>
            <a:r>
              <a:rPr lang="cs-CZ" b="1" dirty="0" smtClean="0"/>
              <a:t>                 </a:t>
            </a: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057" cy="148431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xmlns="" val="119843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331640" y="1087163"/>
            <a:ext cx="1881752" cy="3785652"/>
          </a:xfrm>
          <a:prstGeom prst="rect">
            <a:avLst/>
          </a:prstGeom>
          <a:noFill/>
          <a:scene3d>
            <a:camera prst="orthographicFront">
              <a:rot lat="0" lon="0" rev="1200000"/>
            </a:camera>
            <a:lightRig rig="threePt" dir="t"/>
          </a:scene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0" b="1" spc="50" dirty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</a:t>
            </a:r>
          </a:p>
        </p:txBody>
      </p:sp>
      <p:sp>
        <p:nvSpPr>
          <p:cNvPr id="5" name="Obdélník 4"/>
          <p:cNvSpPr/>
          <p:nvPr/>
        </p:nvSpPr>
        <p:spPr>
          <a:xfrm>
            <a:off x="2915816" y="1007168"/>
            <a:ext cx="1881752" cy="3785652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0" b="1" spc="50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</a:t>
            </a:r>
          </a:p>
        </p:txBody>
      </p:sp>
      <p:sp>
        <p:nvSpPr>
          <p:cNvPr id="6" name="Obdélník 5"/>
          <p:cNvSpPr/>
          <p:nvPr/>
        </p:nvSpPr>
        <p:spPr>
          <a:xfrm>
            <a:off x="4067944" y="1007168"/>
            <a:ext cx="1881752" cy="3785652"/>
          </a:xfrm>
          <a:prstGeom prst="rect">
            <a:avLst/>
          </a:prstGeom>
          <a:noFill/>
          <a:scene3d>
            <a:camera prst="orthographicFront">
              <a:rot lat="0" lon="0" rev="600000"/>
            </a:camera>
            <a:lightRig rig="threePt" dir="t"/>
          </a:scene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0" b="1" spc="50" dirty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</a:t>
            </a:r>
          </a:p>
        </p:txBody>
      </p:sp>
      <p:sp>
        <p:nvSpPr>
          <p:cNvPr id="7" name="Obdélník 6"/>
          <p:cNvSpPr/>
          <p:nvPr/>
        </p:nvSpPr>
        <p:spPr>
          <a:xfrm>
            <a:off x="22368" y="1004526"/>
            <a:ext cx="1881752" cy="378565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0" b="1" spc="50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</a:t>
            </a:r>
            <a:endParaRPr lang="cs-CZ" sz="24000" b="1" spc="50" dirty="0">
              <a:ln w="11430"/>
              <a:solidFill>
                <a:srgbClr val="008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148064" y="1028324"/>
            <a:ext cx="1881752" cy="378565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0" b="1" spc="50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</a:t>
            </a:r>
            <a:endParaRPr lang="cs-CZ" sz="24000" b="1" spc="50" dirty="0">
              <a:ln w="11430"/>
              <a:solidFill>
                <a:srgbClr val="008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732240" y="1028324"/>
            <a:ext cx="1881752" cy="3785652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0" b="1" spc="50" dirty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</a:t>
            </a:r>
          </a:p>
        </p:txBody>
      </p:sp>
      <p:pic>
        <p:nvPicPr>
          <p:cNvPr id="10" name="Picture 7" descr="Logolinka ZŠ a MŠ Kladno, Norská 263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1781" b="5473"/>
          <a:stretch/>
        </p:blipFill>
        <p:spPr bwMode="auto">
          <a:xfrm>
            <a:off x="7382402" y="260648"/>
            <a:ext cx="1268034" cy="1208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154974" y="6583267"/>
            <a:ext cx="9019174" cy="260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 typeface="Arial" pitchFamily="34" charset="0"/>
              <a:buNone/>
              <a:defRPr/>
            </a:pPr>
            <a:r>
              <a:rPr lang="cs-CZ" sz="1200" b="1" dirty="0" smtClean="0"/>
              <a:t>Autorem materiálu a všech jeho částí, není-li uvedeno jinak, je Mgr. Pavla Balejová.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  <a:defRPr/>
            </a:pPr>
            <a:endParaRPr lang="cs-CZ" sz="1400" b="1" dirty="0"/>
          </a:p>
        </p:txBody>
      </p:sp>
      <p:pic>
        <p:nvPicPr>
          <p:cNvPr id="1026" name="Picture 2" descr="http://www.clker.com/cliparts/4/L/p/J/k/x/green-leaf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4120" y="4331039"/>
            <a:ext cx="1419225" cy="134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clker.com/cliparts/b/7/4/5/1197089731990291440Gerald_G_Fall_Leaves.svg.me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4366" y="4726730"/>
            <a:ext cx="2857500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clker.com/cliparts/S/S/T/D/X/B/tree-branches-and-leaves-m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843" y="5372238"/>
            <a:ext cx="1572802" cy="1341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clker.com/cliparts/B/w/H/K/l/K/autumn-tree-m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4632" y="4708874"/>
            <a:ext cx="282892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clker.com/cliparts/5/b/h/i/a/V/tree-leaf-md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65208" y="875426"/>
            <a:ext cx="697046" cy="1120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http://www.clker.com/cliparts/6/c/1/9/11954421781272093507ryanlerch_Golden_Plovers.svg.med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0145" y="482870"/>
            <a:ext cx="1752371" cy="71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www.clker.com/cliparts/0/n/f/A/w/B/kite-md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8472" y="256685"/>
            <a:ext cx="2253579" cy="1695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97127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Nejprve si nahlas přečti článek.</a:t>
            </a:r>
            <a:endParaRPr lang="cs-CZ" sz="2800" b="1" spc="50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64773" y="1230198"/>
            <a:ext cx="8543066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Podzim začíná 23. září a končí 21. prosince. Dny se na podzim krátí a noci prodlužují. Mění se také počasí a příroda. Ochlazuje se, občas prší a bývají mlhy. Listí na stromech se zbarvuje a potom opadává. Často fouká vítr a děti pouštějí draky. Na zahrádkách dozrálo ovoce a na polích se sklízí úroda. Ptáci odlétají do teplých krajin. A některá zvířata se ukládají k zimnímu spánku.</a:t>
            </a:r>
          </a:p>
        </p:txBody>
      </p:sp>
      <p:pic>
        <p:nvPicPr>
          <p:cNvPr id="2050" name="Picture 2" descr="http://www.clker.com/cliparts/0/y/K/7/V/e/maple-tree-m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653136"/>
            <a:ext cx="1617149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clker.com/cliparts/0/6/b/a/13365082461647644475Smiling%20Kite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79151" y="-134"/>
            <a:ext cx="928688" cy="142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clker.com/cliparts/l/z/3/6/z/t/autumn-leaves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5660261"/>
            <a:ext cx="2828925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clker.com/cliparts/v/F/C/Q/w/B/red-maple-leaf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5093"/>
            <a:ext cx="942224" cy="1002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www.clker.com/cliparts/b/3/a/0/12154413492052743229lemmling_Cartoon_acorn.svg.me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19138" y="5588137"/>
            <a:ext cx="1129308" cy="907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18567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aoblený obdélník 12"/>
          <p:cNvSpPr/>
          <p:nvPr/>
        </p:nvSpPr>
        <p:spPr>
          <a:xfrm>
            <a:off x="107504" y="803032"/>
            <a:ext cx="3656661" cy="5957500"/>
          </a:xfrm>
          <a:prstGeom prst="roundRect">
            <a:avLst/>
          </a:prstGeom>
          <a:solidFill>
            <a:srgbClr val="996633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Vyber do bubliny, co se hodí pro podzim:</a:t>
            </a:r>
            <a:endParaRPr lang="cs-CZ" sz="2800" b="1" spc="50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004048" y="1628800"/>
            <a:ext cx="1430287" cy="523220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sněží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584975" y="980728"/>
            <a:ext cx="2294383" cy="523220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</a:t>
            </a: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oupeme se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445969" y="2348880"/>
            <a:ext cx="2505470" cy="523220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</a:t>
            </a: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padávají listy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753404" y="3140968"/>
            <a:ext cx="3091407" cy="954107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táci odlétají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 teplých krajin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204325" y="4581128"/>
            <a:ext cx="1464500" cy="954107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</a:t>
            </a: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ouká vítr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017022" y="4319518"/>
            <a:ext cx="1430287" cy="523220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prší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799310" y="5085184"/>
            <a:ext cx="2045501" cy="954107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kvetou sněženky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868144" y="6237312"/>
            <a:ext cx="2955406" cy="523220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klízí se úroda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Šipka doleva 1"/>
          <p:cNvSpPr/>
          <p:nvPr/>
        </p:nvSpPr>
        <p:spPr>
          <a:xfrm>
            <a:off x="3764165" y="2906041"/>
            <a:ext cx="1440160" cy="1178550"/>
          </a:xfrm>
          <a:prstGeom prst="leftArrow">
            <a:avLst/>
          </a:prstGeom>
          <a:solidFill>
            <a:srgbClr val="6633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981436" y="803032"/>
            <a:ext cx="190879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PODZIM</a:t>
            </a:r>
            <a:endParaRPr lang="cs-CZ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5" name="Picture 4" descr="http://www.clker.com/cliparts/6/c/1/9/11954421781272093507ryanlerch_Golden_Plovers.svg.m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28139" y="839185"/>
            <a:ext cx="1752371" cy="71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www.clker.com/cliparts/6/1/9/e/1223614100740827580jimmiet_Maple_Leaf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5037283"/>
            <a:ext cx="1162327" cy="172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185678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Rozděl plodiny do dvou skupin podle </a:t>
            </a:r>
            <a:r>
              <a:rPr lang="cs-CZ" sz="2800" b="1" spc="50" dirty="0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toho, zda </a:t>
            </a:r>
            <a:r>
              <a:rPr lang="cs-CZ" sz="2800" b="1" spc="50" dirty="0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je sklízíme v létě nebo na podzim:</a:t>
            </a:r>
            <a:endParaRPr lang="cs-CZ" sz="2800" b="1" spc="50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3" name="Picture 2" descr="http://www.clker.com/cliparts/3/7/5/6/11949861182029597463an_apple_01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500174"/>
            <a:ext cx="902690" cy="946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www.clker.com/cliparts/d/7/d/b/1197088854512200748Romanov_Red_fruit_.svg.m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58082" y="1285860"/>
            <a:ext cx="779723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clker.com/cliparts/c/e/9/4/11949862131824660180pera_architetto_francesc_01.svg.med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00892" y="2857496"/>
            <a:ext cx="834678" cy="1237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6" descr="http://www.clker.com/cliparts/3/8/5/1/11949847171968921680potato_nicu_buculei_01.svg.med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4" y="1500174"/>
            <a:ext cx="1198555" cy="97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http://www.clker.com/cliparts/9/c/b/0/12387016111747730893baroquon_strawberry.svg.me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86116" y="1785926"/>
            <a:ext cx="788708" cy="715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4" descr="http://www.clker.com/cliparts/Y/o/N/v/v/Y/peach-m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7224" y="3143248"/>
            <a:ext cx="1261830" cy="1047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http://www.receptyonline.cz/data/pics/encyklopedie-ovoce-angrest/angrest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43240" y="3000372"/>
            <a:ext cx="1186959" cy="91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http://www.clker.com/cliparts/0/c/5/0/11971005942076938140TrnsltLife_Carrot.svg.med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286380" y="3071810"/>
            <a:ext cx="86042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Zaoblený obdélník 1"/>
          <p:cNvSpPr/>
          <p:nvPr/>
        </p:nvSpPr>
        <p:spPr>
          <a:xfrm>
            <a:off x="156013" y="4581128"/>
            <a:ext cx="4361393" cy="2160240"/>
          </a:xfrm>
          <a:prstGeom prst="round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4644008" y="4581128"/>
            <a:ext cx="4392488" cy="2160240"/>
          </a:xfrm>
          <a:prstGeom prst="roundRect">
            <a:avLst/>
          </a:prstGeom>
          <a:noFill/>
          <a:ln w="571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216394" y="4722528"/>
            <a:ext cx="121687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>
                <a:ln w="18415" cmpd="sng">
                  <a:solidFill>
                    <a:srgbClr val="663300"/>
                  </a:solidFill>
                  <a:prstDash val="solid"/>
                </a:ln>
                <a:solidFill>
                  <a:srgbClr val="6633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PODZIM</a:t>
            </a:r>
            <a:endParaRPr lang="cs-CZ" sz="2400" dirty="0">
              <a:ln w="18415" cmpd="sng">
                <a:solidFill>
                  <a:srgbClr val="663300"/>
                </a:solidFill>
                <a:prstDash val="solid"/>
              </a:ln>
              <a:solidFill>
                <a:srgbClr val="6633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934882" y="4660543"/>
            <a:ext cx="81073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>
                <a:ln w="18415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LÉTO</a:t>
            </a:r>
            <a:endParaRPr lang="cs-CZ" sz="2400" dirty="0">
              <a:ln w="18415" cmpd="sng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7" name="Picture 2" descr="http://www.clker.com/cliparts/4/L/p/J/k/x/green-leaf-md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33266" y="4555618"/>
            <a:ext cx="709613" cy="67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www.clker.com/cliparts/e/f/6/4/119542413446142291massimo_sole_1.svg.med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5359" y="4365652"/>
            <a:ext cx="865011" cy="867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18567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97611" y="5899400"/>
            <a:ext cx="8316481" cy="936104"/>
          </a:xfrm>
          <a:prstGeom prst="roundRect">
            <a:avLst/>
          </a:prstGeom>
          <a:solidFill>
            <a:srgbClr val="996633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51520" y="188640"/>
            <a:ext cx="8784976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 věcem, které se ti hodí na podzim do přírody,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</a:t>
            </a:r>
            <a:r>
              <a:rPr lang="cs-CZ" sz="2800" b="1" spc="50" dirty="0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řiřaď usměvavého </a:t>
            </a:r>
            <a:r>
              <a:rPr lang="cs-CZ" sz="2800" b="1" spc="50" dirty="0" err="1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smajlíka</a:t>
            </a:r>
            <a:r>
              <a:rPr lang="cs-CZ" sz="2800" b="1" spc="50" dirty="0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. K tomu, co nebudeš potřebovat, přidej zamračeného.</a:t>
            </a:r>
            <a:endParaRPr lang="cs-CZ" sz="2800" b="1" spc="50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3" name="Picture 4" descr="http://www.clker.com/cliparts/0/6/b/a/13365082461647644475Smiling%20Kite.svg.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62459"/>
            <a:ext cx="928688" cy="142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lker.com/cliparts/u/I/w/a/t/S/bikini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58828" y="1573635"/>
            <a:ext cx="936104" cy="1133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://www.clker.com/cliparts/6/6/c/f/1206560707316678030nicubunu_Sledge.svg.me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798814"/>
            <a:ext cx="1920002" cy="90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www.clker.com/cliparts/f/c/5/7/11970970671418396541johnny_automatic_jacket.svg.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548905"/>
            <a:ext cx="1276076" cy="1397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st.depositphotos.com/1168906/1412/v/950/depositphotos_14127326-Ski-equipment-cartoon-sketch-vector-illustratio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983" y="3356992"/>
            <a:ext cx="1791761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www.clker.com/cliparts/a/d/e/2/12065769741643528104LX_Black_Umbrella.svg.med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715822"/>
            <a:ext cx="951927" cy="115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clker.com/cliparts/1/0/5/2/1194986445603194834mitten_nathan_eady_01.svg.med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47247" y="3861048"/>
            <a:ext cx="1428750" cy="120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www.clker.com/cliparts/9/c/f/6/1194985767747999125salvagente_architetto_fr_01.svg.med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45181" y="3861048"/>
            <a:ext cx="1594210" cy="124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6038540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67254" y="6031844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58828" y="6030653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6300" y="6074468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6074468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68926" y="6060180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6057907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62663" y="6057908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18567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Vylušti tajenku a dozvíš se, co také začalo v prvním podzimním měsíci.</a:t>
            </a:r>
            <a:endParaRPr lang="cs-CZ" sz="2800" b="1" spc="50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64856482"/>
              </p:ext>
            </p:extLst>
          </p:nvPr>
        </p:nvGraphicFramePr>
        <p:xfrm>
          <a:off x="467544" y="1916832"/>
          <a:ext cx="4320000" cy="36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/>
                <a:gridCol w="720000"/>
                <a:gridCol w="720000"/>
                <a:gridCol w="720000"/>
                <a:gridCol w="720000"/>
                <a:gridCol w="720000"/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1.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2.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3.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4.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5.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8194" name="Picture 2" descr="http://www.clker.com/cliparts/6/8/9/3/1195429510337449011tomas_arad_water_drop.svg.m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48118" y="5324107"/>
            <a:ext cx="814906" cy="1200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www.clker.com/cliparts/f/b/c/6/12389683641336366874warszawianka_Cone_1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32711" y="764704"/>
            <a:ext cx="942975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www.clker.com/cliparts/j/F/4/Y/O/f/photorealistic-red-lamp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0135" y="5096045"/>
            <a:ext cx="1958502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://www.clker.com/cliparts/b/4/1/c/1219988603423344263Angel%20Flying.svg.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38920" y="982533"/>
            <a:ext cx="1303241" cy="916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http://www.clker.com/cliparts/F/g/o/N/t/t/monkey-m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021262"/>
            <a:ext cx="2657475" cy="284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5533951" y="4221088"/>
            <a:ext cx="545337" cy="523220"/>
          </a:xfrm>
          <a:prstGeom prst="rect">
            <a:avLst/>
          </a:prstGeom>
          <a:noFill/>
          <a:ln w="57150"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693583" y="1440839"/>
            <a:ext cx="545337" cy="523220"/>
          </a:xfrm>
          <a:prstGeom prst="rect">
            <a:avLst/>
          </a:prstGeom>
          <a:noFill/>
          <a:ln w="57150"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682902" y="3341544"/>
            <a:ext cx="545337" cy="523220"/>
          </a:xfrm>
          <a:prstGeom prst="rect">
            <a:avLst/>
          </a:prstGeom>
          <a:noFill/>
          <a:ln w="57150"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509880" y="6229009"/>
            <a:ext cx="545337" cy="523220"/>
          </a:xfrm>
          <a:prstGeom prst="rect">
            <a:avLst/>
          </a:prstGeom>
          <a:noFill/>
          <a:ln w="57150"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890540" y="6093296"/>
            <a:ext cx="545337" cy="523220"/>
          </a:xfrm>
          <a:prstGeom prst="rect">
            <a:avLst/>
          </a:prstGeom>
          <a:noFill/>
          <a:ln w="57150"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76155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25230" y="2060848"/>
            <a:ext cx="6253764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Následuje řešení:</a:t>
            </a:r>
            <a:endParaRPr lang="cs-CZ" sz="66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" name="Picture 7" descr="Logolinka ZŠ a MŠ Kladno, Norská 263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1781" b="5473"/>
          <a:stretch/>
        </p:blipFill>
        <p:spPr bwMode="auto">
          <a:xfrm>
            <a:off x="7382402" y="260648"/>
            <a:ext cx="1268034" cy="1208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Šipka dolů 1"/>
          <p:cNvSpPr/>
          <p:nvPr/>
        </p:nvSpPr>
        <p:spPr>
          <a:xfrm>
            <a:off x="3594426" y="3789040"/>
            <a:ext cx="1872208" cy="2232248"/>
          </a:xfrm>
          <a:prstGeom prst="downArrow">
            <a:avLst/>
          </a:prstGeom>
          <a:solidFill>
            <a:srgbClr val="663300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061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aoblený obdélník 12"/>
          <p:cNvSpPr/>
          <p:nvPr/>
        </p:nvSpPr>
        <p:spPr>
          <a:xfrm>
            <a:off x="107504" y="803032"/>
            <a:ext cx="3656661" cy="5957500"/>
          </a:xfrm>
          <a:prstGeom prst="roundRect">
            <a:avLst/>
          </a:prstGeom>
          <a:solidFill>
            <a:srgbClr val="996633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Vyber do bubliny, co se hodí pro podzim:</a:t>
            </a:r>
            <a:endParaRPr lang="cs-CZ" sz="2800" b="1" spc="50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004048" y="1628800"/>
            <a:ext cx="1430287" cy="52322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sněží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584975" y="980728"/>
            <a:ext cx="2294383" cy="52322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</a:t>
            </a: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oupeme se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27584" y="1753652"/>
            <a:ext cx="2505470" cy="52322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</a:t>
            </a: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padávají listy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90128" y="2541209"/>
            <a:ext cx="3091407" cy="954107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táci odlétají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 teplých krajin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45915" y="3781782"/>
            <a:ext cx="1464500" cy="954107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</a:t>
            </a: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ouká vítr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051248" y="4042932"/>
            <a:ext cx="1430287" cy="52322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prší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799310" y="5085184"/>
            <a:ext cx="2045501" cy="954107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kvetou sněženky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58131" y="5366579"/>
            <a:ext cx="2955406" cy="52322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klízí se úroda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Šipka doleva 1"/>
          <p:cNvSpPr/>
          <p:nvPr/>
        </p:nvSpPr>
        <p:spPr>
          <a:xfrm>
            <a:off x="3764165" y="2906041"/>
            <a:ext cx="1440160" cy="1178550"/>
          </a:xfrm>
          <a:prstGeom prst="leftArrow">
            <a:avLst/>
          </a:prstGeom>
          <a:solidFill>
            <a:srgbClr val="6633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981436" y="803032"/>
            <a:ext cx="190879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PODZIM</a:t>
            </a:r>
            <a:endParaRPr lang="cs-CZ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5" name="Picture 4" descr="http://www.clker.com/cliparts/6/c/1/9/11954421781272093507ryanlerch_Golden_Plovers.svg.m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28139" y="839185"/>
            <a:ext cx="1752371" cy="71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www.clker.com/cliparts/6/1/9/e/1223614100740827580jimmiet_Maple_Leaf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5037283"/>
            <a:ext cx="1162327" cy="172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199570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Rozděl plodiny do dvou skupin podle </a:t>
            </a:r>
            <a:r>
              <a:rPr lang="cs-CZ" sz="2800" b="1" spc="50" dirty="0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toho, zda </a:t>
            </a:r>
            <a:r>
              <a:rPr lang="cs-CZ" sz="2800" b="1" spc="50" dirty="0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je sklízíme v létě nebo na podzim:</a:t>
            </a:r>
            <a:endParaRPr lang="cs-CZ" sz="2800" b="1" spc="50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3" name="Picture 2" descr="http://www.clker.com/cliparts/3/7/5/6/11949861182029597463an_apple_01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5143512"/>
            <a:ext cx="902690" cy="946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www.clker.com/cliparts/d/7/d/b/1197088854512200748Romanov_Red_fruit_.svg.m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42415" y="5373216"/>
            <a:ext cx="779723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clker.com/cliparts/c/e/9/4/11949862131824660180pera_architetto_francesc_01.svg.med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90152" y="4754690"/>
            <a:ext cx="834678" cy="1237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6" descr="http://www.clker.com/cliparts/3/8/5/1/11949847171968921680potato_nicu_buculei_01.svg.med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5429264"/>
            <a:ext cx="1198555" cy="97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http://www.clker.com/cliparts/9/c/b/0/12387016111747730893baroquon_strawberry.svg.me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7640" y="4869583"/>
            <a:ext cx="788708" cy="715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4" descr="http://www.clker.com/cliparts/Y/o/N/v/v/Y/peach-m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77864" y="5174037"/>
            <a:ext cx="1261830" cy="1047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http://www.receptyonline.cz/data/pics/encyklopedie-ovoce-angrest/angrest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7923" y="5822529"/>
            <a:ext cx="1186959" cy="91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http://www.clker.com/cliparts/0/c/5/0/11971005942076938140TrnsltLife_Carrot.svg.med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358082" y="5643578"/>
            <a:ext cx="86042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Zaoblený obdélník 1"/>
          <p:cNvSpPr/>
          <p:nvPr/>
        </p:nvSpPr>
        <p:spPr>
          <a:xfrm>
            <a:off x="156013" y="4581128"/>
            <a:ext cx="4361393" cy="2160240"/>
          </a:xfrm>
          <a:prstGeom prst="round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4644008" y="4581128"/>
            <a:ext cx="4392488" cy="2160240"/>
          </a:xfrm>
          <a:prstGeom prst="roundRect">
            <a:avLst/>
          </a:prstGeom>
          <a:noFill/>
          <a:ln w="57150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216394" y="4722528"/>
            <a:ext cx="121687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>
                <a:ln w="18415" cmpd="sng">
                  <a:solidFill>
                    <a:srgbClr val="663300"/>
                  </a:solidFill>
                  <a:prstDash val="solid"/>
                </a:ln>
                <a:solidFill>
                  <a:srgbClr val="6633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PODZIM</a:t>
            </a:r>
            <a:endParaRPr lang="cs-CZ" sz="2400" dirty="0">
              <a:ln w="18415" cmpd="sng">
                <a:solidFill>
                  <a:srgbClr val="663300"/>
                </a:solidFill>
                <a:prstDash val="solid"/>
              </a:ln>
              <a:solidFill>
                <a:srgbClr val="6633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934882" y="4660543"/>
            <a:ext cx="81073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>
                <a:ln w="18415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LÉTO</a:t>
            </a:r>
            <a:endParaRPr lang="cs-CZ" sz="2400" dirty="0">
              <a:ln w="18415" cmpd="sng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7" name="Picture 2" descr="http://www.clker.com/cliparts/4/L/p/J/k/x/green-leaf-md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33266" y="4555618"/>
            <a:ext cx="709613" cy="67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www.clker.com/cliparts/e/f/6/4/119542413446142291massimo_sole_1.svg.med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5359" y="4365652"/>
            <a:ext cx="865011" cy="867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928870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97611" y="5899400"/>
            <a:ext cx="8316481" cy="936104"/>
          </a:xfrm>
          <a:prstGeom prst="roundRect">
            <a:avLst/>
          </a:prstGeom>
          <a:solidFill>
            <a:srgbClr val="996633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51520" y="188640"/>
            <a:ext cx="8784976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 věcem, které se ti hodí na podzim do přírody,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</a:t>
            </a:r>
            <a:r>
              <a:rPr lang="cs-CZ" sz="2800" b="1" spc="50" dirty="0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řiřaď usměvavého </a:t>
            </a:r>
            <a:r>
              <a:rPr lang="cs-CZ" sz="2800" b="1" spc="50" dirty="0" err="1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smajlíka</a:t>
            </a:r>
            <a:r>
              <a:rPr lang="cs-CZ" sz="2800" b="1" spc="50" dirty="0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. K tomu, co nebudeš potřebovat, přidej zamračeného.</a:t>
            </a:r>
            <a:endParaRPr lang="cs-CZ" sz="2800" b="1" spc="50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3" name="Picture 4" descr="http://www.clker.com/cliparts/0/6/b/a/13365082461647644475Smiling%20Kite.svg.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62459"/>
            <a:ext cx="928688" cy="142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lker.com/cliparts/u/I/w/a/t/S/bikini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58828" y="1573635"/>
            <a:ext cx="936104" cy="1133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://www.clker.com/cliparts/6/6/c/f/1206560707316678030nicubunu_Sledge.svg.me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798814"/>
            <a:ext cx="1920002" cy="90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www.clker.com/cliparts/f/c/5/7/11970970671418396541johnny_automatic_jacket.svg.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548905"/>
            <a:ext cx="1276076" cy="1397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st.depositphotos.com/1168906/1412/v/950/depositphotos_14127326-Ski-equipment-cartoon-sketch-vector-illustratio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983" y="3356992"/>
            <a:ext cx="1791761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www.clker.com/cliparts/a/d/e/2/12065769741643528104LX_Black_Umbrella.svg.med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715822"/>
            <a:ext cx="951927" cy="115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clker.com/cliparts/1/0/5/2/1194986445603194834mitten_nathan_eady_01.svg.med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47247" y="3861048"/>
            <a:ext cx="1428750" cy="120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www.clker.com/cliparts/9/c/f/6/1194985767747999125salvagente_architetto_fr_01.svg.med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45181" y="3861048"/>
            <a:ext cx="1594210" cy="124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4307" y="2727745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90796" y="4751337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51197" y="2946513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57422" y="2786058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6300" y="2653529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0202" y="5065960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83929" y="4839778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20569" y="5059120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949475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Vylušti tajenku a dozvíš se, co také začalo v prvním podzimním měsíci.</a:t>
            </a:r>
            <a:endParaRPr lang="cs-CZ" sz="2800" b="1" spc="50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33778949"/>
              </p:ext>
            </p:extLst>
          </p:nvPr>
        </p:nvGraphicFramePr>
        <p:xfrm>
          <a:off x="467544" y="1916832"/>
          <a:ext cx="4320000" cy="36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/>
                <a:gridCol w="720000"/>
                <a:gridCol w="720000"/>
                <a:gridCol w="720000"/>
                <a:gridCol w="720000"/>
                <a:gridCol w="720000"/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1.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Š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Š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2.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3.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4.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M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bg1"/>
                          </a:solidFill>
                        </a:rPr>
                        <a:t>5.</a:t>
                      </a:r>
                      <a:endParaRPr lang="cs-CZ" sz="2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Ě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8194" name="Picture 2" descr="http://www.clker.com/cliparts/6/8/9/3/1195429510337449011tomas_arad_water_drop.svg.m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48118" y="5324107"/>
            <a:ext cx="814906" cy="1200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www.clker.com/cliparts/f/b/c/6/12389683641336366874warszawianka_Cone_1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32711" y="764704"/>
            <a:ext cx="942975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www.clker.com/cliparts/j/F/4/Y/O/f/photorealistic-red-lamp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0135" y="5096045"/>
            <a:ext cx="1958502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://www.clker.com/cliparts/b/4/1/c/1219988603423344263Angel%20Flying.svg.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38920" y="982533"/>
            <a:ext cx="1303241" cy="916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http://www.clker.com/cliparts/F/g/o/N/t/t/monkey-m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021262"/>
            <a:ext cx="2657475" cy="284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5533951" y="4221088"/>
            <a:ext cx="545337" cy="523220"/>
          </a:xfrm>
          <a:prstGeom prst="rect">
            <a:avLst/>
          </a:prstGeom>
          <a:noFill/>
          <a:ln w="57150"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693583" y="1440839"/>
            <a:ext cx="545337" cy="523220"/>
          </a:xfrm>
          <a:prstGeom prst="rect">
            <a:avLst/>
          </a:prstGeom>
          <a:noFill/>
          <a:ln w="57150"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682902" y="3341544"/>
            <a:ext cx="545337" cy="523220"/>
          </a:xfrm>
          <a:prstGeom prst="rect">
            <a:avLst/>
          </a:prstGeom>
          <a:noFill/>
          <a:ln w="57150"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509880" y="6229009"/>
            <a:ext cx="545337" cy="523220"/>
          </a:xfrm>
          <a:prstGeom prst="rect">
            <a:avLst/>
          </a:prstGeom>
          <a:noFill/>
          <a:ln w="57150"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890540" y="6093296"/>
            <a:ext cx="545337" cy="523220"/>
          </a:xfrm>
          <a:prstGeom prst="rect">
            <a:avLst/>
          </a:prstGeom>
          <a:noFill/>
          <a:ln w="57150"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cs-CZ" sz="2800" b="1" dirty="0" smtClean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cs-CZ" sz="28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14302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Zdroje:</a:t>
            </a:r>
          </a:p>
        </p:txBody>
      </p:sp>
      <p:sp>
        <p:nvSpPr>
          <p:cNvPr id="5" name="Nadpis 1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16476"/>
          </a:xfrm>
        </p:spPr>
        <p:txBody>
          <a:bodyPr rtlCol="0">
            <a:normAutofit fontScale="47500" lnSpcReduction="2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/>
              <a:t>Uveřejněné odkazy [cit. </a:t>
            </a:r>
            <a:r>
              <a:rPr lang="cs-CZ" sz="1600" dirty="0" smtClean="0"/>
              <a:t>2013-09-13]. </a:t>
            </a:r>
            <a:r>
              <a:rPr lang="cs-CZ" sz="1600" dirty="0"/>
              <a:t>Dostupné pod licencí Public domain na </a:t>
            </a:r>
            <a:r>
              <a:rPr lang="cs-CZ" sz="1600" dirty="0" smtClean="0"/>
              <a:t>WWW: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/>
              <a:t>Zamračený		http://www.clker.com/clipart-glassy-smiley-emoticon-14.html</a:t>
            </a:r>
          </a:p>
          <a:p>
            <a:pPr marL="0" indent="0">
              <a:buNone/>
              <a:defRPr/>
            </a:pPr>
            <a:r>
              <a:rPr lang="cs-CZ" sz="1600" dirty="0"/>
              <a:t>Usměvavý		http://www.clker.com/clipart-glassy-smiley-emoticon-10.html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List 1		</a:t>
            </a:r>
            <a:r>
              <a:rPr lang="cs-CZ" sz="1600" dirty="0"/>
              <a:t>http://</a:t>
            </a:r>
            <a:r>
              <a:rPr lang="cs-CZ" sz="1600" dirty="0" smtClean="0"/>
              <a:t>www.clker.com/clipart-green-leaf-6.html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List 2		</a:t>
            </a:r>
            <a:r>
              <a:rPr lang="cs-CZ" sz="1600" dirty="0"/>
              <a:t>http://</a:t>
            </a:r>
            <a:r>
              <a:rPr lang="cs-CZ" sz="1600" dirty="0" smtClean="0"/>
              <a:t>www.clker.com/clipart-13207.html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Listy		</a:t>
            </a:r>
            <a:r>
              <a:rPr lang="cs-CZ" sz="1600" dirty="0"/>
              <a:t>http://www.clker.com/clipart-tree-branches-and-leaves.html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Podzimní strom		http</a:t>
            </a:r>
            <a:r>
              <a:rPr lang="cs-CZ" sz="1600" dirty="0"/>
              <a:t>://</a:t>
            </a:r>
            <a:r>
              <a:rPr lang="cs-CZ" sz="1600" dirty="0" smtClean="0"/>
              <a:t>www.clker.com/clipart-autumn-tree.html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List 3		</a:t>
            </a:r>
            <a:r>
              <a:rPr lang="cs-CZ" sz="1600" dirty="0"/>
              <a:t>http://www.clker.com/clipart-tree-leaf.html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/>
              <a:t>Letící ptáci		http://www.clker.com/clipart-11914.html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Drak		</a:t>
            </a:r>
            <a:r>
              <a:rPr lang="cs-CZ" sz="1600" dirty="0"/>
              <a:t>http://www.clker.com/clipart-kite-6.html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Podzimní strom 2		http</a:t>
            </a:r>
            <a:r>
              <a:rPr lang="cs-CZ" sz="1600" dirty="0"/>
              <a:t>://</a:t>
            </a:r>
            <a:r>
              <a:rPr lang="cs-CZ" sz="1600" dirty="0" smtClean="0"/>
              <a:t>www.clker.com/clipart-maple-tree.html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Drak 2 		</a:t>
            </a:r>
            <a:r>
              <a:rPr lang="cs-CZ" sz="1600" dirty="0"/>
              <a:t>http://www.clker.com/clipart-204123.html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Listí 2		</a:t>
            </a:r>
            <a:r>
              <a:rPr lang="cs-CZ" sz="1600" dirty="0"/>
              <a:t>http://</a:t>
            </a:r>
            <a:r>
              <a:rPr lang="cs-CZ" sz="1600" dirty="0" smtClean="0"/>
              <a:t>www.clker.com/clipart-autumn-leaves-1.html</a:t>
            </a:r>
            <a:endParaRPr lang="cs-CZ" sz="1600" dirty="0"/>
          </a:p>
          <a:p>
            <a:pPr marL="0" indent="0">
              <a:buNone/>
              <a:defRPr/>
            </a:pPr>
            <a:r>
              <a:rPr lang="cs-CZ" sz="1600" dirty="0" smtClean="0"/>
              <a:t>Červený list		</a:t>
            </a:r>
            <a:r>
              <a:rPr lang="cs-CZ" sz="1600" dirty="0"/>
              <a:t>http://</a:t>
            </a:r>
            <a:r>
              <a:rPr lang="cs-CZ" sz="1600" dirty="0" smtClean="0"/>
              <a:t>www.clker.com/clipart-red-maple-leaf.html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Oříšek		</a:t>
            </a:r>
            <a:r>
              <a:rPr lang="cs-CZ" sz="1600" dirty="0"/>
              <a:t>http://</a:t>
            </a:r>
            <a:r>
              <a:rPr lang="cs-CZ" sz="1600" dirty="0" smtClean="0"/>
              <a:t>www.clker.com/clipart-cartoon-nut.html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Podzimní list		http</a:t>
            </a:r>
            <a:r>
              <a:rPr lang="cs-CZ" sz="1600" dirty="0"/>
              <a:t>://www.clker.com/clipart-maple-leaf.html</a:t>
            </a:r>
          </a:p>
          <a:p>
            <a:pPr marL="0" indent="0">
              <a:buNone/>
              <a:defRPr/>
            </a:pPr>
            <a:r>
              <a:rPr lang="cs-CZ" sz="1600" dirty="0"/>
              <a:t>jablko 	</a:t>
            </a:r>
            <a:r>
              <a:rPr lang="cs-CZ" sz="1600" dirty="0" smtClean="0"/>
              <a:t>	http</a:t>
            </a:r>
            <a:r>
              <a:rPr lang="cs-CZ" sz="1600" dirty="0"/>
              <a:t>://www.clker.com/clipart-3982.html</a:t>
            </a:r>
          </a:p>
          <a:p>
            <a:pPr marL="0" indent="0">
              <a:buNone/>
              <a:defRPr/>
            </a:pPr>
            <a:r>
              <a:rPr lang="cs-CZ" sz="1600" dirty="0"/>
              <a:t>třešně		http://www.clker.com/clipart-13042.html</a:t>
            </a:r>
          </a:p>
          <a:p>
            <a:pPr marL="0" indent="0">
              <a:buNone/>
              <a:defRPr/>
            </a:pPr>
            <a:r>
              <a:rPr lang="cs-CZ" sz="1600" dirty="0"/>
              <a:t>hruška 	</a:t>
            </a:r>
            <a:r>
              <a:rPr lang="cs-CZ" sz="1600" dirty="0" smtClean="0"/>
              <a:t>	http</a:t>
            </a:r>
            <a:r>
              <a:rPr lang="cs-CZ" sz="1600" dirty="0"/>
              <a:t>://www.clker.com/clipart-4050.html</a:t>
            </a:r>
          </a:p>
          <a:p>
            <a:pPr marL="0" indent="0">
              <a:buNone/>
              <a:defRPr/>
            </a:pPr>
            <a:r>
              <a:rPr lang="cs-CZ" sz="1600" dirty="0"/>
              <a:t>brambora 	</a:t>
            </a:r>
            <a:r>
              <a:rPr lang="cs-CZ" sz="1600" dirty="0" smtClean="0"/>
              <a:t>	http</a:t>
            </a:r>
            <a:r>
              <a:rPr lang="cs-CZ" sz="1600" dirty="0"/>
              <a:t>://www.clker.com/clipart-2532.html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Jahoda		</a:t>
            </a:r>
            <a:r>
              <a:rPr lang="cs-CZ" sz="1600" dirty="0"/>
              <a:t>http://</a:t>
            </a:r>
            <a:r>
              <a:rPr lang="cs-CZ" sz="1600" dirty="0" smtClean="0"/>
              <a:t>www.clker.com/clipart-26457.html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Řepa		</a:t>
            </a:r>
            <a:r>
              <a:rPr lang="cs-CZ" sz="1600" dirty="0"/>
              <a:t>http://www.clker.com/clipart-4103.html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/>
              <a:t>broskev		http://www.clker.com/clipart-peach.html</a:t>
            </a:r>
          </a:p>
          <a:p>
            <a:pPr marL="0" indent="0">
              <a:buNone/>
              <a:defRPr/>
            </a:pPr>
            <a:r>
              <a:rPr lang="cs-CZ" sz="1600" dirty="0"/>
              <a:t>angrešt		http://www.clker.com/clipart-10009.html</a:t>
            </a:r>
          </a:p>
          <a:p>
            <a:pPr marL="0" indent="0">
              <a:buNone/>
              <a:defRPr/>
            </a:pPr>
            <a:r>
              <a:rPr lang="cs-CZ" sz="1600" dirty="0"/>
              <a:t>mrkev 	</a:t>
            </a:r>
            <a:r>
              <a:rPr lang="cs-CZ" sz="1600" dirty="0" smtClean="0"/>
              <a:t>	http</a:t>
            </a:r>
            <a:r>
              <a:rPr lang="cs-CZ" sz="1600" dirty="0"/>
              <a:t>://www.clker.com/clipart-14222.html</a:t>
            </a:r>
          </a:p>
          <a:p>
            <a:pPr marL="0" indent="0">
              <a:buNone/>
              <a:defRPr/>
            </a:pPr>
            <a:r>
              <a:rPr lang="cs-CZ" sz="1600" dirty="0"/>
              <a:t>u</a:t>
            </a:r>
            <a:r>
              <a:rPr lang="cs-CZ" sz="1600" dirty="0" smtClean="0"/>
              <a:t>směvavé slunce		http</a:t>
            </a:r>
            <a:r>
              <a:rPr lang="cs-CZ" sz="1600" dirty="0"/>
              <a:t>://www.clker.com/clipart-10030.html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/>
              <a:t>plavky		http://www.clker.com/clipart-bikini.html</a:t>
            </a:r>
          </a:p>
          <a:p>
            <a:pPr marL="0" indent="0">
              <a:buNone/>
              <a:defRPr/>
            </a:pPr>
            <a:r>
              <a:rPr lang="cs-CZ" sz="1600" dirty="0"/>
              <a:t>s</a:t>
            </a:r>
            <a:r>
              <a:rPr lang="cs-CZ" sz="1600" dirty="0" smtClean="0"/>
              <a:t>aně		</a:t>
            </a:r>
            <a:r>
              <a:rPr lang="cs-CZ" sz="1600" dirty="0"/>
              <a:t>http://www.clker.com/clipart-16676.html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Bunda		</a:t>
            </a:r>
            <a:r>
              <a:rPr lang="cs-CZ" sz="1600" dirty="0"/>
              <a:t>http://www.clker.com/clipart-13937.html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Deštník		</a:t>
            </a:r>
            <a:r>
              <a:rPr lang="cs-CZ" sz="1600" dirty="0"/>
              <a:t>http://www.clker.com/clipart-black-umbrella.html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Rukavice		</a:t>
            </a:r>
            <a:r>
              <a:rPr lang="cs-CZ" sz="1600" dirty="0"/>
              <a:t>http://</a:t>
            </a:r>
            <a:r>
              <a:rPr lang="cs-CZ" sz="1600" dirty="0" smtClean="0"/>
              <a:t>www.clker.com/clipart-4229.html</a:t>
            </a:r>
            <a:endParaRPr lang="cs-CZ" sz="1600" dirty="0"/>
          </a:p>
          <a:p>
            <a:pPr marL="0" indent="0">
              <a:buNone/>
              <a:defRPr/>
            </a:pPr>
            <a:r>
              <a:rPr lang="cs-CZ" sz="1600" dirty="0" smtClean="0"/>
              <a:t>Kruh		</a:t>
            </a:r>
            <a:r>
              <a:rPr lang="cs-CZ" sz="1600" dirty="0"/>
              <a:t>http://www.clker.com/clipart-3756.html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Kapka		</a:t>
            </a:r>
            <a:r>
              <a:rPr lang="cs-CZ" sz="1600" dirty="0"/>
              <a:t>http://</a:t>
            </a:r>
            <a:r>
              <a:rPr lang="cs-CZ" sz="1600" dirty="0" smtClean="0"/>
              <a:t>www.clker.com/clipart-10571.html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Šiška		</a:t>
            </a:r>
            <a:r>
              <a:rPr lang="cs-CZ" sz="1600" dirty="0"/>
              <a:t>http://</a:t>
            </a:r>
            <a:r>
              <a:rPr lang="cs-CZ" sz="1600" dirty="0" smtClean="0"/>
              <a:t>www.clker.com/clipart-pine-cone.html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Lampa		</a:t>
            </a:r>
            <a:r>
              <a:rPr lang="cs-CZ" sz="1600" dirty="0"/>
              <a:t>http://</a:t>
            </a:r>
            <a:r>
              <a:rPr lang="cs-CZ" sz="1600" dirty="0" smtClean="0"/>
              <a:t>www.clker.com/clipart-photorealistic-red-lamp.html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Anděl		</a:t>
            </a:r>
            <a:r>
              <a:rPr lang="cs-CZ" sz="1600" dirty="0"/>
              <a:t>http://</a:t>
            </a:r>
            <a:r>
              <a:rPr lang="cs-CZ" sz="1600" dirty="0" smtClean="0"/>
              <a:t>www.clker.com/clipart-angel-flying.html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Opice		</a:t>
            </a:r>
            <a:r>
              <a:rPr lang="cs-CZ" sz="1600" dirty="0"/>
              <a:t>http://www.clker.com/clipart-monkey-23.html</a:t>
            </a:r>
          </a:p>
          <a:p>
            <a:pPr marL="0" indent="0">
              <a:buNone/>
              <a:defRPr/>
            </a:pPr>
            <a:endParaRPr lang="cs-CZ" sz="1200" dirty="0" smtClean="0"/>
          </a:p>
          <a:p>
            <a:pPr marL="0" indent="0">
              <a:buNone/>
              <a:defRPr/>
            </a:pPr>
            <a:endParaRPr lang="cs-CZ" sz="1200" dirty="0"/>
          </a:p>
          <a:p>
            <a:pPr marL="0" indent="0">
              <a:buNone/>
              <a:defRPr/>
            </a:pPr>
            <a:endParaRPr lang="cs-CZ" sz="16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©  Mgr. Pavla Balejová 2013</a:t>
            </a: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93062" y="5581650"/>
            <a:ext cx="900113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25765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382</Words>
  <Application>Microsoft Office PowerPoint</Application>
  <PresentationFormat>Předvádění na obrazovce (4:3)</PresentationFormat>
  <Paragraphs>158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Labi</dc:creator>
  <cp:lastModifiedBy>NTB05_žák</cp:lastModifiedBy>
  <cp:revision>79</cp:revision>
  <dcterms:created xsi:type="dcterms:W3CDTF">2013-10-11T15:03:00Z</dcterms:created>
  <dcterms:modified xsi:type="dcterms:W3CDTF">2013-10-20T17:39:39Z</dcterms:modified>
</cp:coreProperties>
</file>