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300" r:id="rId2"/>
    <p:sldId id="256" r:id="rId3"/>
    <p:sldId id="297" r:id="rId4"/>
    <p:sldId id="286" r:id="rId5"/>
    <p:sldId id="298" r:id="rId6"/>
    <p:sldId id="287" r:id="rId7"/>
    <p:sldId id="288" r:id="rId8"/>
    <p:sldId id="289" r:id="rId9"/>
    <p:sldId id="290" r:id="rId10"/>
    <p:sldId id="291" r:id="rId11"/>
    <p:sldId id="292" r:id="rId12"/>
    <p:sldId id="293" r:id="rId13"/>
    <p:sldId id="294" r:id="rId14"/>
    <p:sldId id="299"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9" name="Obdélník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cs-CZ" smtClean="0"/>
              <a:t>Klepnutím lze upravit styl předlohy nadpisů.</a:t>
            </a:r>
            <a:endParaRPr kumimoji="0" lang="en-US"/>
          </a:p>
        </p:txBody>
      </p:sp>
      <p:sp>
        <p:nvSpPr>
          <p:cNvPr id="3" name="Podnadpis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cs-CZ" smtClean="0"/>
              <a:t>Klepnutím lze upravit styl předlohy podnadpisů.</a:t>
            </a:r>
            <a:endParaRPr kumimoji="0" lang="en-US"/>
          </a:p>
        </p:txBody>
      </p:sp>
      <p:sp>
        <p:nvSpPr>
          <p:cNvPr id="4" name="Zástupný symbol pro datum 3"/>
          <p:cNvSpPr>
            <a:spLocks noGrp="1"/>
          </p:cNvSpPr>
          <p:nvPr>
            <p:ph type="dt" sz="half" idx="10"/>
          </p:nvPr>
        </p:nvSpPr>
        <p:spPr/>
        <p:txBody>
          <a:bodyPr/>
          <a:lstStyle/>
          <a:p>
            <a:fld id="{451BD846-8D92-409F-B3C2-7957101B2362}" type="datetimeFigureOut">
              <a:rPr lang="cs-CZ" smtClean="0"/>
              <a:pPr/>
              <a:t>18.11.2011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1EF18F-0CC2-4141-B0F4-5D0527488D3D}" type="slidenum">
              <a:rPr lang="cs-CZ" smtClean="0"/>
              <a:pPr/>
              <a:t>‹#›</a:t>
            </a:fld>
            <a:endParaRPr lang="cs-CZ"/>
          </a:p>
        </p:txBody>
      </p:sp>
      <p:sp>
        <p:nvSpPr>
          <p:cNvPr id="10" name="Obdélník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155448"/>
            <a:ext cx="8229600" cy="1252728"/>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51BD846-8D92-409F-B3C2-7957101B2362}" type="datetimeFigureOut">
              <a:rPr lang="cs-CZ" smtClean="0"/>
              <a:pPr/>
              <a:t>18.11.2011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1EF18F-0CC2-4141-B0F4-5D0527488D3D}"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9" name="Obdélník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Obdélník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451BD846-8D92-409F-B3C2-7957101B2362}" type="datetimeFigureOut">
              <a:rPr lang="cs-CZ" smtClean="0"/>
              <a:pPr/>
              <a:t>18.11.2011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1EF18F-0CC2-4141-B0F4-5D0527488D3D}"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451BD846-8D92-409F-B3C2-7957101B2362}" type="datetimeFigureOut">
              <a:rPr lang="cs-CZ" smtClean="0"/>
              <a:pPr/>
              <a:t>18.11.2011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E1EF18F-0CC2-4141-B0F4-5D0527488D3D}"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text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cs-CZ" smtClean="0"/>
              <a:t>Klepnutím lze upravit styly předlohy textu.</a:t>
            </a:r>
          </a:p>
        </p:txBody>
      </p:sp>
      <p:sp>
        <p:nvSpPr>
          <p:cNvPr id="6" name="Zástupný symbol pro obsah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451BD846-8D92-409F-B3C2-7957101B2362}" type="datetimeFigureOut">
              <a:rPr lang="cs-CZ" smtClean="0"/>
              <a:pPr/>
              <a:t>18.11.2011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E1EF18F-0CC2-4141-B0F4-5D0527488D3D}"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451BD846-8D92-409F-B3C2-7957101B2362}" type="datetimeFigureOut">
              <a:rPr lang="cs-CZ" smtClean="0"/>
              <a:pPr/>
              <a:t>18.11.2011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E1EF18F-0CC2-4141-B0F4-5D0527488D3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51BD846-8D92-409F-B3C2-7957101B2362}" type="datetimeFigureOut">
              <a:rPr lang="cs-CZ" smtClean="0"/>
              <a:pPr/>
              <a:t>18.11.2011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E1EF18F-0CC2-4141-B0F4-5D0527488D3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text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451BD846-8D92-409F-B3C2-7957101B2362}" type="datetimeFigureOut">
              <a:rPr lang="cs-CZ" smtClean="0"/>
              <a:pPr/>
              <a:t>18.11.2011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E1EF18F-0CC2-4141-B0F4-5D0527488D3D}" type="slidenum">
              <a:rPr lang="cs-CZ" smtClean="0"/>
              <a:pPr/>
              <a:t>‹#›</a:t>
            </a:fld>
            <a:endParaRPr lang="cs-CZ"/>
          </a:p>
        </p:txBody>
      </p:sp>
      <p:sp>
        <p:nvSpPr>
          <p:cNvPr id="12" name="Obdélník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164592" y="1170432"/>
            <a:ext cx="2523744" cy="201168"/>
          </a:xfrm>
        </p:spPr>
        <p:txBody>
          <a:bodyPr/>
          <a:lstStyle/>
          <a:p>
            <a:fld id="{451BD846-8D92-409F-B3C2-7957101B2362}" type="datetimeFigureOut">
              <a:rPr lang="cs-CZ" smtClean="0"/>
              <a:pPr/>
              <a:t>18.11.2011</a:t>
            </a:fld>
            <a:endParaRPr lang="cs-CZ"/>
          </a:p>
        </p:txBody>
      </p:sp>
      <p:sp>
        <p:nvSpPr>
          <p:cNvPr id="11" name="Obdélník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Zástupný symbol pro zápatí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cs-CZ"/>
          </a:p>
        </p:txBody>
      </p:sp>
      <p:sp>
        <p:nvSpPr>
          <p:cNvPr id="7" name="Zástupný symbol pro číslo snímku 6"/>
          <p:cNvSpPr>
            <a:spLocks noGrp="1"/>
          </p:cNvSpPr>
          <p:nvPr>
            <p:ph type="sldNum" sz="quarter" idx="12"/>
          </p:nvPr>
        </p:nvSpPr>
        <p:spPr>
          <a:xfrm>
            <a:off x="8339328" y="1170432"/>
            <a:ext cx="733864" cy="201168"/>
          </a:xfrm>
        </p:spPr>
        <p:txBody>
          <a:bodyPr/>
          <a:lstStyle/>
          <a:p>
            <a:fld id="{2E1EF18F-0CC2-4141-B0F4-5D0527488D3D}"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51BD846-8D92-409F-B3C2-7957101B2362}" type="datetimeFigureOut">
              <a:rPr lang="cs-CZ" smtClean="0"/>
              <a:pPr/>
              <a:t>18.11.2011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E1EF18F-0CC2-4141-B0F4-5D0527488D3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9" name="Obdélník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Obdélník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Svislý nadpis 1"/>
          <p:cNvSpPr>
            <a:spLocks noGrp="1"/>
          </p:cNvSpPr>
          <p:nvPr>
            <p:ph type="title" orient="vert"/>
          </p:nvPr>
        </p:nvSpPr>
        <p:spPr>
          <a:xfrm>
            <a:off x="6781800" y="274640"/>
            <a:ext cx="19050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304800"/>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51BD846-8D92-409F-B3C2-7957101B2362}" type="datetimeFigureOut">
              <a:rPr lang="cs-CZ" smtClean="0"/>
              <a:pPr/>
              <a:t>18.11.2011</a:t>
            </a:fld>
            <a:endParaRPr lang="cs-CZ"/>
          </a:p>
        </p:txBody>
      </p:sp>
      <p:sp>
        <p:nvSpPr>
          <p:cNvPr id="5" name="Zástupný symbol pro zápatí 4"/>
          <p:cNvSpPr>
            <a:spLocks noGrp="1"/>
          </p:cNvSpPr>
          <p:nvPr>
            <p:ph type="ftr" sz="quarter" idx="11"/>
          </p:nvPr>
        </p:nvSpPr>
        <p:spPr>
          <a:xfrm>
            <a:off x="2640597" y="6377459"/>
            <a:ext cx="3836404" cy="365125"/>
          </a:xfrm>
        </p:spPr>
        <p:txBody>
          <a:bodyPr/>
          <a:lstStyle/>
          <a:p>
            <a:endParaRPr lang="cs-CZ"/>
          </a:p>
        </p:txBody>
      </p:sp>
      <p:sp>
        <p:nvSpPr>
          <p:cNvPr id="6" name="Zástupný symbol pro číslo snímku 5"/>
          <p:cNvSpPr>
            <a:spLocks noGrp="1"/>
          </p:cNvSpPr>
          <p:nvPr>
            <p:ph type="sldNum" sz="quarter" idx="12"/>
          </p:nvPr>
        </p:nvSpPr>
        <p:spPr/>
        <p:txBody>
          <a:bodyPr/>
          <a:lstStyle/>
          <a:p>
            <a:fld id="{2E1EF18F-0CC2-4141-B0F4-5D0527488D3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Obdélník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Obdélník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Zástupný symbol pro nadpis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4" name="Zástupný symbol pro datum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51BD846-8D92-409F-B3C2-7957101B2362}" type="datetimeFigureOut">
              <a:rPr lang="cs-CZ" smtClean="0"/>
              <a:pPr/>
              <a:t>18.11.2011</a:t>
            </a:fld>
            <a:endParaRPr lang="cs-CZ"/>
          </a:p>
        </p:txBody>
      </p:sp>
      <p:sp>
        <p:nvSpPr>
          <p:cNvPr id="5" name="Zástupný symbol pro zápatí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cs-CZ"/>
          </a:p>
        </p:txBody>
      </p:sp>
      <p:sp>
        <p:nvSpPr>
          <p:cNvPr id="6" name="Zástupný symbol pro číslo snímku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2E1EF18F-0CC2-4141-B0F4-5D0527488D3D}"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7" name="obrázek 2"/>
          <p:cNvPicPr>
            <a:picLocks noChangeAspect="1" noChangeArrowheads="1"/>
          </p:cNvPicPr>
          <p:nvPr/>
        </p:nvPicPr>
        <p:blipFill>
          <a:blip r:embed="rId2" cstate="print"/>
          <a:srcRect/>
          <a:stretch>
            <a:fillRect/>
          </a:stretch>
        </p:blipFill>
        <p:spPr bwMode="auto">
          <a:xfrm>
            <a:off x="1907704" y="332656"/>
            <a:ext cx="5600700" cy="1047750"/>
          </a:xfrm>
          <a:prstGeom prst="rect">
            <a:avLst/>
          </a:prstGeom>
          <a:noFill/>
          <a:ln w="9525">
            <a:noFill/>
            <a:miter lim="800000"/>
            <a:headEnd/>
            <a:tailEnd/>
          </a:ln>
        </p:spPr>
      </p:pic>
      <p:pic>
        <p:nvPicPr>
          <p:cNvPr id="1028" name="obrázek 2" descr="C:\Documents and Settings\OEM\Dokumenty\Obrázky\2.ZŠ-panáčci\2zs_logo2-color.JPG"/>
          <p:cNvPicPr>
            <a:picLocks noChangeAspect="1" noChangeArrowheads="1"/>
          </p:cNvPicPr>
          <p:nvPr/>
        </p:nvPicPr>
        <p:blipFill>
          <a:blip r:embed="rId3" cstate="print"/>
          <a:srcRect/>
          <a:stretch>
            <a:fillRect/>
          </a:stretch>
        </p:blipFill>
        <p:spPr bwMode="auto">
          <a:xfrm>
            <a:off x="2411760" y="1412776"/>
            <a:ext cx="4129841" cy="3801642"/>
          </a:xfrm>
          <a:prstGeom prst="rect">
            <a:avLst/>
          </a:prstGeom>
          <a:noFill/>
          <a:ln w="9525">
            <a:noFill/>
            <a:miter lim="800000"/>
            <a:headEnd/>
            <a:tailEnd/>
          </a:ln>
        </p:spPr>
      </p:pic>
      <p:graphicFrame>
        <p:nvGraphicFramePr>
          <p:cNvPr id="7" name="Tabulka 6"/>
          <p:cNvGraphicFramePr>
            <a:graphicFrameLocks noGrp="1"/>
          </p:cNvGraphicFramePr>
          <p:nvPr>
            <p:extLst>
              <p:ext uri="{D42A27DB-BD31-4B8C-83A1-F6EECF244321}">
                <p14:modId xmlns:p14="http://schemas.microsoft.com/office/powerpoint/2010/main" val="3910941145"/>
              </p:ext>
            </p:extLst>
          </p:nvPr>
        </p:nvGraphicFramePr>
        <p:xfrm>
          <a:off x="683568" y="5229200"/>
          <a:ext cx="7848872" cy="1402080"/>
        </p:xfrm>
        <a:graphic>
          <a:graphicData uri="http://schemas.openxmlformats.org/drawingml/2006/table">
            <a:tbl>
              <a:tblPr/>
              <a:tblGrid>
                <a:gridCol w="2376264"/>
                <a:gridCol w="5472608"/>
              </a:tblGrid>
              <a:tr h="348146">
                <a:tc>
                  <a:txBody>
                    <a:bodyPr/>
                    <a:lstStyle/>
                    <a:p>
                      <a:pPr>
                        <a:lnSpc>
                          <a:spcPct val="115000"/>
                        </a:lnSpc>
                        <a:spcAft>
                          <a:spcPts val="0"/>
                        </a:spcAft>
                      </a:pPr>
                      <a:r>
                        <a:rPr lang="cs-CZ" sz="2000" dirty="0">
                          <a:latin typeface="Calibri"/>
                          <a:ea typeface="Calibri"/>
                          <a:cs typeface="Times New Roman"/>
                        </a:rPr>
                        <a:t>Číslo projektu</a:t>
                      </a:r>
                      <a:endParaRPr lang="cs-CZ" sz="100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0" dirty="0">
                          <a:latin typeface="Times New Roman,Bold"/>
                          <a:ea typeface="Calibri"/>
                          <a:cs typeface="Times New Roman,Bold"/>
                        </a:rPr>
                        <a:t>CZ.1.07/1.4.00/21.1405</a:t>
                      </a:r>
                      <a:endParaRPr lang="cs-CZ" sz="1000" b="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Název sady materiálů</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1" dirty="0" smtClean="0">
                          <a:latin typeface="Times New Roman"/>
                          <a:ea typeface="Calibri"/>
                          <a:cs typeface="Times New Roman"/>
                        </a:rPr>
                        <a:t>Český jazyk </a:t>
                      </a:r>
                      <a:r>
                        <a:rPr lang="cs-CZ" sz="2000" b="1" smtClean="0">
                          <a:latin typeface="Times New Roman"/>
                          <a:ea typeface="Calibri"/>
                          <a:cs typeface="Times New Roman"/>
                        </a:rPr>
                        <a:t>pro </a:t>
                      </a:r>
                      <a:r>
                        <a:rPr lang="cs-CZ" sz="2000" b="1" smtClean="0">
                          <a:latin typeface="Times New Roman"/>
                          <a:ea typeface="Calibri"/>
                          <a:cs typeface="Times New Roman"/>
                        </a:rPr>
                        <a:t>6. </a:t>
                      </a:r>
                      <a:r>
                        <a:rPr lang="cs-CZ" sz="2000" b="1" dirty="0" smtClean="0">
                          <a:latin typeface="Times New Roman"/>
                          <a:ea typeface="Calibri"/>
                          <a:cs typeface="Times New Roman"/>
                        </a:rPr>
                        <a:t>ročník</a:t>
                      </a:r>
                      <a:endParaRPr lang="cs-CZ" sz="2000" b="1" dirty="0">
                        <a:latin typeface="Times New Roman"/>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Název materiálu</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b="1" smtClean="0">
                          <a:latin typeface="Times New Roman"/>
                          <a:ea typeface="Calibri"/>
                          <a:cs typeface="Times New Roman"/>
                        </a:rPr>
                        <a:t>VY_32_INOVACE_05_Vyjmenovaná</a:t>
                      </a:r>
                      <a:r>
                        <a:rPr lang="cs-CZ" sz="2000" b="1" baseline="0" smtClean="0">
                          <a:latin typeface="Times New Roman"/>
                          <a:ea typeface="Calibri"/>
                          <a:cs typeface="Times New Roman"/>
                        </a:rPr>
                        <a:t> slova</a:t>
                      </a:r>
                      <a:endParaRPr lang="cs-CZ" sz="2000" dirty="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48146">
                <a:tc>
                  <a:txBody>
                    <a:bodyPr/>
                    <a:lstStyle/>
                    <a:p>
                      <a:pPr>
                        <a:lnSpc>
                          <a:spcPct val="115000"/>
                        </a:lnSpc>
                        <a:spcAft>
                          <a:spcPts val="0"/>
                        </a:spcAft>
                      </a:pPr>
                      <a:r>
                        <a:rPr lang="cs-CZ" sz="2000">
                          <a:latin typeface="Calibri"/>
                          <a:ea typeface="Calibri"/>
                          <a:cs typeface="Times New Roman"/>
                        </a:rPr>
                        <a:t>Autor</a:t>
                      </a:r>
                      <a:endParaRPr lang="cs-CZ" sz="1000">
                        <a:latin typeface="Calibri"/>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cs-CZ" sz="2000" dirty="0" smtClean="0">
                          <a:latin typeface="Times New Roman"/>
                          <a:ea typeface="Calibri"/>
                          <a:cs typeface="Times New Roman"/>
                        </a:rPr>
                        <a:t>Fulínová</a:t>
                      </a:r>
                      <a:r>
                        <a:rPr lang="cs-CZ" sz="2000" baseline="0" dirty="0" smtClean="0">
                          <a:latin typeface="Times New Roman"/>
                          <a:ea typeface="Calibri"/>
                          <a:cs typeface="Times New Roman"/>
                        </a:rPr>
                        <a:t> Šárka</a:t>
                      </a:r>
                      <a:endParaRPr lang="cs-CZ" sz="2000" dirty="0">
                        <a:latin typeface="Times New Roman"/>
                        <a:ea typeface="Calibri"/>
                        <a:cs typeface="Times New Roman"/>
                      </a:endParaRPr>
                    </a:p>
                  </a:txBody>
                  <a:tcPr marL="61923" marR="6192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7436424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VYJMENOVANÁ SLOVA</a:t>
            </a:r>
            <a:br>
              <a:rPr lang="cs-CZ" dirty="0" smtClean="0"/>
            </a:br>
            <a:r>
              <a:rPr lang="cs-CZ" sz="2800" dirty="0" smtClean="0"/>
              <a:t>(ŠESTÝ ROČNÍK – opakování)</a:t>
            </a:r>
            <a:endParaRPr lang="cs-CZ" sz="2800" b="1" dirty="0"/>
          </a:p>
        </p:txBody>
      </p:sp>
      <p:sp>
        <p:nvSpPr>
          <p:cNvPr id="3" name="Podnadpis 2"/>
          <p:cNvSpPr>
            <a:spLocks noGrp="1"/>
          </p:cNvSpPr>
          <p:nvPr>
            <p:ph type="subTitle" idx="1"/>
          </p:nvPr>
        </p:nvSpPr>
        <p:spPr>
          <a:xfrm>
            <a:off x="6804248" y="6093296"/>
            <a:ext cx="2086000" cy="576064"/>
          </a:xfrm>
        </p:spPr>
        <p:txBody>
          <a:bodyPr>
            <a:normAutofit/>
          </a:bodyPr>
          <a:lstStyle/>
          <a:p>
            <a:r>
              <a:rPr lang="cs-CZ" sz="1050" b="1" i="1" u="sng" dirty="0" smtClean="0"/>
              <a:t>Šárka FULÍNOVÁ</a:t>
            </a:r>
          </a:p>
          <a:p>
            <a:r>
              <a:rPr lang="cs-CZ" sz="1050" b="1" i="1" u="sng" dirty="0" smtClean="0">
                <a:latin typeface="Arial" pitchFamily="34" charset="0"/>
                <a:cs typeface="Arial" pitchFamily="34" charset="0"/>
              </a:rPr>
              <a:t>2.ZŠ DOBŘÍŠ</a:t>
            </a:r>
          </a:p>
          <a:p>
            <a:endParaRPr lang="cs-CZ" b="1" i="1" u="sng"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1706665"/>
            <a:ext cx="8007064" cy="923330"/>
          </a:xfrm>
          <a:prstGeom prst="rect">
            <a:avLst/>
          </a:prstGeom>
          <a:noFill/>
        </p:spPr>
        <p:txBody>
          <a:bodyPr wrap="none" rtlCol="0">
            <a:spAutoFit/>
          </a:bodyPr>
          <a:lstStyle/>
          <a:p>
            <a:r>
              <a:rPr lang="cs-CZ" sz="5400" b="1" u="sng" dirty="0" smtClean="0">
                <a:solidFill>
                  <a:srgbClr val="FF0000"/>
                </a:solidFill>
                <a:latin typeface="Arial" pitchFamily="34" charset="0"/>
                <a:cs typeface="Arial" pitchFamily="34" charset="0"/>
              </a:rPr>
              <a:t>VYJMENOVANÁ SLOVA</a:t>
            </a:r>
            <a:endParaRPr lang="cs-CZ" sz="5400" b="1" u="sng" dirty="0">
              <a:solidFill>
                <a:srgbClr val="FF0000"/>
              </a:solidFill>
              <a:latin typeface="Arial" pitchFamily="34" charset="0"/>
              <a:cs typeface="Arial" pitchFamily="34" charset="0"/>
            </a:endParaRPr>
          </a:p>
        </p:txBody>
      </p:sp>
    </p:spTree>
    <p:extLst>
      <p:ext uri="{BB962C8B-B14F-4D97-AF65-F5344CB8AC3E}">
        <p14:creationId xmlns:p14="http://schemas.microsoft.com/office/powerpoint/2010/main" val="4316281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1560" y="5229200"/>
            <a:ext cx="864096"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7164288" y="5301208"/>
            <a:ext cx="864096" cy="720080"/>
          </a:xfrm>
          <a:prstGeom prst="rect">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611560" y="3140968"/>
            <a:ext cx="864096" cy="2088232"/>
          </a:xfrm>
          <a:prstGeom prst="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7164288" y="3212976"/>
            <a:ext cx="864096" cy="2088232"/>
          </a:xfrm>
          <a:prstGeom prst="rect">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Rovnoramenný trojúhelník 5"/>
          <p:cNvSpPr/>
          <p:nvPr/>
        </p:nvSpPr>
        <p:spPr>
          <a:xfrm>
            <a:off x="611560" y="1988840"/>
            <a:ext cx="864096" cy="1152128"/>
          </a:xfrm>
          <a:prstGeom prst="triangl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latin typeface="Arial" pitchFamily="34" charset="0"/>
                <a:cs typeface="Arial" pitchFamily="34" charset="0"/>
              </a:rPr>
              <a:t>B</a:t>
            </a:r>
            <a:endParaRPr lang="cs-CZ" sz="2800" b="1" dirty="0">
              <a:latin typeface="Arial" pitchFamily="34" charset="0"/>
              <a:cs typeface="Arial" pitchFamily="34" charset="0"/>
            </a:endParaRPr>
          </a:p>
        </p:txBody>
      </p:sp>
      <p:sp>
        <p:nvSpPr>
          <p:cNvPr id="7" name="Rovnoramenný trojúhelník 6"/>
          <p:cNvSpPr/>
          <p:nvPr/>
        </p:nvSpPr>
        <p:spPr>
          <a:xfrm>
            <a:off x="7164288" y="2060848"/>
            <a:ext cx="864096" cy="1152128"/>
          </a:xfrm>
          <a:prstGeom prst="triangl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latin typeface="Arial" pitchFamily="34" charset="0"/>
                <a:cs typeface="Arial" pitchFamily="34" charset="0"/>
              </a:rPr>
              <a:t>Z</a:t>
            </a:r>
            <a:endParaRPr lang="cs-CZ" sz="2800" b="1" dirty="0">
              <a:latin typeface="Arial" pitchFamily="34" charset="0"/>
              <a:cs typeface="Arial" pitchFamily="34" charset="0"/>
            </a:endParaRPr>
          </a:p>
        </p:txBody>
      </p:sp>
      <p:sp>
        <p:nvSpPr>
          <p:cNvPr id="8" name="Obdélník 7"/>
          <p:cNvSpPr/>
          <p:nvPr/>
        </p:nvSpPr>
        <p:spPr>
          <a:xfrm>
            <a:off x="1475656" y="5229200"/>
            <a:ext cx="1008112" cy="936104"/>
          </a:xfrm>
          <a:prstGeom prst="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6156176" y="5229200"/>
            <a:ext cx="1008112" cy="936104"/>
          </a:xfrm>
          <a:prstGeom prst="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Rovnoramenný trojúhelník 9"/>
          <p:cNvSpPr/>
          <p:nvPr/>
        </p:nvSpPr>
        <p:spPr>
          <a:xfrm>
            <a:off x="1475656" y="4221088"/>
            <a:ext cx="1008112" cy="1008112"/>
          </a:xfrm>
          <a:prstGeom prst="triangl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latin typeface="Arial" pitchFamily="34" charset="0"/>
                <a:cs typeface="Arial" pitchFamily="34" charset="0"/>
              </a:rPr>
              <a:t>L</a:t>
            </a:r>
            <a:endParaRPr lang="cs-CZ" sz="2800" b="1" dirty="0">
              <a:latin typeface="Arial" pitchFamily="34" charset="0"/>
              <a:cs typeface="Arial" pitchFamily="34" charset="0"/>
            </a:endParaRPr>
          </a:p>
        </p:txBody>
      </p:sp>
      <p:sp>
        <p:nvSpPr>
          <p:cNvPr id="11" name="Rovnoramenný trojúhelník 10"/>
          <p:cNvSpPr/>
          <p:nvPr/>
        </p:nvSpPr>
        <p:spPr>
          <a:xfrm>
            <a:off x="6156176" y="4221088"/>
            <a:ext cx="1008112" cy="1008112"/>
          </a:xfrm>
          <a:prstGeom prst="triangl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latin typeface="Arial" pitchFamily="34" charset="0"/>
                <a:cs typeface="Arial" pitchFamily="34" charset="0"/>
              </a:rPr>
              <a:t>V</a:t>
            </a:r>
            <a:endParaRPr lang="cs-CZ" sz="2400" b="1" dirty="0">
              <a:latin typeface="Arial" pitchFamily="34" charset="0"/>
              <a:cs typeface="Arial" pitchFamily="34" charset="0"/>
            </a:endParaRPr>
          </a:p>
        </p:txBody>
      </p:sp>
      <p:sp>
        <p:nvSpPr>
          <p:cNvPr id="12" name="Obdélník 11"/>
          <p:cNvSpPr/>
          <p:nvPr/>
        </p:nvSpPr>
        <p:spPr>
          <a:xfrm>
            <a:off x="2483768" y="5229200"/>
            <a:ext cx="792088" cy="720080"/>
          </a:xfrm>
          <a:prstGeom prst="rect">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5364088" y="5229200"/>
            <a:ext cx="792088" cy="720080"/>
          </a:xfrm>
          <a:prstGeom prst="rect">
            <a:avLst/>
          </a:prstGeom>
          <a:solidFill>
            <a:srgbClr val="00B05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2699792" y="3356992"/>
            <a:ext cx="288032" cy="1872208"/>
          </a:xfrm>
          <a:prstGeom prst="rect">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5652120" y="3356992"/>
            <a:ext cx="288032" cy="1872208"/>
          </a:xfrm>
          <a:prstGeom prst="rect">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2699792" y="3068960"/>
            <a:ext cx="3240360" cy="288032"/>
          </a:xfrm>
          <a:prstGeom prst="rect">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Rovnoramenný trojúhelník 16"/>
          <p:cNvSpPr/>
          <p:nvPr/>
        </p:nvSpPr>
        <p:spPr>
          <a:xfrm>
            <a:off x="2699792" y="2276872"/>
            <a:ext cx="1080120" cy="792088"/>
          </a:xfrm>
          <a:prstGeom prst="triangl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latin typeface="Arial" pitchFamily="34" charset="0"/>
                <a:cs typeface="Arial" pitchFamily="34" charset="0"/>
              </a:rPr>
              <a:t>S</a:t>
            </a:r>
            <a:endParaRPr lang="cs-CZ" sz="2800" b="1" dirty="0">
              <a:latin typeface="Arial" pitchFamily="34" charset="0"/>
              <a:cs typeface="Arial" pitchFamily="34" charset="0"/>
            </a:endParaRPr>
          </a:p>
        </p:txBody>
      </p:sp>
      <p:sp>
        <p:nvSpPr>
          <p:cNvPr id="18" name="Rovnoramenný trojúhelník 17"/>
          <p:cNvSpPr/>
          <p:nvPr/>
        </p:nvSpPr>
        <p:spPr>
          <a:xfrm>
            <a:off x="4860032" y="2276872"/>
            <a:ext cx="1080120" cy="792088"/>
          </a:xfrm>
          <a:prstGeom prst="triangl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latin typeface="Arial" pitchFamily="34" charset="0"/>
                <a:cs typeface="Arial" pitchFamily="34" charset="0"/>
              </a:rPr>
              <a:t>P</a:t>
            </a:r>
            <a:endParaRPr lang="cs-CZ" sz="2800" b="1" dirty="0">
              <a:latin typeface="Arial" pitchFamily="34" charset="0"/>
              <a:cs typeface="Arial" pitchFamily="34" charset="0"/>
            </a:endParaRPr>
          </a:p>
        </p:txBody>
      </p:sp>
      <p:sp>
        <p:nvSpPr>
          <p:cNvPr id="20" name="Rovnoramenný trojúhelník 19"/>
          <p:cNvSpPr/>
          <p:nvPr/>
        </p:nvSpPr>
        <p:spPr>
          <a:xfrm>
            <a:off x="3779912" y="2276872"/>
            <a:ext cx="1080120" cy="792088"/>
          </a:xfrm>
          <a:prstGeom prst="triangl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latin typeface="Arial" pitchFamily="34" charset="0"/>
                <a:cs typeface="Arial" pitchFamily="34" charset="0"/>
              </a:rPr>
              <a:t>M</a:t>
            </a:r>
            <a:endParaRPr lang="cs-CZ" sz="2800" b="1" dirty="0">
              <a:latin typeface="Arial" pitchFamily="34" charset="0"/>
              <a:cs typeface="Arial" pitchFamily="34" charset="0"/>
            </a:endParaRPr>
          </a:p>
        </p:txBody>
      </p:sp>
      <p:sp>
        <p:nvSpPr>
          <p:cNvPr id="21" name="Obdélník 20"/>
          <p:cNvSpPr/>
          <p:nvPr/>
        </p:nvSpPr>
        <p:spPr>
          <a:xfrm>
            <a:off x="3851920" y="4797152"/>
            <a:ext cx="864096" cy="1152128"/>
          </a:xfrm>
          <a:prstGeom prst="rect">
            <a:avLst/>
          </a:prstGeom>
          <a:solidFill>
            <a:schemeClr val="accent3">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4" name="Ohnutý pruh 23"/>
          <p:cNvSpPr/>
          <p:nvPr/>
        </p:nvSpPr>
        <p:spPr>
          <a:xfrm>
            <a:off x="3851920" y="4437112"/>
            <a:ext cx="864096" cy="648072"/>
          </a:xfrm>
          <a:prstGeom prst="blockArc">
            <a:avLst/>
          </a:prstGeom>
          <a:solidFill>
            <a:schemeClr val="accent3">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6" name="Obdélník 25"/>
          <p:cNvSpPr/>
          <p:nvPr/>
        </p:nvSpPr>
        <p:spPr>
          <a:xfrm>
            <a:off x="3275856" y="5733256"/>
            <a:ext cx="576064" cy="216024"/>
          </a:xfrm>
          <a:prstGeom prst="rect">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bdélník 27"/>
          <p:cNvSpPr/>
          <p:nvPr/>
        </p:nvSpPr>
        <p:spPr>
          <a:xfrm>
            <a:off x="4716016" y="5733256"/>
            <a:ext cx="648072" cy="216024"/>
          </a:xfrm>
          <a:prstGeom prst="rect">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TextovéPole 28"/>
          <p:cNvSpPr txBox="1"/>
          <p:nvPr/>
        </p:nvSpPr>
        <p:spPr>
          <a:xfrm>
            <a:off x="539552" y="548680"/>
            <a:ext cx="8214941" cy="1200329"/>
          </a:xfrm>
          <a:prstGeom prst="rect">
            <a:avLst/>
          </a:prstGeom>
          <a:noFill/>
        </p:spPr>
        <p:txBody>
          <a:bodyPr wrap="none" rtlCol="0">
            <a:spAutoFit/>
          </a:bodyPr>
          <a:lstStyle/>
          <a:p>
            <a:r>
              <a:rPr lang="cs-CZ" sz="2400" b="1" dirty="0" smtClean="0">
                <a:latin typeface="Arial" pitchFamily="34" charset="0"/>
                <a:cs typeface="Arial" pitchFamily="34" charset="0"/>
              </a:rPr>
              <a:t>SEDMERO VĚŽÍ CELÝ HRAD STŘEŽÍ. KAŽDÁ VĚŽ TU</a:t>
            </a:r>
          </a:p>
          <a:p>
            <a:r>
              <a:rPr lang="cs-CZ" sz="2400" b="1" dirty="0" smtClean="0">
                <a:latin typeface="Arial" pitchFamily="34" charset="0"/>
                <a:cs typeface="Arial" pitchFamily="34" charset="0"/>
              </a:rPr>
              <a:t>NĚCO SKRÝVÁ, NĚKTERÁ I NETOPÝRA. V JINÉ BYDLÍ</a:t>
            </a:r>
          </a:p>
          <a:p>
            <a:r>
              <a:rPr lang="cs-CZ" sz="2400" b="1" dirty="0" smtClean="0">
                <a:latin typeface="Arial" pitchFamily="34" charset="0"/>
                <a:cs typeface="Arial" pitchFamily="34" charset="0"/>
              </a:rPr>
              <a:t>ŠEDÁ MYŠ, TO TY JISTĚ DOBŘE VÍŠ.</a:t>
            </a:r>
            <a:endParaRPr lang="cs-CZ" sz="2400" b="1" dirty="0">
              <a:latin typeface="Arial" pitchFamily="34" charset="0"/>
              <a:cs typeface="Arial" pitchFamily="34" charset="0"/>
            </a:endParaRPr>
          </a:p>
        </p:txBody>
      </p:sp>
      <p:sp>
        <p:nvSpPr>
          <p:cNvPr id="25" name="Poloviční rámeček 24"/>
          <p:cNvSpPr/>
          <p:nvPr/>
        </p:nvSpPr>
        <p:spPr>
          <a:xfrm>
            <a:off x="3851920" y="5301208"/>
            <a:ext cx="216024" cy="144016"/>
          </a:xfrm>
          <a:prstGeom prst="halfFram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57129" y="404664"/>
            <a:ext cx="7673767" cy="5909310"/>
          </a:xfrm>
          <a:prstGeom prst="rect">
            <a:avLst/>
          </a:prstGeom>
          <a:noFill/>
        </p:spPr>
        <p:txBody>
          <a:bodyPr wrap="none" rtlCol="0">
            <a:spAutoFit/>
          </a:bodyPr>
          <a:lstStyle/>
          <a:p>
            <a:r>
              <a:rPr lang="cs-CZ" sz="5400" b="1" dirty="0" smtClean="0">
                <a:latin typeface="Arial" pitchFamily="34" charset="0"/>
                <a:cs typeface="Arial" pitchFamily="34" charset="0"/>
              </a:rPr>
              <a:t>ZOPAKUJTE SI PSANÍ </a:t>
            </a:r>
          </a:p>
          <a:p>
            <a:endParaRPr lang="cs-CZ" sz="5400" b="1" dirty="0">
              <a:latin typeface="Arial" pitchFamily="34" charset="0"/>
              <a:cs typeface="Arial" pitchFamily="34" charset="0"/>
            </a:endParaRPr>
          </a:p>
          <a:p>
            <a:r>
              <a:rPr lang="cs-CZ" sz="5400" b="1" dirty="0" smtClean="0">
                <a:latin typeface="Arial" pitchFamily="34" charset="0"/>
                <a:cs typeface="Arial" pitchFamily="34" charset="0"/>
              </a:rPr>
              <a:t>           </a:t>
            </a:r>
            <a:r>
              <a:rPr lang="cs-CZ" sz="5400" b="1" u="sng" dirty="0" smtClean="0">
                <a:latin typeface="Arial" pitchFamily="34" charset="0"/>
                <a:cs typeface="Arial" pitchFamily="34" charset="0"/>
              </a:rPr>
              <a:t> </a:t>
            </a:r>
            <a:r>
              <a:rPr lang="cs-CZ" sz="5400" b="1" u="sng" dirty="0" smtClean="0">
                <a:solidFill>
                  <a:srgbClr val="FF0000"/>
                </a:solidFill>
                <a:latin typeface="Arial" pitchFamily="34" charset="0"/>
                <a:cs typeface="Arial" pitchFamily="34" charset="0"/>
              </a:rPr>
              <a:t>I,Í/Y,Ý</a:t>
            </a:r>
            <a:r>
              <a:rPr lang="cs-CZ" sz="5400" b="1" u="sng" dirty="0" smtClean="0">
                <a:latin typeface="Arial" pitchFamily="34" charset="0"/>
                <a:cs typeface="Arial" pitchFamily="34" charset="0"/>
              </a:rPr>
              <a:t> </a:t>
            </a:r>
          </a:p>
          <a:p>
            <a:endParaRPr lang="cs-CZ" sz="5400" b="1" dirty="0">
              <a:latin typeface="Arial" pitchFamily="34" charset="0"/>
              <a:cs typeface="Arial" pitchFamily="34" charset="0"/>
            </a:endParaRPr>
          </a:p>
          <a:p>
            <a:r>
              <a:rPr lang="cs-CZ" sz="5400" b="1" dirty="0" smtClean="0">
                <a:latin typeface="Arial" pitchFamily="34" charset="0"/>
                <a:cs typeface="Arial" pitchFamily="34" charset="0"/>
              </a:rPr>
              <a:t>U   VYJMENOVANÝCH </a:t>
            </a:r>
          </a:p>
          <a:p>
            <a:endParaRPr lang="cs-CZ" sz="5400" b="1" dirty="0">
              <a:latin typeface="Arial" pitchFamily="34" charset="0"/>
              <a:cs typeface="Arial" pitchFamily="34" charset="0"/>
            </a:endParaRPr>
          </a:p>
          <a:p>
            <a:r>
              <a:rPr lang="cs-CZ" sz="5400" b="1" dirty="0" smtClean="0">
                <a:latin typeface="Arial" pitchFamily="34" charset="0"/>
                <a:cs typeface="Arial" pitchFamily="34" charset="0"/>
              </a:rPr>
              <a:t>SLOV.</a:t>
            </a:r>
            <a:endParaRPr lang="cs-CZ" sz="5400" b="1" dirty="0">
              <a:latin typeface="Arial" pitchFamily="34" charset="0"/>
              <a:cs typeface="Arial" pitchFamily="34" charset="0"/>
            </a:endParaRPr>
          </a:p>
        </p:txBody>
      </p:sp>
    </p:spTree>
    <p:extLst>
      <p:ext uri="{BB962C8B-B14F-4D97-AF65-F5344CB8AC3E}">
        <p14:creationId xmlns:p14="http://schemas.microsoft.com/office/powerpoint/2010/main" val="37219859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404664"/>
            <a:ext cx="9361858" cy="4955203"/>
          </a:xfrm>
          <a:prstGeom prst="rect">
            <a:avLst/>
          </a:prstGeom>
          <a:noFill/>
        </p:spPr>
        <p:txBody>
          <a:bodyPr wrap="none" rtlCol="0">
            <a:spAutoFit/>
          </a:bodyPr>
          <a:lstStyle/>
          <a:p>
            <a:endParaRPr lang="cs-CZ" sz="2800" b="1" u="sng" dirty="0" smtClean="0">
              <a:solidFill>
                <a:srgbClr val="FF0000"/>
              </a:solidFill>
              <a:latin typeface="Arial" pitchFamily="34" charset="0"/>
              <a:cs typeface="Arial" pitchFamily="34" charset="0"/>
            </a:endParaRPr>
          </a:p>
          <a:p>
            <a:r>
              <a:rPr lang="cs-CZ" sz="2400" b="1" dirty="0" smtClean="0">
                <a:latin typeface="Arial" pitchFamily="34" charset="0"/>
                <a:cs typeface="Arial" pitchFamily="34" charset="0"/>
              </a:rPr>
              <a:t>B-</a:t>
            </a:r>
            <a:r>
              <a:rPr lang="cs-CZ" sz="2400" b="1" dirty="0" err="1" smtClean="0">
                <a:latin typeface="Arial" pitchFamily="34" charset="0"/>
                <a:cs typeface="Arial" pitchFamily="34" charset="0"/>
              </a:rPr>
              <a:t>lo</a:t>
            </a:r>
            <a:r>
              <a:rPr lang="cs-CZ" sz="2400" b="1" dirty="0" smtClean="0">
                <a:latin typeface="Arial" pitchFamily="34" charset="0"/>
                <a:cs typeface="Arial" pitchFamily="34" charset="0"/>
              </a:rPr>
              <a:t> mi </a:t>
            </a:r>
            <a:r>
              <a:rPr lang="cs-CZ" sz="2400" b="1" dirty="0" err="1" smtClean="0">
                <a:latin typeface="Arial" pitchFamily="34" charset="0"/>
                <a:cs typeface="Arial" pitchFamily="34" charset="0"/>
              </a:rPr>
              <a:t>Zb</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ňka</a:t>
            </a:r>
            <a:r>
              <a:rPr lang="cs-CZ" sz="2400" b="1" dirty="0" smtClean="0">
                <a:latin typeface="Arial" pitchFamily="34" charset="0"/>
                <a:cs typeface="Arial" pitchFamily="34" charset="0"/>
              </a:rPr>
              <a:t> líto. B-l mým přítelem. Neměl b-s b-t žádné</a:t>
            </a:r>
          </a:p>
          <a:p>
            <a:r>
              <a:rPr lang="cs-CZ" sz="2400" b="1" dirty="0" smtClean="0">
                <a:latin typeface="Arial" pitchFamily="34" charset="0"/>
                <a:cs typeface="Arial" pitchFamily="34" charset="0"/>
              </a:rPr>
              <a:t>zvíře. Hodiny b-</a:t>
            </a:r>
            <a:r>
              <a:rPr lang="cs-CZ" sz="2400" b="1" dirty="0" err="1" smtClean="0">
                <a:latin typeface="Arial" pitchFamily="34" charset="0"/>
                <a:cs typeface="Arial" pitchFamily="34" charset="0"/>
              </a:rPr>
              <a:t>ly</a:t>
            </a:r>
            <a:r>
              <a:rPr lang="cs-CZ" sz="2400" b="1" dirty="0" smtClean="0">
                <a:latin typeface="Arial" pitchFamily="34" charset="0"/>
                <a:cs typeface="Arial" pitchFamily="34" charset="0"/>
              </a:rPr>
              <a:t> poledne. Mohu b-t doma. Srdce b-</a:t>
            </a:r>
            <a:r>
              <a:rPr lang="cs-CZ" sz="2400" b="1" dirty="0" err="1" smtClean="0">
                <a:latin typeface="Arial" pitchFamily="34" charset="0"/>
                <a:cs typeface="Arial" pitchFamily="34" charset="0"/>
              </a:rPr>
              <a:t>lo</a:t>
            </a:r>
            <a:r>
              <a:rPr lang="cs-CZ" sz="2400" b="1" dirty="0" smtClean="0">
                <a:latin typeface="Arial" pitchFamily="34" charset="0"/>
                <a:cs typeface="Arial" pitchFamily="34" charset="0"/>
              </a:rPr>
              <a:t> jako </a:t>
            </a:r>
          </a:p>
          <a:p>
            <a:r>
              <a:rPr lang="cs-CZ" sz="2400" b="1" dirty="0" smtClean="0">
                <a:latin typeface="Arial" pitchFamily="34" charset="0"/>
                <a:cs typeface="Arial" pitchFamily="34" charset="0"/>
              </a:rPr>
              <a:t>na poplach. Auta b-la rychlá. Slepec b-l b-</a:t>
            </a:r>
            <a:r>
              <a:rPr lang="cs-CZ" sz="2400" b="1" dirty="0" err="1" smtClean="0">
                <a:latin typeface="Arial" pitchFamily="34" charset="0"/>
                <a:cs typeface="Arial" pitchFamily="34" charset="0"/>
              </a:rPr>
              <a:t>lou</a:t>
            </a:r>
            <a:r>
              <a:rPr lang="cs-CZ" sz="2400" b="1" dirty="0" smtClean="0">
                <a:latin typeface="Arial" pitchFamily="34" charset="0"/>
                <a:cs typeface="Arial" pitchFamily="34" charset="0"/>
              </a:rPr>
              <a:t> holí o chodník.</a:t>
            </a:r>
          </a:p>
          <a:p>
            <a:r>
              <a:rPr lang="cs-CZ" sz="2400" b="1" dirty="0" smtClean="0">
                <a:latin typeface="Arial" pitchFamily="34" charset="0"/>
                <a:cs typeface="Arial" pitchFamily="34" charset="0"/>
              </a:rPr>
              <a:t>Déšť b-l prudce do ob-</a:t>
            </a:r>
            <a:r>
              <a:rPr lang="cs-CZ" sz="2400" b="1" dirty="0" err="1" smtClean="0">
                <a:latin typeface="Arial" pitchFamily="34" charset="0"/>
                <a:cs typeface="Arial" pitchFamily="34" charset="0"/>
              </a:rPr>
              <a:t>lí</a:t>
            </a:r>
            <a:r>
              <a:rPr lang="cs-CZ" sz="2400" b="1" dirty="0" smtClean="0">
                <a:latin typeface="Arial" pitchFamily="34" charset="0"/>
                <a:cs typeface="Arial" pitchFamily="34" charset="0"/>
              </a:rPr>
              <a:t>. Co b-</a:t>
            </a:r>
            <a:r>
              <a:rPr lang="cs-CZ" sz="2400" b="1" dirty="0" err="1" smtClean="0">
                <a:latin typeface="Arial" pitchFamily="34" charset="0"/>
                <a:cs typeface="Arial" pitchFamily="34" charset="0"/>
              </a:rPr>
              <a:t>lo</a:t>
            </a:r>
            <a:r>
              <a:rPr lang="cs-CZ" sz="2400" b="1" dirty="0" smtClean="0">
                <a:latin typeface="Arial" pitchFamily="34" charset="0"/>
                <a:cs typeface="Arial" pitchFamily="34" charset="0"/>
              </a:rPr>
              <a:t> k obědu? Musíš tam b-t </a:t>
            </a:r>
          </a:p>
          <a:p>
            <a:r>
              <a:rPr lang="cs-CZ" sz="2400" b="1" dirty="0" smtClean="0">
                <a:latin typeface="Arial" pitchFamily="34" charset="0"/>
                <a:cs typeface="Arial" pitchFamily="34" charset="0"/>
              </a:rPr>
              <a:t>včas. Táta </a:t>
            </a:r>
            <a:r>
              <a:rPr lang="cs-CZ" sz="2400" b="1" dirty="0" err="1" smtClean="0">
                <a:latin typeface="Arial" pitchFamily="34" charset="0"/>
                <a:cs typeface="Arial" pitchFamily="34" charset="0"/>
              </a:rPr>
              <a:t>sb</a:t>
            </a:r>
            <a:r>
              <a:rPr lang="cs-CZ" sz="2400" b="1" dirty="0" smtClean="0">
                <a:latin typeface="Arial" pitchFamily="34" charset="0"/>
                <a:cs typeface="Arial" pitchFamily="34" charset="0"/>
              </a:rPr>
              <a:t>-l poličku hřeb-</a:t>
            </a:r>
            <a:r>
              <a:rPr lang="cs-CZ" sz="2400" b="1" dirty="0" err="1" smtClean="0">
                <a:latin typeface="Arial" pitchFamily="34" charset="0"/>
                <a:cs typeface="Arial" pitchFamily="34" charset="0"/>
              </a:rPr>
              <a:t>kem</a:t>
            </a:r>
            <a:r>
              <a:rPr lang="cs-CZ" sz="2400" b="1" dirty="0" smtClean="0">
                <a:latin typeface="Arial" pitchFamily="34" charset="0"/>
                <a:cs typeface="Arial" pitchFamily="34" charset="0"/>
              </a:rPr>
              <a:t>. Právě </a:t>
            </a:r>
            <a:r>
              <a:rPr lang="cs-CZ" sz="2400" b="1" dirty="0" err="1" smtClean="0">
                <a:latin typeface="Arial" pitchFamily="34" charset="0"/>
                <a:cs typeface="Arial" pitchFamily="34" charset="0"/>
              </a:rPr>
              <a:t>odb</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lo</a:t>
            </a:r>
            <a:r>
              <a:rPr lang="cs-CZ" sz="2400" b="1" dirty="0" smtClean="0">
                <a:latin typeface="Arial" pitchFamily="34" charset="0"/>
                <a:cs typeface="Arial" pitchFamily="34" charset="0"/>
              </a:rPr>
              <a:t> devět.</a:t>
            </a:r>
          </a:p>
          <a:p>
            <a:r>
              <a:rPr lang="cs-CZ" sz="2400" b="1" dirty="0" smtClean="0">
                <a:latin typeface="Arial" pitchFamily="34" charset="0"/>
                <a:cs typeface="Arial" pitchFamily="34" charset="0"/>
              </a:rPr>
              <a:t>Voják </a:t>
            </a:r>
            <a:r>
              <a:rPr lang="cs-CZ" sz="2400" b="1" dirty="0" err="1" smtClean="0">
                <a:latin typeface="Arial" pitchFamily="34" charset="0"/>
                <a:cs typeface="Arial" pitchFamily="34" charset="0"/>
              </a:rPr>
              <a:t>nab</a:t>
            </a:r>
            <a:r>
              <a:rPr lang="cs-CZ" sz="2400" b="1" dirty="0" smtClean="0">
                <a:latin typeface="Arial" pitchFamily="34" charset="0"/>
                <a:cs typeface="Arial" pitchFamily="34" charset="0"/>
              </a:rPr>
              <a:t>-l pušku. Ten úkol jsem </a:t>
            </a:r>
            <a:r>
              <a:rPr lang="cs-CZ" sz="2400" b="1" dirty="0" err="1" smtClean="0">
                <a:latin typeface="Arial" pitchFamily="34" charset="0"/>
                <a:cs typeface="Arial" pitchFamily="34" charset="0"/>
              </a:rPr>
              <a:t>odb</a:t>
            </a:r>
            <a:r>
              <a:rPr lang="cs-CZ" sz="2400" b="1" dirty="0" smtClean="0">
                <a:latin typeface="Arial" pitchFamily="34" charset="0"/>
                <a:cs typeface="Arial" pitchFamily="34" charset="0"/>
              </a:rPr>
              <a:t>-la. Kdo dob-l ten hrad?</a:t>
            </a:r>
          </a:p>
          <a:p>
            <a:endParaRPr lang="cs-CZ" sz="2400" b="1" dirty="0" smtClean="0">
              <a:latin typeface="Arial" pitchFamily="34" charset="0"/>
              <a:cs typeface="Arial" pitchFamily="34" charset="0"/>
            </a:endParaRPr>
          </a:p>
          <a:p>
            <a:r>
              <a:rPr lang="cs-CZ" sz="2400" b="1" dirty="0" err="1" smtClean="0">
                <a:latin typeface="Arial" pitchFamily="34" charset="0"/>
                <a:cs typeface="Arial" pitchFamily="34" charset="0"/>
              </a:rPr>
              <a:t>Pl</a:t>
            </a:r>
            <a:r>
              <a:rPr lang="cs-CZ" sz="2400" b="1" dirty="0" smtClean="0">
                <a:latin typeface="Arial" pitchFamily="34" charset="0"/>
                <a:cs typeface="Arial" pitchFamily="34" charset="0"/>
              </a:rPr>
              <a:t>-n je jedovatý. </a:t>
            </a:r>
            <a:r>
              <a:rPr lang="cs-CZ" sz="2400" b="1" dirty="0" err="1" smtClean="0">
                <a:latin typeface="Arial" pitchFamily="34" charset="0"/>
                <a:cs typeface="Arial" pitchFamily="34" charset="0"/>
              </a:rPr>
              <a:t>Spol</a:t>
            </a:r>
            <a:r>
              <a:rPr lang="cs-CZ" sz="2400" b="1" dirty="0" smtClean="0">
                <a:latin typeface="Arial" pitchFamily="34" charset="0"/>
                <a:cs typeface="Arial" pitchFamily="34" charset="0"/>
              </a:rPr>
              <a:t>-kal prášky. Drahokamy se </a:t>
            </a:r>
            <a:r>
              <a:rPr lang="cs-CZ" sz="2400" b="1" dirty="0" err="1" smtClean="0">
                <a:latin typeface="Arial" pitchFamily="34" charset="0"/>
                <a:cs typeface="Arial" pitchFamily="34" charset="0"/>
              </a:rPr>
              <a:t>bl</a:t>
            </a:r>
            <a:r>
              <a:rPr lang="cs-CZ" sz="2400" b="1" dirty="0" smtClean="0">
                <a:latin typeface="Arial" pitchFamily="34" charset="0"/>
                <a:cs typeface="Arial" pitchFamily="34" charset="0"/>
              </a:rPr>
              <a:t>-skají.</a:t>
            </a:r>
          </a:p>
          <a:p>
            <a:r>
              <a:rPr lang="cs-CZ" sz="2400" b="1" dirty="0" smtClean="0">
                <a:latin typeface="Arial" pitchFamily="34" charset="0"/>
                <a:cs typeface="Arial" pitchFamily="34" charset="0"/>
              </a:rPr>
              <a:t>Řeka l-ně </a:t>
            </a:r>
            <a:r>
              <a:rPr lang="cs-CZ" sz="2400" b="1" dirty="0" err="1" smtClean="0">
                <a:latin typeface="Arial" pitchFamily="34" charset="0"/>
                <a:cs typeface="Arial" pitchFamily="34" charset="0"/>
              </a:rPr>
              <a:t>pl</a:t>
            </a:r>
            <a:r>
              <a:rPr lang="cs-CZ" sz="2400" b="1" dirty="0" smtClean="0">
                <a:latin typeface="Arial" pitchFamily="34" charset="0"/>
                <a:cs typeface="Arial" pitchFamily="34" charset="0"/>
              </a:rPr>
              <a:t>-nula. V </a:t>
            </a:r>
            <a:r>
              <a:rPr lang="cs-CZ" sz="2400" b="1" dirty="0" err="1" smtClean="0">
                <a:latin typeface="Arial" pitchFamily="34" charset="0"/>
                <a:cs typeface="Arial" pitchFamily="34" charset="0"/>
              </a:rPr>
              <a:t>pl</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nárně</a:t>
            </a:r>
            <a:r>
              <a:rPr lang="cs-CZ" sz="2400" b="1" dirty="0" smtClean="0">
                <a:latin typeface="Arial" pitchFamily="34" charset="0"/>
                <a:cs typeface="Arial" pitchFamily="34" charset="0"/>
              </a:rPr>
              <a:t> vyrábějí </a:t>
            </a:r>
            <a:r>
              <a:rPr lang="cs-CZ" sz="2400" b="1" dirty="0" err="1" smtClean="0">
                <a:latin typeface="Arial" pitchFamily="34" charset="0"/>
                <a:cs typeface="Arial" pitchFamily="34" charset="0"/>
              </a:rPr>
              <a:t>svítipl</a:t>
            </a:r>
            <a:r>
              <a:rPr lang="cs-CZ" sz="2400" b="1" dirty="0" smtClean="0">
                <a:latin typeface="Arial" pitchFamily="34" charset="0"/>
                <a:cs typeface="Arial" pitchFamily="34" charset="0"/>
              </a:rPr>
              <a:t>-n. L-bor </a:t>
            </a:r>
            <a:r>
              <a:rPr lang="cs-CZ" sz="2400" b="1" dirty="0" err="1" smtClean="0">
                <a:latin typeface="Arial" pitchFamily="34" charset="0"/>
                <a:cs typeface="Arial" pitchFamily="34" charset="0"/>
              </a:rPr>
              <a:t>pol</a:t>
            </a:r>
            <a:r>
              <a:rPr lang="cs-CZ" sz="2400" b="1" dirty="0" smtClean="0">
                <a:latin typeface="Arial" pitchFamily="34" charset="0"/>
                <a:cs typeface="Arial" pitchFamily="34" charset="0"/>
              </a:rPr>
              <a:t>-bil</a:t>
            </a:r>
          </a:p>
          <a:p>
            <a:r>
              <a:rPr lang="cs-CZ" sz="2400" b="1" dirty="0" smtClean="0">
                <a:latin typeface="Arial" pitchFamily="34" charset="0"/>
                <a:cs typeface="Arial" pitchFamily="34" charset="0"/>
              </a:rPr>
              <a:t>Lidušku. Mysl-</a:t>
            </a:r>
            <a:r>
              <a:rPr lang="cs-CZ" sz="2400" b="1" dirty="0" err="1" smtClean="0">
                <a:latin typeface="Arial" pitchFamily="34" charset="0"/>
                <a:cs typeface="Arial" pitchFamily="34" charset="0"/>
              </a:rPr>
              <a:t>vec</a:t>
            </a:r>
            <a:r>
              <a:rPr lang="cs-CZ" sz="2400" b="1" dirty="0" smtClean="0">
                <a:latin typeface="Arial" pitchFamily="34" charset="0"/>
                <a:cs typeface="Arial" pitchFamily="34" charset="0"/>
              </a:rPr>
              <a:t> </a:t>
            </a:r>
            <a:r>
              <a:rPr lang="cs-CZ" sz="2400" b="1" dirty="0" err="1" smtClean="0">
                <a:latin typeface="Arial" pitchFamily="34" charset="0"/>
                <a:cs typeface="Arial" pitchFamily="34" charset="0"/>
              </a:rPr>
              <a:t>nab</a:t>
            </a:r>
            <a:r>
              <a:rPr lang="cs-CZ" sz="2400" b="1" dirty="0" smtClean="0">
                <a:latin typeface="Arial" pitchFamily="34" charset="0"/>
                <a:cs typeface="Arial" pitchFamily="34" charset="0"/>
              </a:rPr>
              <a:t>-l pušku. Kotě se l-</a:t>
            </a:r>
            <a:r>
              <a:rPr lang="cs-CZ" sz="2400" b="1" dirty="0" err="1" smtClean="0">
                <a:latin typeface="Arial" pitchFamily="34" charset="0"/>
                <a:cs typeface="Arial" pitchFamily="34" charset="0"/>
              </a:rPr>
              <a:t>salo</a:t>
            </a:r>
            <a:r>
              <a:rPr lang="cs-CZ" sz="2400" b="1" dirty="0" smtClean="0">
                <a:latin typeface="Arial" pitchFamily="34" charset="0"/>
                <a:cs typeface="Arial" pitchFamily="34" charset="0"/>
              </a:rPr>
              <a:t> k matce L-</a:t>
            </a:r>
            <a:r>
              <a:rPr lang="cs-CZ" sz="2400" b="1" dirty="0" err="1" smtClean="0">
                <a:latin typeface="Arial" pitchFamily="34" charset="0"/>
                <a:cs typeface="Arial" pitchFamily="34" charset="0"/>
              </a:rPr>
              <a:t>zince</a:t>
            </a:r>
            <a:r>
              <a:rPr lang="cs-CZ" sz="2400" b="1" dirty="0" smtClean="0">
                <a:latin typeface="Arial" pitchFamily="34" charset="0"/>
                <a:cs typeface="Arial" pitchFamily="34" charset="0"/>
              </a:rPr>
              <a:t>. </a:t>
            </a:r>
          </a:p>
          <a:p>
            <a:r>
              <a:rPr lang="cs-CZ" sz="2400" b="1" dirty="0" smtClean="0">
                <a:latin typeface="Arial" pitchFamily="34" charset="0"/>
                <a:cs typeface="Arial" pitchFamily="34" charset="0"/>
              </a:rPr>
              <a:t>Dal-bor odhal-l skrýš. Děti b-dlely </a:t>
            </a:r>
            <a:r>
              <a:rPr lang="cs-CZ" sz="2400" b="1" dirty="0" err="1" smtClean="0">
                <a:latin typeface="Arial" pitchFamily="34" charset="0"/>
                <a:cs typeface="Arial" pitchFamily="34" charset="0"/>
              </a:rPr>
              <a:t>bl</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zko</a:t>
            </a:r>
            <a:r>
              <a:rPr lang="cs-CZ" sz="2400" b="1" dirty="0" smtClean="0">
                <a:latin typeface="Arial" pitchFamily="34" charset="0"/>
                <a:cs typeface="Arial" pitchFamily="34" charset="0"/>
              </a:rPr>
              <a:t> sebe. Nesmíš </a:t>
            </a:r>
          </a:p>
          <a:p>
            <a:r>
              <a:rPr lang="cs-CZ" sz="2400" b="1" dirty="0" smtClean="0">
                <a:latin typeface="Arial" pitchFamily="34" charset="0"/>
                <a:cs typeface="Arial" pitchFamily="34" charset="0"/>
              </a:rPr>
              <a:t>poranit l-</a:t>
            </a:r>
            <a:r>
              <a:rPr lang="cs-CZ" sz="2400" b="1" dirty="0" err="1" smtClean="0">
                <a:latin typeface="Arial" pitchFamily="34" charset="0"/>
                <a:cs typeface="Arial" pitchFamily="34" charset="0"/>
              </a:rPr>
              <a:t>ko</a:t>
            </a:r>
            <a:r>
              <a:rPr lang="cs-CZ" sz="2400" b="1" dirty="0" smtClean="0">
                <a:latin typeface="Arial" pitchFamily="34" charset="0"/>
                <a:cs typeface="Arial" pitchFamily="34" charset="0"/>
              </a:rPr>
              <a:t> stromu. Nedaleko se </a:t>
            </a:r>
            <a:r>
              <a:rPr lang="cs-CZ" sz="2400" b="1" dirty="0" err="1" smtClean="0">
                <a:latin typeface="Arial" pitchFamily="34" charset="0"/>
                <a:cs typeface="Arial" pitchFamily="34" charset="0"/>
              </a:rPr>
              <a:t>zabl</a:t>
            </a:r>
            <a:r>
              <a:rPr lang="cs-CZ" sz="2400" b="1" dirty="0" smtClean="0">
                <a:latin typeface="Arial" pitchFamily="34" charset="0"/>
                <a:cs typeface="Arial" pitchFamily="34" charset="0"/>
              </a:rPr>
              <a:t>-sklo. L-</a:t>
            </a:r>
            <a:r>
              <a:rPr lang="cs-CZ" sz="2400" b="1" dirty="0" err="1" smtClean="0">
                <a:latin typeface="Arial" pitchFamily="34" charset="0"/>
                <a:cs typeface="Arial" pitchFamily="34" charset="0"/>
              </a:rPr>
              <a:t>ska</a:t>
            </a:r>
            <a:r>
              <a:rPr lang="cs-CZ" sz="2400" b="1" dirty="0" smtClean="0">
                <a:latin typeface="Arial" pitchFamily="34" charset="0"/>
                <a:cs typeface="Arial" pitchFamily="34" charset="0"/>
              </a:rPr>
              <a:t> rozkvetla.     </a:t>
            </a:r>
            <a:endParaRPr lang="cs-CZ" sz="24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476672"/>
            <a:ext cx="8392041" cy="5262979"/>
          </a:xfrm>
          <a:prstGeom prst="rect">
            <a:avLst/>
          </a:prstGeom>
          <a:noFill/>
        </p:spPr>
        <p:txBody>
          <a:bodyPr wrap="none" rtlCol="0">
            <a:spAutoFit/>
          </a:bodyPr>
          <a:lstStyle/>
          <a:p>
            <a:r>
              <a:rPr lang="cs-CZ" sz="2400" b="1" dirty="0" smtClean="0">
                <a:latin typeface="Arial" pitchFamily="34" charset="0"/>
                <a:cs typeface="Arial" pitchFamily="34" charset="0"/>
              </a:rPr>
              <a:t>Jarmila je </a:t>
            </a:r>
            <a:r>
              <a:rPr lang="cs-CZ" sz="2400" b="1" dirty="0" err="1" smtClean="0">
                <a:latin typeface="Arial" pitchFamily="34" charset="0"/>
                <a:cs typeface="Arial" pitchFamily="34" charset="0"/>
              </a:rPr>
              <a:t>sm</a:t>
            </a:r>
            <a:r>
              <a:rPr lang="cs-CZ" sz="2400" b="1" dirty="0" smtClean="0">
                <a:latin typeface="Arial" pitchFamily="34" charset="0"/>
                <a:cs typeface="Arial" pitchFamily="34" charset="0"/>
              </a:rPr>
              <a:t>-šek. Medvídek m-val se rád m-je. Král </a:t>
            </a:r>
          </a:p>
          <a:p>
            <a:r>
              <a:rPr lang="cs-CZ" sz="2400" b="1" dirty="0" smtClean="0">
                <a:latin typeface="Arial" pitchFamily="34" charset="0"/>
                <a:cs typeface="Arial" pitchFamily="34" charset="0"/>
              </a:rPr>
              <a:t>uděl-l m-</a:t>
            </a:r>
            <a:r>
              <a:rPr lang="cs-CZ" sz="2400" b="1" dirty="0" err="1" smtClean="0">
                <a:latin typeface="Arial" pitchFamily="34" charset="0"/>
                <a:cs typeface="Arial" pitchFamily="34" charset="0"/>
              </a:rPr>
              <a:t>lost</a:t>
            </a:r>
            <a:r>
              <a:rPr lang="cs-CZ" sz="2400" b="1" dirty="0" smtClean="0">
                <a:latin typeface="Arial" pitchFamily="34" charset="0"/>
                <a:cs typeface="Arial" pitchFamily="34" charset="0"/>
              </a:rPr>
              <a:t> ml-</a:t>
            </a:r>
            <a:r>
              <a:rPr lang="cs-CZ" sz="2400" b="1" dirty="0" err="1" smtClean="0">
                <a:latin typeface="Arial" pitchFamily="34" charset="0"/>
                <a:cs typeface="Arial" pitchFamily="34" charset="0"/>
              </a:rPr>
              <a:t>nářovi</a:t>
            </a:r>
            <a:r>
              <a:rPr lang="cs-CZ" sz="2400" b="1" dirty="0" smtClean="0">
                <a:latin typeface="Arial" pitchFamily="34" charset="0"/>
                <a:cs typeface="Arial" pitchFamily="34" charset="0"/>
              </a:rPr>
              <a:t>. Sam-</a:t>
            </a:r>
            <a:r>
              <a:rPr lang="cs-CZ" sz="2400" b="1" dirty="0" err="1" smtClean="0">
                <a:latin typeface="Arial" pitchFamily="34" charset="0"/>
                <a:cs typeface="Arial" pitchFamily="34" charset="0"/>
              </a:rPr>
              <a:t>ce</a:t>
            </a:r>
            <a:r>
              <a:rPr lang="cs-CZ" sz="2400" b="1" dirty="0" smtClean="0">
                <a:latin typeface="Arial" pitchFamily="34" charset="0"/>
                <a:cs typeface="Arial" pitchFamily="34" charset="0"/>
              </a:rPr>
              <a:t> m-šice krm-la </a:t>
            </a:r>
            <a:r>
              <a:rPr lang="cs-CZ" sz="2400" b="1" dirty="0" err="1" smtClean="0">
                <a:latin typeface="Arial" pitchFamily="34" charset="0"/>
                <a:cs typeface="Arial" pitchFamily="34" charset="0"/>
              </a:rPr>
              <a:t>mládé</a:t>
            </a:r>
            <a:r>
              <a:rPr lang="cs-CZ" sz="2400" b="1" dirty="0" smtClean="0">
                <a:latin typeface="Arial" pitchFamily="34" charset="0"/>
                <a:cs typeface="Arial" pitchFamily="34" charset="0"/>
              </a:rPr>
              <a:t>.</a:t>
            </a:r>
          </a:p>
          <a:p>
            <a:r>
              <a:rPr lang="cs-CZ" sz="2400" b="1" dirty="0" smtClean="0">
                <a:latin typeface="Arial" pitchFamily="34" charset="0"/>
                <a:cs typeface="Arial" pitchFamily="34" charset="0"/>
              </a:rPr>
              <a:t>Chtěl se </a:t>
            </a:r>
            <a:r>
              <a:rPr lang="cs-CZ" sz="2400" b="1" dirty="0" err="1" smtClean="0">
                <a:latin typeface="Arial" pitchFamily="34" charset="0"/>
                <a:cs typeface="Arial" pitchFamily="34" charset="0"/>
              </a:rPr>
              <a:t>prosm</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knout</a:t>
            </a:r>
            <a:r>
              <a:rPr lang="cs-CZ" sz="2400" b="1" dirty="0" smtClean="0">
                <a:latin typeface="Arial" pitchFamily="34" charset="0"/>
                <a:cs typeface="Arial" pitchFamily="34" charset="0"/>
              </a:rPr>
              <a:t> kolem m-</a:t>
            </a:r>
            <a:r>
              <a:rPr lang="cs-CZ" sz="2400" b="1" dirty="0" err="1" smtClean="0">
                <a:latin typeface="Arial" pitchFamily="34" charset="0"/>
                <a:cs typeface="Arial" pitchFamily="34" charset="0"/>
              </a:rPr>
              <a:t>lostpaní</a:t>
            </a:r>
            <a:r>
              <a:rPr lang="cs-CZ" sz="2400" b="1" dirty="0" smtClean="0">
                <a:latin typeface="Arial" pitchFamily="34" charset="0"/>
                <a:cs typeface="Arial" pitchFamily="34" charset="0"/>
              </a:rPr>
              <a:t>. </a:t>
            </a:r>
            <a:r>
              <a:rPr lang="cs-CZ" sz="2400" b="1" dirty="0" err="1" smtClean="0">
                <a:latin typeface="Arial" pitchFamily="34" charset="0"/>
                <a:cs typeface="Arial" pitchFamily="34" charset="0"/>
              </a:rPr>
              <a:t>Vym</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šlený</a:t>
            </a:r>
            <a:endParaRPr lang="cs-CZ" sz="2400" b="1" dirty="0" smtClean="0">
              <a:latin typeface="Arial" pitchFamily="34" charset="0"/>
              <a:cs typeface="Arial" pitchFamily="34" charset="0"/>
            </a:endParaRPr>
          </a:p>
          <a:p>
            <a:r>
              <a:rPr lang="cs-CZ" sz="2400" b="1" dirty="0" smtClean="0">
                <a:latin typeface="Arial" pitchFamily="34" charset="0"/>
                <a:cs typeface="Arial" pitchFamily="34" charset="0"/>
              </a:rPr>
              <a:t>příběh b-l k </a:t>
            </a:r>
            <a:r>
              <a:rPr lang="cs-CZ" sz="2400" b="1" dirty="0" err="1" smtClean="0">
                <a:latin typeface="Arial" pitchFamily="34" charset="0"/>
                <a:cs typeface="Arial" pitchFamily="34" charset="0"/>
              </a:rPr>
              <a:t>sm</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chu</a:t>
            </a:r>
            <a:r>
              <a:rPr lang="cs-CZ" sz="2400" b="1" dirty="0" smtClean="0">
                <a:latin typeface="Arial" pitchFamily="34" charset="0"/>
                <a:cs typeface="Arial" pitchFamily="34" charset="0"/>
              </a:rPr>
              <a:t>. Hrál </a:t>
            </a:r>
            <a:r>
              <a:rPr lang="cs-CZ" sz="2400" b="1" dirty="0" err="1" smtClean="0">
                <a:latin typeface="Arial" pitchFamily="34" charset="0"/>
                <a:cs typeface="Arial" pitchFamily="34" charset="0"/>
              </a:rPr>
              <a:t>sm</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čcový</a:t>
            </a:r>
            <a:r>
              <a:rPr lang="cs-CZ" sz="2400" b="1" dirty="0" smtClean="0">
                <a:latin typeface="Arial" pitchFamily="34" charset="0"/>
                <a:cs typeface="Arial" pitchFamily="34" charset="0"/>
              </a:rPr>
              <a:t> orchestr. V b-</a:t>
            </a:r>
            <a:r>
              <a:rPr lang="cs-CZ" sz="2400" b="1" dirty="0" err="1" smtClean="0">
                <a:latin typeface="Arial" pitchFamily="34" charset="0"/>
                <a:cs typeface="Arial" pitchFamily="34" charset="0"/>
              </a:rPr>
              <a:t>tvách</a:t>
            </a:r>
            <a:endParaRPr lang="cs-CZ" sz="2400" b="1" dirty="0" smtClean="0">
              <a:latin typeface="Arial" pitchFamily="34" charset="0"/>
              <a:cs typeface="Arial" pitchFamily="34" charset="0"/>
            </a:endParaRPr>
          </a:p>
          <a:p>
            <a:r>
              <a:rPr lang="cs-CZ" sz="2400" b="1" dirty="0" smtClean="0">
                <a:latin typeface="Arial" pitchFamily="34" charset="0"/>
                <a:cs typeface="Arial" pitchFamily="34" charset="0"/>
              </a:rPr>
              <a:t>používaly m-</a:t>
            </a:r>
            <a:r>
              <a:rPr lang="cs-CZ" sz="2400" b="1" dirty="0" err="1" smtClean="0">
                <a:latin typeface="Arial" pitchFamily="34" charset="0"/>
                <a:cs typeface="Arial" pitchFamily="34" charset="0"/>
              </a:rPr>
              <a:t>ny</a:t>
            </a:r>
            <a:r>
              <a:rPr lang="cs-CZ" sz="2400" b="1" dirty="0" smtClean="0">
                <a:latin typeface="Arial" pitchFamily="34" charset="0"/>
                <a:cs typeface="Arial" pitchFamily="34" charset="0"/>
              </a:rPr>
              <a:t>. Kdo málo m-</a:t>
            </a:r>
            <a:r>
              <a:rPr lang="cs-CZ" sz="2400" b="1" dirty="0" err="1" smtClean="0">
                <a:latin typeface="Arial" pitchFamily="34" charset="0"/>
                <a:cs typeface="Arial" pitchFamily="34" charset="0"/>
              </a:rPr>
              <a:t>slí</a:t>
            </a:r>
            <a:r>
              <a:rPr lang="cs-CZ" sz="2400" b="1" dirty="0" smtClean="0">
                <a:latin typeface="Arial" pitchFamily="34" charset="0"/>
                <a:cs typeface="Arial" pitchFamily="34" charset="0"/>
              </a:rPr>
              <a:t>, ten se často m-</a:t>
            </a:r>
            <a:r>
              <a:rPr lang="cs-CZ" sz="2400" b="1" dirty="0" err="1" smtClean="0">
                <a:latin typeface="Arial" pitchFamily="34" charset="0"/>
                <a:cs typeface="Arial" pitchFamily="34" charset="0"/>
              </a:rPr>
              <a:t>lí</a:t>
            </a:r>
            <a:r>
              <a:rPr lang="cs-CZ" sz="2400" b="1" dirty="0" smtClean="0">
                <a:latin typeface="Arial" pitchFamily="34" charset="0"/>
                <a:cs typeface="Arial" pitchFamily="34" charset="0"/>
              </a:rPr>
              <a:t>. </a:t>
            </a:r>
          </a:p>
          <a:p>
            <a:r>
              <a:rPr lang="cs-CZ" sz="2400" b="1" dirty="0" smtClean="0">
                <a:latin typeface="Arial" pitchFamily="34" charset="0"/>
                <a:cs typeface="Arial" pitchFamily="34" charset="0"/>
              </a:rPr>
              <a:t>Dm-</a:t>
            </a:r>
            <a:r>
              <a:rPr lang="cs-CZ" sz="2400" b="1" dirty="0" err="1" smtClean="0">
                <a:latin typeface="Arial" pitchFamily="34" charset="0"/>
                <a:cs typeface="Arial" pitchFamily="34" charset="0"/>
              </a:rPr>
              <a:t>chadlo</a:t>
            </a:r>
            <a:r>
              <a:rPr lang="cs-CZ" sz="2400" b="1" dirty="0" smtClean="0">
                <a:latin typeface="Arial" pitchFamily="34" charset="0"/>
                <a:cs typeface="Arial" pitchFamily="34" charset="0"/>
              </a:rPr>
              <a:t> b-</a:t>
            </a:r>
            <a:r>
              <a:rPr lang="cs-CZ" sz="2400" b="1" dirty="0" err="1" smtClean="0">
                <a:latin typeface="Arial" pitchFamily="34" charset="0"/>
                <a:cs typeface="Arial" pitchFamily="34" charset="0"/>
              </a:rPr>
              <a:t>lo</a:t>
            </a:r>
            <a:r>
              <a:rPr lang="cs-CZ" sz="2400" b="1" dirty="0" smtClean="0">
                <a:latin typeface="Arial" pitchFamily="34" charset="0"/>
                <a:cs typeface="Arial" pitchFamily="34" charset="0"/>
              </a:rPr>
              <a:t> dům-</a:t>
            </a:r>
            <a:r>
              <a:rPr lang="cs-CZ" sz="2400" b="1" dirty="0" err="1" smtClean="0">
                <a:latin typeface="Arial" pitchFamily="34" charset="0"/>
                <a:cs typeface="Arial" pitchFamily="34" charset="0"/>
              </a:rPr>
              <a:t>slné</a:t>
            </a:r>
            <a:r>
              <a:rPr lang="cs-CZ" sz="2400" b="1" dirty="0" smtClean="0">
                <a:latin typeface="Arial" pitchFamily="34" charset="0"/>
                <a:cs typeface="Arial" pitchFamily="34" charset="0"/>
              </a:rPr>
              <a:t> zařízení. Maminka m-</a:t>
            </a:r>
            <a:r>
              <a:rPr lang="cs-CZ" sz="2400" b="1" dirty="0" err="1" smtClean="0">
                <a:latin typeface="Arial" pitchFamily="34" charset="0"/>
                <a:cs typeface="Arial" pitchFamily="34" charset="0"/>
              </a:rPr>
              <a:t>chala</a:t>
            </a:r>
            <a:endParaRPr lang="cs-CZ" sz="2400" b="1" dirty="0" smtClean="0">
              <a:latin typeface="Arial" pitchFamily="34" charset="0"/>
              <a:cs typeface="Arial" pitchFamily="34" charset="0"/>
            </a:endParaRPr>
          </a:p>
          <a:p>
            <a:r>
              <a:rPr lang="cs-CZ" sz="2400" b="1" dirty="0" smtClean="0">
                <a:latin typeface="Arial" pitchFamily="34" charset="0"/>
                <a:cs typeface="Arial" pitchFamily="34" charset="0"/>
              </a:rPr>
              <a:t>těsto. Drž správně </a:t>
            </a:r>
            <a:r>
              <a:rPr lang="cs-CZ" sz="2400" b="1" dirty="0" err="1" smtClean="0">
                <a:latin typeface="Arial" pitchFamily="34" charset="0"/>
                <a:cs typeface="Arial" pitchFamily="34" charset="0"/>
              </a:rPr>
              <a:t>sm</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čec</a:t>
            </a:r>
            <a:r>
              <a:rPr lang="cs-CZ" sz="2400" b="1" dirty="0" smtClean="0">
                <a:latin typeface="Arial" pitchFamily="34" charset="0"/>
                <a:cs typeface="Arial" pitchFamily="34" charset="0"/>
              </a:rPr>
              <a:t>.</a:t>
            </a:r>
          </a:p>
          <a:p>
            <a:endParaRPr lang="cs-CZ" sz="2400" b="1" dirty="0" smtClean="0">
              <a:latin typeface="Arial" pitchFamily="34" charset="0"/>
              <a:cs typeface="Arial" pitchFamily="34" charset="0"/>
            </a:endParaRPr>
          </a:p>
          <a:p>
            <a:r>
              <a:rPr lang="cs-CZ" sz="2400" b="1" dirty="0" smtClean="0">
                <a:latin typeface="Arial" pitchFamily="34" charset="0"/>
                <a:cs typeface="Arial" pitchFamily="34" charset="0"/>
              </a:rPr>
              <a:t>Rád se p-</a:t>
            </a:r>
            <a:r>
              <a:rPr lang="cs-CZ" sz="2400" b="1" dirty="0" err="1" smtClean="0">
                <a:latin typeface="Arial" pitchFamily="34" charset="0"/>
                <a:cs typeface="Arial" pitchFamily="34" charset="0"/>
              </a:rPr>
              <a:t>šní</a:t>
            </a:r>
            <a:r>
              <a:rPr lang="cs-CZ" sz="2400" b="1" dirty="0" smtClean="0">
                <a:latin typeface="Arial" pitchFamily="34" charset="0"/>
                <a:cs typeface="Arial" pitchFamily="34" charset="0"/>
              </a:rPr>
              <a:t>. Běž zatop-t! Svlačec je pop-</a:t>
            </a:r>
            <a:r>
              <a:rPr lang="cs-CZ" sz="2400" b="1" dirty="0" err="1" smtClean="0">
                <a:latin typeface="Arial" pitchFamily="34" charset="0"/>
                <a:cs typeface="Arial" pitchFamily="34" charset="0"/>
              </a:rPr>
              <a:t>navá</a:t>
            </a:r>
            <a:r>
              <a:rPr lang="cs-CZ" sz="2400" b="1" dirty="0" smtClean="0">
                <a:latin typeface="Arial" pitchFamily="34" charset="0"/>
                <a:cs typeface="Arial" pitchFamily="34" charset="0"/>
              </a:rPr>
              <a:t> rostlina.</a:t>
            </a:r>
          </a:p>
          <a:p>
            <a:r>
              <a:rPr lang="cs-CZ" sz="2400" b="1" dirty="0" smtClean="0">
                <a:latin typeface="Arial" pitchFamily="34" charset="0"/>
                <a:cs typeface="Arial" pitchFamily="34" charset="0"/>
              </a:rPr>
              <a:t>Nap-š to </a:t>
            </a:r>
            <a:r>
              <a:rPr lang="cs-CZ" sz="2400" b="1" dirty="0" err="1" smtClean="0">
                <a:latin typeface="Arial" pitchFamily="34" charset="0"/>
                <a:cs typeface="Arial" pitchFamily="34" charset="0"/>
              </a:rPr>
              <a:t>prop</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sovačkou</a:t>
            </a:r>
            <a:r>
              <a:rPr lang="cs-CZ" sz="2400" b="1" dirty="0" smtClean="0">
                <a:latin typeface="Arial" pitchFamily="34" charset="0"/>
                <a:cs typeface="Arial" pitchFamily="34" charset="0"/>
              </a:rPr>
              <a:t>. Čmelák </a:t>
            </a:r>
            <a:r>
              <a:rPr lang="cs-CZ" sz="2400" b="1" dirty="0" err="1" smtClean="0">
                <a:latin typeface="Arial" pitchFamily="34" charset="0"/>
                <a:cs typeface="Arial" pitchFamily="34" charset="0"/>
              </a:rPr>
              <a:t>op</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luje</a:t>
            </a:r>
            <a:r>
              <a:rPr lang="cs-CZ" sz="2400" b="1" dirty="0" smtClean="0">
                <a:latin typeface="Arial" pitchFamily="34" charset="0"/>
                <a:cs typeface="Arial" pitchFamily="34" charset="0"/>
              </a:rPr>
              <a:t> květy. </a:t>
            </a:r>
            <a:r>
              <a:rPr lang="cs-CZ" sz="2400" b="1" dirty="0" err="1" smtClean="0">
                <a:latin typeface="Arial" pitchFamily="34" charset="0"/>
                <a:cs typeface="Arial" pitchFamily="34" charset="0"/>
              </a:rPr>
              <a:t>Zap</a:t>
            </a:r>
            <a:r>
              <a:rPr lang="cs-CZ" sz="2400" b="1" dirty="0" smtClean="0">
                <a:latin typeface="Arial" pitchFamily="34" charset="0"/>
                <a:cs typeface="Arial" pitchFamily="34" charset="0"/>
              </a:rPr>
              <a:t>-skej</a:t>
            </a:r>
          </a:p>
          <a:p>
            <a:r>
              <a:rPr lang="cs-CZ" sz="2400" b="1" dirty="0" smtClean="0">
                <a:latin typeface="Arial" pitchFamily="34" charset="0"/>
                <a:cs typeface="Arial" pitchFamily="34" charset="0"/>
              </a:rPr>
              <a:t>na p-</a:t>
            </a:r>
            <a:r>
              <a:rPr lang="cs-CZ" sz="2400" b="1" dirty="0" err="1" smtClean="0">
                <a:latin typeface="Arial" pitchFamily="34" charset="0"/>
                <a:cs typeface="Arial" pitchFamily="34" charset="0"/>
              </a:rPr>
              <a:t>šťalku</a:t>
            </a:r>
            <a:r>
              <a:rPr lang="cs-CZ" sz="2400" b="1" dirty="0" smtClean="0">
                <a:latin typeface="Arial" pitchFamily="34" charset="0"/>
                <a:cs typeface="Arial" pitchFamily="34" charset="0"/>
              </a:rPr>
              <a:t>. P-la je bezzubá. Kop-ta koní očisti.</a:t>
            </a:r>
          </a:p>
          <a:p>
            <a:r>
              <a:rPr lang="cs-CZ" sz="2400" b="1" dirty="0" smtClean="0">
                <a:latin typeface="Arial" pitchFamily="34" charset="0"/>
                <a:cs typeface="Arial" pitchFamily="34" charset="0"/>
              </a:rPr>
              <a:t>P-</a:t>
            </a:r>
            <a:r>
              <a:rPr lang="cs-CZ" sz="2400" b="1" dirty="0" err="1" smtClean="0">
                <a:latin typeface="Arial" pitchFamily="34" charset="0"/>
                <a:cs typeface="Arial" pitchFamily="34" charset="0"/>
              </a:rPr>
              <a:t>tlovina</a:t>
            </a:r>
            <a:r>
              <a:rPr lang="cs-CZ" sz="2400" b="1" dirty="0" smtClean="0">
                <a:latin typeface="Arial" pitchFamily="34" charset="0"/>
                <a:cs typeface="Arial" pitchFamily="34" charset="0"/>
              </a:rPr>
              <a:t> je látka. Mládě </a:t>
            </a:r>
            <a:r>
              <a:rPr lang="cs-CZ" sz="2400" b="1" dirty="0" err="1" smtClean="0">
                <a:latin typeface="Arial" pitchFamily="34" charset="0"/>
                <a:cs typeface="Arial" pitchFamily="34" charset="0"/>
              </a:rPr>
              <a:t>zap</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palo</a:t>
            </a:r>
            <a:r>
              <a:rPr lang="cs-CZ" sz="2400" b="1" dirty="0" smtClean="0">
                <a:latin typeface="Arial" pitchFamily="34" charset="0"/>
                <a:cs typeface="Arial" pitchFamily="34" charset="0"/>
              </a:rPr>
              <a:t>. Čtu nap-</a:t>
            </a:r>
            <a:r>
              <a:rPr lang="cs-CZ" sz="2400" b="1" dirty="0" err="1" smtClean="0">
                <a:latin typeface="Arial" pitchFamily="34" charset="0"/>
                <a:cs typeface="Arial" pitchFamily="34" charset="0"/>
              </a:rPr>
              <a:t>navé</a:t>
            </a:r>
            <a:endParaRPr lang="cs-CZ" sz="2400" b="1" dirty="0" smtClean="0">
              <a:latin typeface="Arial" pitchFamily="34" charset="0"/>
              <a:cs typeface="Arial" pitchFamily="34" charset="0"/>
            </a:endParaRPr>
          </a:p>
          <a:p>
            <a:r>
              <a:rPr lang="cs-CZ" sz="2400" b="1" dirty="0" smtClean="0">
                <a:latin typeface="Arial" pitchFamily="34" charset="0"/>
                <a:cs typeface="Arial" pitchFamily="34" charset="0"/>
              </a:rPr>
              <a:t>příběhy o p-</a:t>
            </a:r>
            <a:r>
              <a:rPr lang="cs-CZ" sz="2400" b="1" dirty="0" err="1" smtClean="0">
                <a:latin typeface="Arial" pitchFamily="34" charset="0"/>
                <a:cs typeface="Arial" pitchFamily="34" charset="0"/>
              </a:rPr>
              <a:t>rátech</a:t>
            </a:r>
            <a:r>
              <a:rPr lang="cs-CZ" sz="2400" b="1" dirty="0" smtClean="0">
                <a:latin typeface="Arial" pitchFamily="34" charset="0"/>
                <a:cs typeface="Arial" pitchFamily="34" charset="0"/>
              </a:rPr>
              <a:t>. Páv p-</a:t>
            </a:r>
            <a:r>
              <a:rPr lang="cs-CZ" sz="2400" b="1" dirty="0" err="1" smtClean="0">
                <a:latin typeface="Arial" pitchFamily="34" charset="0"/>
                <a:cs typeface="Arial" pitchFamily="34" charset="0"/>
              </a:rPr>
              <a:t>šně</a:t>
            </a:r>
            <a:r>
              <a:rPr lang="cs-CZ" sz="2400" b="1" dirty="0" smtClean="0">
                <a:latin typeface="Arial" pitchFamily="34" charset="0"/>
                <a:cs typeface="Arial" pitchFamily="34" charset="0"/>
              </a:rPr>
              <a:t> ukazoval svá p-</a:t>
            </a:r>
            <a:r>
              <a:rPr lang="cs-CZ" sz="2400" b="1" dirty="0" err="1" smtClean="0">
                <a:latin typeface="Arial" pitchFamily="34" charset="0"/>
                <a:cs typeface="Arial" pitchFamily="34" charset="0"/>
              </a:rPr>
              <a:t>rka</a:t>
            </a:r>
            <a:r>
              <a:rPr lang="cs-CZ" sz="2400" b="1" dirty="0" smtClean="0">
                <a:latin typeface="Arial" pitchFamily="34" charset="0"/>
                <a:cs typeface="Arial" pitchFamily="34" charset="0"/>
              </a:rPr>
              <a:t>. </a:t>
            </a:r>
            <a:r>
              <a:rPr lang="cs-CZ" sz="2400" b="1" dirty="0" err="1" smtClean="0">
                <a:latin typeface="Arial" pitchFamily="34" charset="0"/>
                <a:cs typeface="Arial" pitchFamily="34" charset="0"/>
              </a:rPr>
              <a:t>Up</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ral</a:t>
            </a:r>
            <a:endParaRPr lang="cs-CZ" sz="2400" b="1" dirty="0" smtClean="0">
              <a:latin typeface="Arial" pitchFamily="34" charset="0"/>
              <a:cs typeface="Arial" pitchFamily="34" charset="0"/>
            </a:endParaRPr>
          </a:p>
          <a:p>
            <a:r>
              <a:rPr lang="cs-CZ" sz="2400" b="1" dirty="0" smtClean="0">
                <a:latin typeface="Arial" pitchFamily="34" charset="0"/>
                <a:cs typeface="Arial" pitchFamily="34" charset="0"/>
              </a:rPr>
              <a:t>svůj </a:t>
            </a:r>
            <a:r>
              <a:rPr lang="cs-CZ" sz="2400" b="1" dirty="0" err="1" smtClean="0">
                <a:latin typeface="Arial" pitchFamily="34" charset="0"/>
                <a:cs typeface="Arial" pitchFamily="34" charset="0"/>
              </a:rPr>
              <a:t>zp</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tavý</a:t>
            </a:r>
            <a:r>
              <a:rPr lang="cs-CZ" sz="2400" b="1" dirty="0" smtClean="0">
                <a:latin typeface="Arial" pitchFamily="34" charset="0"/>
                <a:cs typeface="Arial" pitchFamily="34" charset="0"/>
              </a:rPr>
              <a:t> pohled od </a:t>
            </a:r>
            <a:r>
              <a:rPr lang="cs-CZ" sz="2400" b="1" dirty="0" err="1" smtClean="0">
                <a:latin typeface="Arial" pitchFamily="34" charset="0"/>
                <a:cs typeface="Arial" pitchFamily="34" charset="0"/>
              </a:rPr>
              <a:t>sudokop</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tníků</a:t>
            </a:r>
            <a:r>
              <a:rPr lang="cs-CZ" sz="2400" b="1" dirty="0" smtClean="0">
                <a:latin typeface="Arial" pitchFamily="34" charset="0"/>
                <a:cs typeface="Arial" pitchFamily="34" charset="0"/>
              </a:rPr>
              <a:t> a l-</a:t>
            </a:r>
            <a:r>
              <a:rPr lang="cs-CZ" sz="2400" b="1" dirty="0" err="1" smtClean="0">
                <a:latin typeface="Arial" pitchFamily="34" charset="0"/>
                <a:cs typeface="Arial" pitchFamily="34" charset="0"/>
              </a:rPr>
              <a:t>chokopytníků</a:t>
            </a:r>
            <a:r>
              <a:rPr lang="cs-CZ" sz="2400" b="1" dirty="0" smtClean="0">
                <a:latin typeface="Arial" pitchFamily="34" charset="0"/>
                <a:cs typeface="Arial" pitchFamily="34" charset="0"/>
              </a:rPr>
              <a:t>. </a:t>
            </a:r>
            <a:endParaRPr lang="cs-CZ" sz="24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467544" y="404664"/>
            <a:ext cx="8618065" cy="5262979"/>
          </a:xfrm>
          <a:prstGeom prst="rect">
            <a:avLst/>
          </a:prstGeom>
          <a:noFill/>
        </p:spPr>
        <p:txBody>
          <a:bodyPr wrap="none" rtlCol="0">
            <a:spAutoFit/>
          </a:bodyPr>
          <a:lstStyle/>
          <a:p>
            <a:r>
              <a:rPr lang="cs-CZ" sz="2400" b="1" dirty="0" smtClean="0">
                <a:latin typeface="Arial" pitchFamily="34" charset="0"/>
                <a:cs typeface="Arial" pitchFamily="34" charset="0"/>
              </a:rPr>
              <a:t>S-</a:t>
            </a:r>
            <a:r>
              <a:rPr lang="cs-CZ" sz="2400" b="1" dirty="0" err="1" smtClean="0">
                <a:latin typeface="Arial" pitchFamily="34" charset="0"/>
                <a:cs typeface="Arial" pitchFamily="34" charset="0"/>
              </a:rPr>
              <a:t>korčí</a:t>
            </a:r>
            <a:r>
              <a:rPr lang="cs-CZ" sz="2400" b="1" dirty="0" smtClean="0">
                <a:latin typeface="Arial" pitchFamily="34" charset="0"/>
                <a:cs typeface="Arial" pitchFamily="34" charset="0"/>
              </a:rPr>
              <a:t> mládě p-</a:t>
            </a:r>
            <a:r>
              <a:rPr lang="cs-CZ" sz="2400" b="1" dirty="0" err="1" smtClean="0">
                <a:latin typeface="Arial" pitchFamily="34" charset="0"/>
                <a:cs typeface="Arial" pitchFamily="34" charset="0"/>
              </a:rPr>
              <a:t>palo</a:t>
            </a:r>
            <a:r>
              <a:rPr lang="cs-CZ" sz="2400" b="1" dirty="0" smtClean="0">
                <a:latin typeface="Arial" pitchFamily="34" charset="0"/>
                <a:cs typeface="Arial" pitchFamily="34" charset="0"/>
              </a:rPr>
              <a:t> v hnízdě. S-lák zlom-l meč. </a:t>
            </a:r>
          </a:p>
          <a:p>
            <a:r>
              <a:rPr lang="cs-CZ" sz="2400" b="1" dirty="0" smtClean="0">
                <a:latin typeface="Arial" pitchFamily="34" charset="0"/>
                <a:cs typeface="Arial" pitchFamily="34" charset="0"/>
              </a:rPr>
              <a:t>S-</a:t>
            </a:r>
            <a:r>
              <a:rPr lang="cs-CZ" sz="2400" b="1" dirty="0" err="1" smtClean="0">
                <a:latin typeface="Arial" pitchFamily="34" charset="0"/>
                <a:cs typeface="Arial" pitchFamily="34" charset="0"/>
              </a:rPr>
              <a:t>lu</a:t>
            </a:r>
            <a:r>
              <a:rPr lang="cs-CZ" sz="2400" b="1" dirty="0" smtClean="0">
                <a:latin typeface="Arial" pitchFamily="34" charset="0"/>
                <a:cs typeface="Arial" pitchFamily="34" charset="0"/>
              </a:rPr>
              <a:t> měříme s-</a:t>
            </a:r>
            <a:r>
              <a:rPr lang="cs-CZ" sz="2400" b="1" dirty="0" err="1" smtClean="0">
                <a:latin typeface="Arial" pitchFamily="34" charset="0"/>
                <a:cs typeface="Arial" pitchFamily="34" charset="0"/>
              </a:rPr>
              <a:t>loměrem</a:t>
            </a:r>
            <a:r>
              <a:rPr lang="cs-CZ" sz="2400" b="1" dirty="0" smtClean="0">
                <a:latin typeface="Arial" pitchFamily="34" charset="0"/>
                <a:cs typeface="Arial" pitchFamily="34" charset="0"/>
              </a:rPr>
              <a:t>. Nejez s-</a:t>
            </a:r>
            <a:r>
              <a:rPr lang="cs-CZ" sz="2400" b="1" dirty="0" err="1" smtClean="0">
                <a:latin typeface="Arial" pitchFamily="34" charset="0"/>
                <a:cs typeface="Arial" pitchFamily="34" charset="0"/>
              </a:rPr>
              <a:t>rové</a:t>
            </a:r>
            <a:r>
              <a:rPr lang="cs-CZ" sz="2400" b="1" dirty="0" smtClean="0">
                <a:latin typeface="Arial" pitchFamily="34" charset="0"/>
                <a:cs typeface="Arial" pitchFamily="34" charset="0"/>
              </a:rPr>
              <a:t> maso. S-</a:t>
            </a:r>
            <a:r>
              <a:rPr lang="cs-CZ" sz="2400" b="1" dirty="0" err="1" smtClean="0">
                <a:latin typeface="Arial" pitchFamily="34" charset="0"/>
                <a:cs typeface="Arial" pitchFamily="34" charset="0"/>
              </a:rPr>
              <a:t>ra</a:t>
            </a:r>
            <a:r>
              <a:rPr lang="cs-CZ" sz="2400" b="1" dirty="0" smtClean="0">
                <a:latin typeface="Arial" pitchFamily="34" charset="0"/>
                <a:cs typeface="Arial" pitchFamily="34" charset="0"/>
              </a:rPr>
              <a:t> zapáchá.</a:t>
            </a:r>
          </a:p>
          <a:p>
            <a:r>
              <a:rPr lang="cs-CZ" sz="2400" b="1" dirty="0" smtClean="0">
                <a:latin typeface="Arial" pitchFamily="34" charset="0"/>
                <a:cs typeface="Arial" pitchFamily="34" charset="0"/>
              </a:rPr>
              <a:t>Při </a:t>
            </a:r>
            <a:r>
              <a:rPr lang="cs-CZ" sz="2400" b="1" dirty="0" err="1" smtClean="0">
                <a:latin typeface="Arial" pitchFamily="34" charset="0"/>
                <a:cs typeface="Arial" pitchFamily="34" charset="0"/>
              </a:rPr>
              <a:t>vys</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lání</a:t>
            </a:r>
            <a:r>
              <a:rPr lang="cs-CZ" sz="2400" b="1" dirty="0" smtClean="0">
                <a:latin typeface="Arial" pitchFamily="34" charset="0"/>
                <a:cs typeface="Arial" pitchFamily="34" charset="0"/>
              </a:rPr>
              <a:t> filmu </a:t>
            </a:r>
            <a:r>
              <a:rPr lang="cs-CZ" sz="2400" b="1" dirty="0" err="1" smtClean="0">
                <a:latin typeface="Arial" pitchFamily="34" charset="0"/>
                <a:cs typeface="Arial" pitchFamily="34" charset="0"/>
              </a:rPr>
              <a:t>us</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nal</a:t>
            </a:r>
            <a:r>
              <a:rPr lang="cs-CZ" sz="2400" b="1" dirty="0" smtClean="0">
                <a:latin typeface="Arial" pitchFamily="34" charset="0"/>
                <a:cs typeface="Arial" pitchFamily="34" charset="0"/>
              </a:rPr>
              <a:t>. Ten s-r osychá. Dítě dostalo</a:t>
            </a:r>
          </a:p>
          <a:p>
            <a:r>
              <a:rPr lang="cs-CZ" sz="2400" b="1" dirty="0" smtClean="0">
                <a:latin typeface="Arial" pitchFamily="34" charset="0"/>
                <a:cs typeface="Arial" pitchFamily="34" charset="0"/>
              </a:rPr>
              <a:t>os-</a:t>
            </a:r>
            <a:r>
              <a:rPr lang="cs-CZ" sz="2400" b="1" dirty="0" err="1" smtClean="0">
                <a:latin typeface="Arial" pitchFamily="34" charset="0"/>
                <a:cs typeface="Arial" pitchFamily="34" charset="0"/>
              </a:rPr>
              <a:t>pky</a:t>
            </a:r>
            <a:r>
              <a:rPr lang="cs-CZ" sz="2400" b="1" dirty="0" smtClean="0">
                <a:latin typeface="Arial" pitchFamily="34" charset="0"/>
                <a:cs typeface="Arial" pitchFamily="34" charset="0"/>
              </a:rPr>
              <a:t>. V přes-</a:t>
            </a:r>
            <a:r>
              <a:rPr lang="cs-CZ" sz="2400" b="1" dirty="0" err="1" smtClean="0">
                <a:latin typeface="Arial" pitchFamily="34" charset="0"/>
                <a:cs typeface="Arial" pitchFamily="34" charset="0"/>
              </a:rPr>
              <a:t>pacích</a:t>
            </a:r>
            <a:r>
              <a:rPr lang="cs-CZ" sz="2400" b="1" dirty="0" smtClean="0">
                <a:latin typeface="Arial" pitchFamily="34" charset="0"/>
                <a:cs typeface="Arial" pitchFamily="34" charset="0"/>
              </a:rPr>
              <a:t> hodinách se s-</a:t>
            </a:r>
            <a:r>
              <a:rPr lang="cs-CZ" sz="2400" b="1" dirty="0" err="1" smtClean="0">
                <a:latin typeface="Arial" pitchFamily="34" charset="0"/>
                <a:cs typeface="Arial" pitchFamily="34" charset="0"/>
              </a:rPr>
              <a:t>pe</a:t>
            </a:r>
            <a:r>
              <a:rPr lang="cs-CZ" sz="2400" b="1" dirty="0" smtClean="0">
                <a:latin typeface="Arial" pitchFamily="34" charset="0"/>
                <a:cs typeface="Arial" pitchFamily="34" charset="0"/>
              </a:rPr>
              <a:t> písek. Chvěje se</a:t>
            </a:r>
          </a:p>
          <a:p>
            <a:r>
              <a:rPr lang="cs-CZ" sz="2400" b="1" dirty="0" smtClean="0">
                <a:latin typeface="Arial" pitchFamily="34" charset="0"/>
                <a:cs typeface="Arial" pitchFamily="34" charset="0"/>
              </a:rPr>
              <a:t>jako l-</a:t>
            </a:r>
            <a:r>
              <a:rPr lang="cs-CZ" sz="2400" b="1" dirty="0" err="1" smtClean="0">
                <a:latin typeface="Arial" pitchFamily="34" charset="0"/>
                <a:cs typeface="Arial" pitchFamily="34" charset="0"/>
              </a:rPr>
              <a:t>st</a:t>
            </a:r>
            <a:r>
              <a:rPr lang="cs-CZ" sz="2400" b="1" dirty="0" smtClean="0">
                <a:latin typeface="Arial" pitchFamily="34" charset="0"/>
                <a:cs typeface="Arial" pitchFamily="34" charset="0"/>
              </a:rPr>
              <a:t> os-</a:t>
            </a:r>
            <a:r>
              <a:rPr lang="cs-CZ" sz="2400" b="1" dirty="0" err="1" smtClean="0">
                <a:latin typeface="Arial" pitchFamily="34" charset="0"/>
                <a:cs typeface="Arial" pitchFamily="34" charset="0"/>
              </a:rPr>
              <a:t>ky</a:t>
            </a:r>
            <a:r>
              <a:rPr lang="cs-CZ" sz="2400" b="1" dirty="0" smtClean="0">
                <a:latin typeface="Arial" pitchFamily="34" charset="0"/>
                <a:cs typeface="Arial" pitchFamily="34" charset="0"/>
              </a:rPr>
              <a:t>. Zlob-</a:t>
            </a:r>
            <a:r>
              <a:rPr lang="cs-CZ" sz="2400" b="1" dirty="0" err="1" smtClean="0">
                <a:latin typeface="Arial" pitchFamily="34" charset="0"/>
                <a:cs typeface="Arial" pitchFamily="34" charset="0"/>
              </a:rPr>
              <a:t>vý</a:t>
            </a:r>
            <a:r>
              <a:rPr lang="cs-CZ" sz="2400" b="1" dirty="0" smtClean="0">
                <a:latin typeface="Arial" pitchFamily="34" charset="0"/>
                <a:cs typeface="Arial" pitchFamily="34" charset="0"/>
              </a:rPr>
              <a:t> žák S-</a:t>
            </a:r>
            <a:r>
              <a:rPr lang="cs-CZ" sz="2400" b="1" dirty="0" err="1" smtClean="0">
                <a:latin typeface="Arial" pitchFamily="34" charset="0"/>
                <a:cs typeface="Arial" pitchFamily="34" charset="0"/>
              </a:rPr>
              <a:t>řiště</a:t>
            </a:r>
            <a:r>
              <a:rPr lang="cs-CZ" sz="2400" b="1" dirty="0" smtClean="0">
                <a:latin typeface="Arial" pitchFamily="34" charset="0"/>
                <a:cs typeface="Arial" pitchFamily="34" charset="0"/>
              </a:rPr>
              <a:t> stále nepřítomen. </a:t>
            </a:r>
          </a:p>
          <a:p>
            <a:r>
              <a:rPr lang="cs-CZ" sz="2400" b="1" dirty="0" smtClean="0">
                <a:latin typeface="Arial" pitchFamily="34" charset="0"/>
                <a:cs typeface="Arial" pitchFamily="34" charset="0"/>
              </a:rPr>
              <a:t>Ozvalo se zas-</a:t>
            </a:r>
            <a:r>
              <a:rPr lang="cs-CZ" sz="2400" b="1" dirty="0" err="1" smtClean="0">
                <a:latin typeface="Arial" pitchFamily="34" charset="0"/>
                <a:cs typeface="Arial" pitchFamily="34" charset="0"/>
              </a:rPr>
              <a:t>čení</a:t>
            </a:r>
            <a:r>
              <a:rPr lang="cs-CZ" sz="2400" b="1" dirty="0" smtClean="0">
                <a:latin typeface="Arial" pitchFamily="34" charset="0"/>
                <a:cs typeface="Arial" pitchFamily="34" charset="0"/>
              </a:rPr>
              <a:t>. Déšť </a:t>
            </a:r>
            <a:r>
              <a:rPr lang="cs-CZ" sz="2400" b="1" dirty="0" err="1" smtClean="0">
                <a:latin typeface="Arial" pitchFamily="34" charset="0"/>
                <a:cs typeface="Arial" pitchFamily="34" charset="0"/>
              </a:rPr>
              <a:t>zes</a:t>
            </a:r>
            <a:r>
              <a:rPr lang="cs-CZ" sz="2400" b="1" dirty="0" smtClean="0">
                <a:latin typeface="Arial" pitchFamily="34" charset="0"/>
                <a:cs typeface="Arial" pitchFamily="34" charset="0"/>
              </a:rPr>
              <a:t>-lil. Koláče se </a:t>
            </a:r>
            <a:r>
              <a:rPr lang="cs-CZ" sz="2400" b="1" dirty="0" err="1" smtClean="0">
                <a:latin typeface="Arial" pitchFamily="34" charset="0"/>
                <a:cs typeface="Arial" pitchFamily="34" charset="0"/>
              </a:rPr>
              <a:t>rozs</a:t>
            </a:r>
            <a:r>
              <a:rPr lang="cs-CZ" sz="2400" b="1" dirty="0" smtClean="0">
                <a:latin typeface="Arial" pitchFamily="34" charset="0"/>
                <a:cs typeface="Arial" pitchFamily="34" charset="0"/>
              </a:rPr>
              <a:t>-paly.</a:t>
            </a:r>
          </a:p>
          <a:p>
            <a:endParaRPr lang="cs-CZ" sz="2400" b="1" dirty="0" smtClean="0">
              <a:latin typeface="Arial" pitchFamily="34" charset="0"/>
              <a:cs typeface="Arial" pitchFamily="34" charset="0"/>
            </a:endParaRPr>
          </a:p>
          <a:p>
            <a:r>
              <a:rPr lang="cs-CZ" sz="2400" b="1" dirty="0" smtClean="0">
                <a:latin typeface="Arial" pitchFamily="34" charset="0"/>
                <a:cs typeface="Arial" pitchFamily="34" charset="0"/>
              </a:rPr>
              <a:t>Pan V-hlídal v-stavěl v-</a:t>
            </a:r>
            <a:r>
              <a:rPr lang="cs-CZ" sz="2400" b="1" dirty="0" err="1" smtClean="0">
                <a:latin typeface="Arial" pitchFamily="34" charset="0"/>
                <a:cs typeface="Arial" pitchFamily="34" charset="0"/>
              </a:rPr>
              <a:t>lu</a:t>
            </a:r>
            <a:r>
              <a:rPr lang="cs-CZ" sz="2400" b="1" dirty="0" smtClean="0">
                <a:latin typeface="Arial" pitchFamily="34" charset="0"/>
                <a:cs typeface="Arial" pitchFamily="34" charset="0"/>
              </a:rPr>
              <a:t> s </a:t>
            </a:r>
            <a:r>
              <a:rPr lang="cs-CZ" sz="2400" b="1" dirty="0" err="1" smtClean="0">
                <a:latin typeface="Arial" pitchFamily="34" charset="0"/>
                <a:cs typeface="Arial" pitchFamily="34" charset="0"/>
              </a:rPr>
              <a:t>malo</a:t>
            </a:r>
            <a:r>
              <a:rPr lang="cs-CZ" sz="2400" b="1" dirty="0" smtClean="0">
                <a:latin typeface="Arial" pitchFamily="34" charset="0"/>
                <a:cs typeface="Arial" pitchFamily="34" charset="0"/>
              </a:rPr>
              <a:t> v-</a:t>
            </a:r>
            <a:r>
              <a:rPr lang="cs-CZ" sz="2400" b="1" dirty="0" err="1" smtClean="0">
                <a:latin typeface="Arial" pitchFamily="34" charset="0"/>
                <a:cs typeface="Arial" pitchFamily="34" charset="0"/>
              </a:rPr>
              <a:t>žkou</a:t>
            </a:r>
            <a:r>
              <a:rPr lang="cs-CZ" sz="2400" b="1" dirty="0" smtClean="0">
                <a:latin typeface="Arial" pitchFamily="34" charset="0"/>
                <a:cs typeface="Arial" pitchFamily="34" charset="0"/>
              </a:rPr>
              <a:t>. Má </a:t>
            </a:r>
            <a:r>
              <a:rPr lang="cs-CZ" sz="2400" b="1" dirty="0" err="1" smtClean="0">
                <a:latin typeface="Arial" pitchFamily="34" charset="0"/>
                <a:cs typeface="Arial" pitchFamily="34" charset="0"/>
              </a:rPr>
              <a:t>zv</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šenou</a:t>
            </a:r>
            <a:r>
              <a:rPr lang="cs-CZ" sz="2400" b="1" dirty="0" smtClean="0">
                <a:latin typeface="Arial" pitchFamily="34" charset="0"/>
                <a:cs typeface="Arial" pitchFamily="34" charset="0"/>
              </a:rPr>
              <a:t> </a:t>
            </a:r>
          </a:p>
          <a:p>
            <a:r>
              <a:rPr lang="cs-CZ" sz="2400" b="1" dirty="0" smtClean="0">
                <a:latin typeface="Arial" pitchFamily="34" charset="0"/>
                <a:cs typeface="Arial" pitchFamily="34" charset="0"/>
              </a:rPr>
              <a:t>teplotu. Udělal si v-p-</a:t>
            </a:r>
            <a:r>
              <a:rPr lang="cs-CZ" sz="2400" b="1" dirty="0" err="1" smtClean="0">
                <a:latin typeface="Arial" pitchFamily="34" charset="0"/>
                <a:cs typeface="Arial" pitchFamily="34" charset="0"/>
              </a:rPr>
              <a:t>sky</a:t>
            </a:r>
            <a:r>
              <a:rPr lang="cs-CZ" sz="2400" b="1" dirty="0" smtClean="0">
                <a:latin typeface="Arial" pitchFamily="34" charset="0"/>
                <a:cs typeface="Arial" pitchFamily="34" charset="0"/>
              </a:rPr>
              <a:t> z časopisu. </a:t>
            </a:r>
            <a:r>
              <a:rPr lang="cs-CZ" sz="2400" b="1" dirty="0" err="1" smtClean="0">
                <a:latin typeface="Arial" pitchFamily="34" charset="0"/>
                <a:cs typeface="Arial" pitchFamily="34" charset="0"/>
              </a:rPr>
              <a:t>Nepl</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tvej</a:t>
            </a:r>
            <a:r>
              <a:rPr lang="cs-CZ" sz="2400" b="1" dirty="0" smtClean="0">
                <a:latin typeface="Arial" pitchFamily="34" charset="0"/>
                <a:cs typeface="Arial" pitchFamily="34" charset="0"/>
              </a:rPr>
              <a:t> teplou </a:t>
            </a:r>
          </a:p>
          <a:p>
            <a:r>
              <a:rPr lang="cs-CZ" sz="2400" b="1" dirty="0" smtClean="0">
                <a:latin typeface="Arial" pitchFamily="34" charset="0"/>
                <a:cs typeface="Arial" pitchFamily="34" charset="0"/>
              </a:rPr>
              <a:t>vodou. Pes v-je na měsíc. Je to neoprávněná v-</a:t>
            </a:r>
            <a:r>
              <a:rPr lang="cs-CZ" sz="2400" b="1" dirty="0" err="1" smtClean="0">
                <a:latin typeface="Arial" pitchFamily="34" charset="0"/>
                <a:cs typeface="Arial" pitchFamily="34" charset="0"/>
              </a:rPr>
              <a:t>tka</a:t>
            </a:r>
            <a:r>
              <a:rPr lang="cs-CZ" sz="2400" b="1" dirty="0" smtClean="0">
                <a:latin typeface="Arial" pitchFamily="34" charset="0"/>
                <a:cs typeface="Arial" pitchFamily="34" charset="0"/>
              </a:rPr>
              <a:t>.</a:t>
            </a:r>
          </a:p>
          <a:p>
            <a:r>
              <a:rPr lang="cs-CZ" sz="2400" b="1" dirty="0" err="1" smtClean="0">
                <a:latin typeface="Arial" pitchFamily="34" charset="0"/>
                <a:cs typeface="Arial" pitchFamily="34" charset="0"/>
              </a:rPr>
              <a:t>Sv</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nuté</a:t>
            </a:r>
            <a:r>
              <a:rPr lang="cs-CZ" sz="2400" b="1" dirty="0" smtClean="0">
                <a:latin typeface="Arial" pitchFamily="34" charset="0"/>
                <a:cs typeface="Arial" pitchFamily="34" charset="0"/>
              </a:rPr>
              <a:t> lano v-selo na hřebíku. Strýc si v-bral nové v-dle.</a:t>
            </a:r>
          </a:p>
          <a:p>
            <a:r>
              <a:rPr lang="cs-CZ" sz="2400" b="1" dirty="0" smtClean="0">
                <a:latin typeface="Arial" pitchFamily="34" charset="0"/>
                <a:cs typeface="Arial" pitchFamily="34" charset="0"/>
              </a:rPr>
              <a:t>Až v-větráš, tak zatop-</a:t>
            </a:r>
            <a:r>
              <a:rPr lang="cs-CZ" sz="2400" b="1" dirty="0" err="1" smtClean="0">
                <a:latin typeface="Arial" pitchFamily="34" charset="0"/>
                <a:cs typeface="Arial" pitchFamily="34" charset="0"/>
              </a:rPr>
              <a:t>š</a:t>
            </a:r>
            <a:r>
              <a:rPr lang="cs-CZ" sz="2400" b="1" dirty="0" smtClean="0">
                <a:latin typeface="Arial" pitchFamily="34" charset="0"/>
                <a:cs typeface="Arial" pitchFamily="34" charset="0"/>
              </a:rPr>
              <a:t>. </a:t>
            </a:r>
            <a:r>
              <a:rPr lang="cs-CZ" sz="2400" b="1" dirty="0" err="1" smtClean="0">
                <a:latin typeface="Arial" pitchFamily="34" charset="0"/>
                <a:cs typeface="Arial" pitchFamily="34" charset="0"/>
              </a:rPr>
              <a:t>Rozv</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řený</a:t>
            </a:r>
            <a:r>
              <a:rPr lang="cs-CZ" sz="2400" b="1" dirty="0" smtClean="0">
                <a:latin typeface="Arial" pitchFamily="34" charset="0"/>
                <a:cs typeface="Arial" pitchFamily="34" charset="0"/>
              </a:rPr>
              <a:t> p-sek donutil karavan</a:t>
            </a:r>
          </a:p>
          <a:p>
            <a:r>
              <a:rPr lang="cs-CZ" sz="2400" b="1" dirty="0" smtClean="0">
                <a:latin typeface="Arial" pitchFamily="34" charset="0"/>
                <a:cs typeface="Arial" pitchFamily="34" charset="0"/>
              </a:rPr>
              <a:t>zastavit. Tu v-v-</a:t>
            </a:r>
            <a:r>
              <a:rPr lang="cs-CZ" sz="2400" b="1" dirty="0" err="1" smtClean="0">
                <a:latin typeface="Arial" pitchFamily="34" charset="0"/>
                <a:cs typeface="Arial" pitchFamily="34" charset="0"/>
              </a:rPr>
              <a:t>šeninu</a:t>
            </a:r>
            <a:r>
              <a:rPr lang="cs-CZ" sz="2400" b="1" dirty="0" smtClean="0">
                <a:latin typeface="Arial" pitchFamily="34" charset="0"/>
                <a:cs typeface="Arial" pitchFamily="34" charset="0"/>
              </a:rPr>
              <a:t> vyrovnáme. </a:t>
            </a:r>
            <a:r>
              <a:rPr lang="cs-CZ" sz="2400" b="1" dirty="0" err="1" smtClean="0">
                <a:latin typeface="Arial" pitchFamily="34" charset="0"/>
                <a:cs typeface="Arial" pitchFamily="34" charset="0"/>
              </a:rPr>
              <a:t>Rozv</a:t>
            </a:r>
            <a:r>
              <a:rPr lang="cs-CZ" sz="2400" b="1" dirty="0" smtClean="0">
                <a:latin typeface="Arial" pitchFamily="34" charset="0"/>
                <a:cs typeface="Arial" pitchFamily="34" charset="0"/>
              </a:rPr>
              <a:t>-klaná židle</a:t>
            </a:r>
          </a:p>
          <a:p>
            <a:r>
              <a:rPr lang="cs-CZ" sz="2400" b="1" dirty="0" smtClean="0">
                <a:latin typeface="Arial" pitchFamily="34" charset="0"/>
                <a:cs typeface="Arial" pitchFamily="34" charset="0"/>
              </a:rPr>
              <a:t>se opraví. V-</a:t>
            </a:r>
            <a:r>
              <a:rPr lang="cs-CZ" sz="2400" b="1" dirty="0" err="1" smtClean="0">
                <a:latin typeface="Arial" pitchFamily="34" charset="0"/>
                <a:cs typeface="Arial" pitchFamily="34" charset="0"/>
              </a:rPr>
              <a:t>ko</a:t>
            </a:r>
            <a:r>
              <a:rPr lang="cs-CZ" sz="2400" b="1" dirty="0" smtClean="0">
                <a:latin typeface="Arial" pitchFamily="34" charset="0"/>
                <a:cs typeface="Arial" pitchFamily="34" charset="0"/>
              </a:rPr>
              <a:t> zavři. </a:t>
            </a:r>
            <a:endParaRPr lang="cs-CZ" sz="24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692696"/>
            <a:ext cx="8582221" cy="2308324"/>
          </a:xfrm>
          <a:prstGeom prst="rect">
            <a:avLst/>
          </a:prstGeom>
          <a:noFill/>
        </p:spPr>
        <p:txBody>
          <a:bodyPr wrap="none" rtlCol="0">
            <a:spAutoFit/>
          </a:bodyPr>
          <a:lstStyle/>
          <a:p>
            <a:r>
              <a:rPr lang="cs-CZ" sz="2400" b="1" dirty="0" smtClean="0">
                <a:latin typeface="Arial" pitchFamily="34" charset="0"/>
                <a:cs typeface="Arial" pitchFamily="34" charset="0"/>
              </a:rPr>
              <a:t>Utrhl se m- </a:t>
            </a:r>
            <a:r>
              <a:rPr lang="cs-CZ" sz="2400" b="1" dirty="0" err="1" smtClean="0">
                <a:latin typeface="Arial" pitchFamily="34" charset="0"/>
                <a:cs typeface="Arial" pitchFamily="34" charset="0"/>
              </a:rPr>
              <a:t>jaz</a:t>
            </a:r>
            <a:r>
              <a:rPr lang="cs-CZ" sz="2400" b="1" dirty="0" smtClean="0">
                <a:latin typeface="Arial" pitchFamily="34" charset="0"/>
                <a:cs typeface="Arial" pitchFamily="34" charset="0"/>
              </a:rPr>
              <a:t>-k v botě. Letos začala z-</a:t>
            </a:r>
            <a:r>
              <a:rPr lang="cs-CZ" sz="2400" b="1" dirty="0" err="1" smtClean="0">
                <a:latin typeface="Arial" pitchFamily="34" charset="0"/>
                <a:cs typeface="Arial" pitchFamily="34" charset="0"/>
              </a:rPr>
              <a:t>ma</a:t>
            </a:r>
            <a:r>
              <a:rPr lang="cs-CZ" sz="2400" b="1" dirty="0" smtClean="0">
                <a:latin typeface="Arial" pitchFamily="34" charset="0"/>
                <a:cs typeface="Arial" pitchFamily="34" charset="0"/>
              </a:rPr>
              <a:t> velmi </a:t>
            </a:r>
            <a:r>
              <a:rPr lang="cs-CZ" sz="2400" b="1" dirty="0" err="1" smtClean="0">
                <a:latin typeface="Arial" pitchFamily="34" charset="0"/>
                <a:cs typeface="Arial" pitchFamily="34" charset="0"/>
              </a:rPr>
              <a:t>brz</a:t>
            </a:r>
            <a:r>
              <a:rPr lang="cs-CZ" sz="2400" b="1" dirty="0" smtClean="0">
                <a:latin typeface="Arial" pitchFamily="34" charset="0"/>
                <a:cs typeface="Arial" pitchFamily="34" charset="0"/>
              </a:rPr>
              <a:t>-.</a:t>
            </a:r>
          </a:p>
          <a:p>
            <a:r>
              <a:rPr lang="cs-CZ" sz="2400" b="1" dirty="0" err="1" smtClean="0">
                <a:latin typeface="Arial" pitchFamily="34" charset="0"/>
                <a:cs typeface="Arial" pitchFamily="34" charset="0"/>
              </a:rPr>
              <a:t>Brz</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čko</a:t>
            </a:r>
            <a:r>
              <a:rPr lang="cs-CZ" sz="2400" b="1" dirty="0" smtClean="0">
                <a:latin typeface="Arial" pitchFamily="34" charset="0"/>
                <a:cs typeface="Arial" pitchFamily="34" charset="0"/>
              </a:rPr>
              <a:t> budu mít narozeniny. Na mez-národním táboře</a:t>
            </a:r>
          </a:p>
          <a:p>
            <a:r>
              <a:rPr lang="cs-CZ" sz="2400" b="1" dirty="0" smtClean="0">
                <a:latin typeface="Arial" pitchFamily="34" charset="0"/>
                <a:cs typeface="Arial" pitchFamily="34" charset="0"/>
              </a:rPr>
              <a:t>z-skal přátele. Z-tra si vyraz-</a:t>
            </a:r>
            <a:r>
              <a:rPr lang="cs-CZ" sz="2400" b="1" dirty="0" err="1" smtClean="0">
                <a:latin typeface="Arial" pitchFamily="34" charset="0"/>
                <a:cs typeface="Arial" pitchFamily="34" charset="0"/>
              </a:rPr>
              <a:t>me</a:t>
            </a:r>
            <a:r>
              <a:rPr lang="cs-CZ" sz="2400" b="1" dirty="0" smtClean="0">
                <a:latin typeface="Arial" pitchFamily="34" charset="0"/>
                <a:cs typeface="Arial" pitchFamily="34" charset="0"/>
              </a:rPr>
              <a:t> na maliny. </a:t>
            </a:r>
            <a:r>
              <a:rPr lang="cs-CZ" sz="2400" b="1" dirty="0" err="1" smtClean="0">
                <a:latin typeface="Arial" pitchFamily="34" charset="0"/>
                <a:cs typeface="Arial" pitchFamily="34" charset="0"/>
              </a:rPr>
              <a:t>Nez</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vej</a:t>
            </a:r>
            <a:endParaRPr lang="cs-CZ" sz="2400" b="1" dirty="0" smtClean="0">
              <a:latin typeface="Arial" pitchFamily="34" charset="0"/>
              <a:cs typeface="Arial" pitchFamily="34" charset="0"/>
            </a:endParaRPr>
          </a:p>
          <a:p>
            <a:r>
              <a:rPr lang="cs-CZ" sz="2400" b="1" dirty="0" smtClean="0">
                <a:latin typeface="Arial" pitchFamily="34" charset="0"/>
                <a:cs typeface="Arial" pitchFamily="34" charset="0"/>
              </a:rPr>
              <a:t>Stále! </a:t>
            </a:r>
            <a:r>
              <a:rPr lang="cs-CZ" sz="2400" b="1" dirty="0" err="1" smtClean="0">
                <a:latin typeface="Arial" pitchFamily="34" charset="0"/>
                <a:cs typeface="Arial" pitchFamily="34" charset="0"/>
              </a:rPr>
              <a:t>Muz</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ka</a:t>
            </a:r>
            <a:r>
              <a:rPr lang="cs-CZ" sz="2400" b="1" dirty="0" smtClean="0">
                <a:latin typeface="Arial" pitchFamily="34" charset="0"/>
                <a:cs typeface="Arial" pitchFamily="34" charset="0"/>
              </a:rPr>
              <a:t> hrála. V-zval Z-tu ke hře. </a:t>
            </a:r>
            <a:r>
              <a:rPr lang="cs-CZ" sz="2400" b="1" dirty="0" err="1" smtClean="0">
                <a:latin typeface="Arial" pitchFamily="34" charset="0"/>
                <a:cs typeface="Arial" pitchFamily="34" charset="0"/>
              </a:rPr>
              <a:t>Intenz</a:t>
            </a:r>
            <a:r>
              <a:rPr lang="cs-CZ" sz="2400" b="1" dirty="0" smtClean="0">
                <a:latin typeface="Arial" pitchFamily="34" charset="0"/>
                <a:cs typeface="Arial" pitchFamily="34" charset="0"/>
              </a:rPr>
              <a:t>-vně</a:t>
            </a:r>
          </a:p>
          <a:p>
            <a:r>
              <a:rPr lang="cs-CZ" sz="2400" b="1" dirty="0" smtClean="0">
                <a:latin typeface="Arial" pitchFamily="34" charset="0"/>
                <a:cs typeface="Arial" pitchFamily="34" charset="0"/>
              </a:rPr>
              <a:t>studoval </a:t>
            </a:r>
            <a:r>
              <a:rPr lang="cs-CZ" sz="2400" b="1" dirty="0" err="1" smtClean="0">
                <a:latin typeface="Arial" pitchFamily="34" charset="0"/>
                <a:cs typeface="Arial" pitchFamily="34" charset="0"/>
              </a:rPr>
              <a:t>ciz</a:t>
            </a:r>
            <a:r>
              <a:rPr lang="cs-CZ" sz="2400" b="1" dirty="0" smtClean="0">
                <a:latin typeface="Arial" pitchFamily="34" charset="0"/>
                <a:cs typeface="Arial" pitchFamily="34" charset="0"/>
              </a:rPr>
              <a:t>- </a:t>
            </a:r>
            <a:r>
              <a:rPr lang="cs-CZ" sz="2400" b="1" dirty="0" err="1" smtClean="0">
                <a:latin typeface="Arial" pitchFamily="34" charset="0"/>
                <a:cs typeface="Arial" pitchFamily="34" charset="0"/>
              </a:rPr>
              <a:t>jaz</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ky</a:t>
            </a:r>
            <a:r>
              <a:rPr lang="cs-CZ" sz="2400" b="1" dirty="0" smtClean="0">
                <a:latin typeface="Arial" pitchFamily="34" charset="0"/>
                <a:cs typeface="Arial" pitchFamily="34" charset="0"/>
              </a:rPr>
              <a:t>. Voz-</a:t>
            </a:r>
            <a:r>
              <a:rPr lang="cs-CZ" sz="2400" b="1" dirty="0" err="1" smtClean="0">
                <a:latin typeface="Arial" pitchFamily="34" charset="0"/>
                <a:cs typeface="Arial" pitchFamily="34" charset="0"/>
              </a:rPr>
              <a:t>dla</a:t>
            </a:r>
            <a:r>
              <a:rPr lang="cs-CZ" sz="2400" b="1" dirty="0" smtClean="0">
                <a:latin typeface="Arial" pitchFamily="34" charset="0"/>
                <a:cs typeface="Arial" pitchFamily="34" charset="0"/>
              </a:rPr>
              <a:t> se sraz-la. Učím se </a:t>
            </a:r>
          </a:p>
          <a:p>
            <a:r>
              <a:rPr lang="cs-CZ" sz="2400" b="1" dirty="0" err="1" smtClean="0">
                <a:latin typeface="Arial" pitchFamily="34" charset="0"/>
                <a:cs typeface="Arial" pitchFamily="34" charset="0"/>
              </a:rPr>
              <a:t>jaz</a:t>
            </a:r>
            <a:r>
              <a:rPr lang="cs-CZ" sz="2400" b="1" dirty="0" smtClean="0">
                <a:latin typeface="Arial" pitchFamily="34" charset="0"/>
                <a:cs typeface="Arial" pitchFamily="34" charset="0"/>
              </a:rPr>
              <a:t>-</a:t>
            </a:r>
            <a:r>
              <a:rPr lang="cs-CZ" sz="2400" b="1" dirty="0" err="1" smtClean="0">
                <a:latin typeface="Arial" pitchFamily="34" charset="0"/>
                <a:cs typeface="Arial" pitchFamily="34" charset="0"/>
              </a:rPr>
              <a:t>kolamy</a:t>
            </a:r>
            <a:r>
              <a:rPr lang="cs-CZ" sz="2400" b="1" dirty="0" smtClean="0">
                <a:latin typeface="Arial" pitchFamily="34" charset="0"/>
                <a:cs typeface="Arial" pitchFamily="34" charset="0"/>
              </a:rPr>
              <a:t>. Z-</a:t>
            </a:r>
            <a:r>
              <a:rPr lang="cs-CZ" sz="2400" b="1" dirty="0" err="1" smtClean="0">
                <a:latin typeface="Arial" pitchFamily="34" charset="0"/>
                <a:cs typeface="Arial" pitchFamily="34" charset="0"/>
              </a:rPr>
              <a:t>nek</a:t>
            </a:r>
            <a:r>
              <a:rPr lang="cs-CZ" sz="2400" b="1" dirty="0" smtClean="0">
                <a:latin typeface="Arial" pitchFamily="34" charset="0"/>
                <a:cs typeface="Arial" pitchFamily="34" charset="0"/>
              </a:rPr>
              <a:t> je prvek. Vysvětli vznik slova kaz-svět. </a:t>
            </a:r>
            <a:endParaRPr lang="cs-CZ" sz="24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611560" y="620688"/>
            <a:ext cx="7830990" cy="5262979"/>
          </a:xfrm>
          <a:prstGeom prst="rect">
            <a:avLst/>
          </a:prstGeom>
          <a:noFill/>
        </p:spPr>
        <p:txBody>
          <a:bodyPr wrap="none" rtlCol="0">
            <a:spAutoFit/>
          </a:bodyPr>
          <a:lstStyle/>
          <a:p>
            <a:r>
              <a:rPr lang="cs-CZ" sz="2400" b="1" u="sng" dirty="0" smtClean="0">
                <a:solidFill>
                  <a:srgbClr val="FF0000"/>
                </a:solidFill>
                <a:latin typeface="Arial" pitchFamily="34" charset="0"/>
                <a:cs typeface="Arial" pitchFamily="34" charset="0"/>
              </a:rPr>
              <a:t>ŘEŠENÍ</a:t>
            </a: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endParaRPr lang="cs-CZ" sz="2400" b="1" u="sng" dirty="0" smtClean="0">
              <a:solidFill>
                <a:srgbClr val="FF0000"/>
              </a:solidFill>
              <a:latin typeface="Arial" pitchFamily="34" charset="0"/>
              <a:cs typeface="Arial" pitchFamily="34" charset="0"/>
            </a:endParaRPr>
          </a:p>
          <a:p>
            <a:r>
              <a:rPr lang="cs-CZ" sz="2400" b="1" dirty="0" smtClean="0">
                <a:solidFill>
                  <a:srgbClr val="FF0000"/>
                </a:solidFill>
                <a:latin typeface="Arial" pitchFamily="34" charset="0"/>
                <a:cs typeface="Arial" pitchFamily="34" charset="0"/>
              </a:rPr>
              <a:t>                                                                                          </a:t>
            </a:r>
            <a:endParaRPr lang="cs-CZ" sz="2400" b="1" dirty="0">
              <a:solidFill>
                <a:srgbClr val="FF0000"/>
              </a:solidFill>
              <a:latin typeface="Arial" pitchFamily="34" charset="0"/>
              <a:cs typeface="Arial" pitchFamily="34" charset="0"/>
            </a:endParaRPr>
          </a:p>
        </p:txBody>
      </p:sp>
      <p:sp>
        <p:nvSpPr>
          <p:cNvPr id="4" name="Obdélník 3"/>
          <p:cNvSpPr/>
          <p:nvPr/>
        </p:nvSpPr>
        <p:spPr>
          <a:xfrm>
            <a:off x="395536" y="1124744"/>
            <a:ext cx="8496944" cy="2448272"/>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tx1"/>
                </a:solidFill>
                <a:latin typeface="Arial" pitchFamily="34" charset="0"/>
                <a:cs typeface="Arial" pitchFamily="34" charset="0"/>
              </a:rPr>
              <a:t>Bylo mi Zbyňka líto. Byl mým přítelem. Neměl bys bít žádné zvíře. Hodiny bily poledne. Mohu být doma. Srdce bilo jako na poplach. Auta byla rychlá. Slepec bil bílou holí o chodník. Déšť bil prudce do obilí. Co bylo k obědu? Musíš tam být včas. Táta sbil poličku  hřebíkem. Právě odbilo devět. Voják nabil pušku. Ten úkol jsem odbyla. Kdo dobyl ten hrad?</a:t>
            </a:r>
            <a:endParaRPr lang="cs-CZ" sz="2000" b="1" dirty="0">
              <a:solidFill>
                <a:schemeClr val="tx1"/>
              </a:solidFill>
              <a:latin typeface="Arial" pitchFamily="34" charset="0"/>
              <a:cs typeface="Arial" pitchFamily="34" charset="0"/>
            </a:endParaRPr>
          </a:p>
        </p:txBody>
      </p:sp>
      <p:sp>
        <p:nvSpPr>
          <p:cNvPr id="5" name="Obdélník 4"/>
          <p:cNvSpPr/>
          <p:nvPr/>
        </p:nvSpPr>
        <p:spPr>
          <a:xfrm>
            <a:off x="395536" y="3861048"/>
            <a:ext cx="8568952" cy="2664296"/>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tx1"/>
                </a:solidFill>
                <a:latin typeface="Arial" pitchFamily="34" charset="0"/>
                <a:cs typeface="Arial" pitchFamily="34" charset="0"/>
              </a:rPr>
              <a:t>Plyn je jedovatý. Spolykal prášky. Drahokamy se blýskají. Řeka líně plynula.V plynárně vyrábějí svítiplyn. Libor políbil Lidušku. Myslivec nabil flintu.  Kotě se lísá k matce Lízince. Dalibor odhalil Zbyňkovu skrýš. Děti bydlely blízko sebe. Nesmíš poranit  lýko stromu. Nedaleko se zablýsklo.  Líska rozkvetla.</a:t>
            </a:r>
            <a:endParaRPr lang="cs-CZ" sz="20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51520" y="476672"/>
            <a:ext cx="8568952" cy="259228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latin typeface="Arial" pitchFamily="34" charset="0"/>
                <a:cs typeface="Arial" pitchFamily="34" charset="0"/>
              </a:rPr>
              <a:t>Jarmila je smíšek. Medvídek mýval se rád myje. Král udělil milost mlynářovi. Samice myšice hlídala mladé. Chtěl se prosmýknout kolem milostpaní. Vymyšlený příběh byl k smíchu. Hrál smyčcový orchestr. V bitvách používali miny. Kdo málo myslí, ten se často mýlí. Dmychadlo bylo kdysi důmyslným zařízením. Maminka míchala v misce těsto. Umíš správně držet smyčec?    </a:t>
            </a:r>
            <a:endParaRPr lang="cs-CZ" sz="2400" b="1" dirty="0">
              <a:solidFill>
                <a:schemeClr val="tx1"/>
              </a:solidFill>
              <a:latin typeface="Arial" pitchFamily="34" charset="0"/>
              <a:cs typeface="Arial" pitchFamily="34" charset="0"/>
            </a:endParaRPr>
          </a:p>
        </p:txBody>
      </p:sp>
      <p:sp>
        <p:nvSpPr>
          <p:cNvPr id="3" name="Obdélník 2"/>
          <p:cNvSpPr/>
          <p:nvPr/>
        </p:nvSpPr>
        <p:spPr>
          <a:xfrm>
            <a:off x="251520" y="3284984"/>
            <a:ext cx="8568952" cy="295232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latin typeface="Arial" pitchFamily="34" charset="0"/>
                <a:cs typeface="Arial" pitchFamily="34" charset="0"/>
              </a:rPr>
              <a:t>Rád se pyšní cizím peřím. Běž zatopit! Svlačec je popínavá rostlina. Napiš to propisovačkou. Čmelák opyluje tulipány. Zapískej na píšťalu. Pila je bezzubá. Kopyta koní musí být čistá. Pytlovina je látka. Mládě zapípalo. Čtu napínavé příběhy o pirátech. Upíral svůj zpytavý pohled od sudokopytníků a lichokopytníků. Ukazoval svá pírka.  </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476672"/>
            <a:ext cx="8424936" cy="2664296"/>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latin typeface="Arial" pitchFamily="34" charset="0"/>
                <a:cs typeface="Arial" pitchFamily="34" charset="0"/>
              </a:rPr>
              <a:t>Sýkorčí mládě pípalo v hnízdě. Silák Vasil zlomil meč. Sílu měříme siloměrem. Nejez syrové maso. Síra zapáchá. Při vysílání filmu usínal. Sýr osychá. Dítě dostalo osypky. V přesýpacích hodinách se sype písek. Chvěje se jako list osiky. Zlobivý žák </a:t>
            </a:r>
            <a:r>
              <a:rPr lang="cs-CZ" sz="2400" b="1" dirty="0" err="1" smtClean="0">
                <a:solidFill>
                  <a:schemeClr val="tx1"/>
                </a:solidFill>
                <a:latin typeface="Arial" pitchFamily="34" charset="0"/>
                <a:cs typeface="Arial" pitchFamily="34" charset="0"/>
              </a:rPr>
              <a:t>Siřiště</a:t>
            </a:r>
            <a:r>
              <a:rPr lang="cs-CZ" sz="2400" b="1" dirty="0" smtClean="0">
                <a:solidFill>
                  <a:schemeClr val="tx1"/>
                </a:solidFill>
                <a:latin typeface="Arial" pitchFamily="34" charset="0"/>
                <a:cs typeface="Arial" pitchFamily="34" charset="0"/>
              </a:rPr>
              <a:t> stále nepřítomen. Ozvalo se zasyčení. Déšť zesílil. Koláče se rozsypaly. </a:t>
            </a:r>
            <a:endParaRPr lang="cs-CZ" sz="2400" b="1" dirty="0">
              <a:solidFill>
                <a:schemeClr val="tx1"/>
              </a:solidFill>
              <a:latin typeface="Arial" pitchFamily="34" charset="0"/>
              <a:cs typeface="Arial" pitchFamily="34" charset="0"/>
            </a:endParaRPr>
          </a:p>
        </p:txBody>
      </p:sp>
      <p:sp>
        <p:nvSpPr>
          <p:cNvPr id="3" name="Obdélník 2"/>
          <p:cNvSpPr/>
          <p:nvPr/>
        </p:nvSpPr>
        <p:spPr>
          <a:xfrm>
            <a:off x="395536" y="3429000"/>
            <a:ext cx="8424936" cy="3024336"/>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latin typeface="Arial" pitchFamily="34" charset="0"/>
                <a:cs typeface="Arial" pitchFamily="34" charset="0"/>
              </a:rPr>
              <a:t>Pan Vyhlídal si vystavěl novou vilu s malou vížkou. Má zvýšenou teplotu. Udělal si výpisky z časopisu. Neplýtvej teplou vodou. Pes vyje na měsíc. Je to neoprávněná výtka. Svinuté lano viselo na hřebíku. Strýc si vybíral nové vidle. Až vyvětráš byt, pak zatopíš. Rozvířený písek donutil karavanu zastavit. Tu vyvýšeninu vyrovnáme. Rozviklaná židle se opraví. Víko zavři.</a:t>
            </a:r>
            <a:endParaRPr lang="cs-CZ" sz="2400" b="1" dirty="0">
              <a:solidFill>
                <a:schemeClr val="tx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467544" y="620688"/>
            <a:ext cx="8280920" cy="273630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latin typeface="Arial" pitchFamily="34" charset="0"/>
                <a:cs typeface="Arial" pitchFamily="34" charset="0"/>
              </a:rPr>
              <a:t>Utrhl se mi jazyk v botě. Letos začala zima velmi brzy. Brzičko budu mít narozeniny. Na mezinárodním táboře získal hodně přátel. Zítra si vyrazíme na maliny. Nezívej stále! Muzika hrála. Vyzval Zitu ke hře. Intenzi(í)vně studoval cizí jazyky. Vozidla se srazila. Učím se jazykolamy. Zinek je prvek. Vysvětlete vznik slova </a:t>
            </a:r>
            <a:r>
              <a:rPr lang="cs-CZ" sz="2400" b="1" dirty="0" err="1" smtClean="0">
                <a:solidFill>
                  <a:schemeClr val="tx1"/>
                </a:solidFill>
                <a:latin typeface="Arial" pitchFamily="34" charset="0"/>
                <a:cs typeface="Arial" pitchFamily="34" charset="0"/>
              </a:rPr>
              <a:t>kazisvět</a:t>
            </a:r>
            <a:r>
              <a:rPr lang="cs-CZ" sz="2400" b="1" dirty="0" smtClean="0">
                <a:solidFill>
                  <a:schemeClr val="tx1"/>
                </a:solidFill>
                <a:latin typeface="Arial" pitchFamily="34" charset="0"/>
                <a:cs typeface="Arial" pitchFamily="34" charset="0"/>
              </a:rPr>
              <a:t>.</a:t>
            </a:r>
            <a:endParaRPr lang="cs-CZ" sz="2400" b="1" dirty="0">
              <a:solidFill>
                <a:schemeClr val="tx1"/>
              </a:solidFill>
              <a:latin typeface="Arial" pitchFamily="34" charset="0"/>
              <a:cs typeface="Arial" pitchFamily="34" charset="0"/>
            </a:endParaRPr>
          </a:p>
        </p:txBody>
      </p:sp>
      <p:sp>
        <p:nvSpPr>
          <p:cNvPr id="3" name="TextovéPole 2"/>
          <p:cNvSpPr txBox="1"/>
          <p:nvPr/>
        </p:nvSpPr>
        <p:spPr>
          <a:xfrm>
            <a:off x="1835696" y="5013176"/>
            <a:ext cx="4802918" cy="830997"/>
          </a:xfrm>
          <a:prstGeom prst="rect">
            <a:avLst/>
          </a:prstGeom>
          <a:noFill/>
        </p:spPr>
        <p:txBody>
          <a:bodyPr wrap="none" rtlCol="0">
            <a:spAutoFit/>
          </a:bodyPr>
          <a:lstStyle/>
          <a:p>
            <a:r>
              <a:rPr lang="cs-CZ" sz="4800" b="1" dirty="0" smtClean="0">
                <a:latin typeface="Arial" pitchFamily="34" charset="0"/>
                <a:cs typeface="Arial" pitchFamily="34" charset="0"/>
              </a:rPr>
              <a:t>JSI JEDNIČKA?</a:t>
            </a:r>
            <a:endParaRPr lang="cs-CZ" sz="4800" b="1" dirty="0">
              <a:latin typeface="Arial" pitchFamily="34" charset="0"/>
              <a:cs typeface="Arial" pitchFamily="34" charset="0"/>
            </a:endParaRPr>
          </a:p>
        </p:txBody>
      </p:sp>
      <p:sp>
        <p:nvSpPr>
          <p:cNvPr id="4" name="Obdélník 3"/>
          <p:cNvSpPr/>
          <p:nvPr/>
        </p:nvSpPr>
        <p:spPr>
          <a:xfrm>
            <a:off x="1763688" y="4869160"/>
            <a:ext cx="4874926" cy="1296144"/>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6" presetClass="exit" presetSubtype="21" fill="hold" grpId="0" nodeType="clickEffect">
                                  <p:stCondLst>
                                    <p:cond delay="0"/>
                                  </p:stCondLst>
                                  <p:childTnLst>
                                    <p:animEffect transition="out" filter="barn(inVertic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27584" y="1052736"/>
            <a:ext cx="6574236" cy="1015663"/>
          </a:xfrm>
          <a:prstGeom prst="rect">
            <a:avLst/>
          </a:prstGeom>
          <a:noFill/>
        </p:spPr>
        <p:txBody>
          <a:bodyPr wrap="none" rtlCol="0">
            <a:spAutoFit/>
          </a:bodyPr>
          <a:lstStyle/>
          <a:p>
            <a:r>
              <a:rPr lang="cs-CZ" sz="1200" b="1" u="sng" dirty="0" smtClean="0">
                <a:latin typeface="Arial" pitchFamily="34" charset="0"/>
                <a:cs typeface="Arial" pitchFamily="34" charset="0"/>
              </a:rPr>
              <a:t>Použitá literatura:</a:t>
            </a:r>
          </a:p>
          <a:p>
            <a:endParaRPr lang="cs-CZ" sz="1200" b="1" u="sng" dirty="0">
              <a:latin typeface="Arial" pitchFamily="34" charset="0"/>
              <a:cs typeface="Arial" pitchFamily="34" charset="0"/>
            </a:endParaRPr>
          </a:p>
          <a:p>
            <a:r>
              <a:rPr lang="cs-CZ" sz="1200" b="1" dirty="0" smtClean="0">
                <a:latin typeface="Arial" pitchFamily="34" charset="0"/>
                <a:cs typeface="Arial" pitchFamily="34" charset="0"/>
              </a:rPr>
              <a:t>Styblík, V.: Český jazyk. Praha, SPN 1998</a:t>
            </a:r>
          </a:p>
          <a:p>
            <a:r>
              <a:rPr lang="cs-CZ" sz="1200" b="1" dirty="0" smtClean="0">
                <a:latin typeface="Arial" pitchFamily="34" charset="0"/>
                <a:cs typeface="Arial" pitchFamily="34" charset="0"/>
              </a:rPr>
              <a:t>Kvačková, J.: Opakujeme češtinu v 6. ročníku. Brno, Nová škola 2006</a:t>
            </a:r>
          </a:p>
          <a:p>
            <a:r>
              <a:rPr lang="cs-CZ" sz="1200" b="1" dirty="0" smtClean="0">
                <a:latin typeface="Arial" pitchFamily="34" charset="0"/>
                <a:cs typeface="Arial" pitchFamily="34" charset="0"/>
              </a:rPr>
              <a:t>Špuláková, I, Janáčková, Z.: Opakujeme češtinu ve 3.-5. ročníku. Brno, </a:t>
            </a:r>
            <a:r>
              <a:rPr lang="cs-CZ" sz="1200" b="1" smtClean="0">
                <a:latin typeface="Arial" pitchFamily="34" charset="0"/>
                <a:cs typeface="Arial" pitchFamily="34" charset="0"/>
              </a:rPr>
              <a:t>Nová škola 2001</a:t>
            </a:r>
            <a:endParaRPr lang="cs-CZ" sz="1200" b="1">
              <a:latin typeface="Arial" pitchFamily="34" charset="0"/>
              <a:cs typeface="Arial" pitchFamily="34" charset="0"/>
            </a:endParaRPr>
          </a:p>
        </p:txBody>
      </p:sp>
    </p:spTree>
    <p:extLst>
      <p:ext uri="{BB962C8B-B14F-4D97-AF65-F5344CB8AC3E}">
        <p14:creationId xmlns:p14="http://schemas.microsoft.com/office/powerpoint/2010/main" val="128101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
  <a:themeElements>
    <a:clrScheme name="Modul">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908</TotalTime>
  <Words>1043</Words>
  <Application>Microsoft Office PowerPoint</Application>
  <PresentationFormat>Předvádění na obrazovce (4:3)</PresentationFormat>
  <Paragraphs>103</Paragraphs>
  <Slides>14</Slides>
  <Notes>0</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Modul</vt:lpstr>
      <vt:lpstr>Prezentace aplikace PowerPoint</vt:lpstr>
      <vt:lpstr>VYJMENOVANÁ SLOVA (ŠESTÝ ROČNÍK – opakování)</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ZVUKOVÁ  STRÁNKA   JAZYKA</dc:title>
  <dc:creator>OEM</dc:creator>
  <cp:lastModifiedBy>OEM</cp:lastModifiedBy>
  <cp:revision>33</cp:revision>
  <dcterms:created xsi:type="dcterms:W3CDTF">2010-06-29T06:51:26Z</dcterms:created>
  <dcterms:modified xsi:type="dcterms:W3CDTF">2011-11-18T11:12:15Z</dcterms:modified>
</cp:coreProperties>
</file>