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88" r:id="rId2"/>
    <p:sldId id="289" r:id="rId3"/>
    <p:sldId id="285" r:id="rId4"/>
    <p:sldId id="266" r:id="rId5"/>
    <p:sldId id="267" r:id="rId6"/>
    <p:sldId id="268" r:id="rId7"/>
    <p:sldId id="271" r:id="rId8"/>
    <p:sldId id="286" r:id="rId9"/>
    <p:sldId id="279" r:id="rId10"/>
    <p:sldId id="290" r:id="rId11"/>
    <p:sldId id="276" r:id="rId12"/>
    <p:sldId id="280" r:id="rId13"/>
    <p:sldId id="281" r:id="rId14"/>
    <p:sldId id="287" r:id="rId15"/>
  </p:sldIdLst>
  <p:sldSz cx="9144000" cy="6858000" type="screen4x3"/>
  <p:notesSz cx="7099300" cy="10234613"/>
  <p:custDataLst>
    <p:tags r:id="rId17"/>
  </p:custDataLst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1842" autoAdjust="0"/>
  </p:normalViewPr>
  <p:slideViewPr>
    <p:cSldViewPr>
      <p:cViewPr varScale="1">
        <p:scale>
          <a:sx n="74" d="100"/>
          <a:sy n="74" d="100"/>
        </p:scale>
        <p:origin x="-9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0263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768" tIns="47384" rIns="94768" bIns="4738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E427829-43D0-41D4-BE8C-DF1C636627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0C237D5-8300-4AE1-BB19-689C847B140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954F5D-0C6B-460E-BACE-6E4BFA37C70B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E0DC5A-F66D-40C0-A1AF-091FFB77F090}" type="slidenum">
              <a:rPr lang="cs-CZ" smtClean="0"/>
              <a:pPr/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38715F7-9ED5-47C0-A7DB-F0E85D473FFE}" type="slidenum">
              <a:rPr lang="cs-CZ" smtClean="0"/>
              <a:pPr/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457200" indent="-457200"/>
            <a:endParaRPr lang="cs-CZ" dirty="0" smtClean="0">
              <a:latin typeface="Calibri" pitchFamily="34" charset="0"/>
            </a:endParaRPr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AD21B1-DA0B-4195-8892-2D6544DC7D41}" type="slidenum">
              <a:rPr lang="cs-CZ" smtClean="0"/>
              <a:pPr/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457200" indent="-457200"/>
            <a:endParaRPr lang="cs-CZ" dirty="0" smtClean="0">
              <a:latin typeface="Calibri" pitchFamily="34" charset="0"/>
            </a:endParaRPr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AD21B1-DA0B-4195-8892-2D6544DC7D41}" type="slidenum">
              <a:rPr lang="cs-CZ" smtClean="0"/>
              <a:pPr/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>
              <a:latin typeface="Calibri" pitchFamily="34" charset="0"/>
            </a:endParaRPr>
          </a:p>
        </p:txBody>
      </p:sp>
      <p:sp>
        <p:nvSpPr>
          <p:cNvPr id="2355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93E4A2-7849-44E7-BF4A-D747DC084BAF}" type="slidenum">
              <a:rPr lang="cs-CZ" smtClean="0"/>
              <a:pPr/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>
              <a:latin typeface="Calibri" pitchFamily="34" charset="0"/>
            </a:endParaRPr>
          </a:p>
        </p:txBody>
      </p:sp>
      <p:sp>
        <p:nvSpPr>
          <p:cNvPr id="2355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93E4A2-7849-44E7-BF4A-D747DC084BAF}" type="slidenum">
              <a:rPr lang="cs-CZ" smtClean="0"/>
              <a:pPr/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>
              <a:latin typeface="Calibri" pitchFamily="34" charset="0"/>
            </a:endParaRPr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256E30-BC07-4EC2-A5E5-BFE9BF064646}" type="slidenum">
              <a:rPr lang="cs-CZ" smtClean="0"/>
              <a:pPr/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Calibri" pitchFamily="34" charset="0"/>
            </a:endParaRPr>
          </a:p>
        </p:txBody>
      </p:sp>
      <p:sp>
        <p:nvSpPr>
          <p:cNvPr id="2765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2B14AF-0BB4-458F-AAB0-1D6EBCE9F04E}" type="slidenum">
              <a:rPr lang="cs-CZ" smtClean="0"/>
              <a:pPr/>
              <a:t>12</a:t>
            </a:fld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dirty="0" smtClean="0">
              <a:latin typeface="Calibri" pitchFamily="34" charset="0"/>
            </a:endParaRPr>
          </a:p>
        </p:txBody>
      </p:sp>
      <p:sp>
        <p:nvSpPr>
          <p:cNvPr id="2867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1D1F71-6253-467C-A7E4-AF2DCBACFC39}" type="slidenum">
              <a:rPr lang="cs-CZ" smtClean="0"/>
              <a:pPr/>
              <a:t>13</a:t>
            </a:fld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Calibri" pitchFamily="34" charset="0"/>
            </a:endParaRPr>
          </a:p>
        </p:txBody>
      </p:sp>
      <p:sp>
        <p:nvSpPr>
          <p:cNvPr id="3482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7E2D239-EA28-4169-B63A-4720D4031837}" type="slidenum">
              <a:rPr lang="cs-CZ" smtClean="0"/>
              <a:pPr/>
              <a:t>14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FAC938-835B-40EE-B9E0-274A64EBAC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40581-05BF-478F-AA3E-E590159CCE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B4242-5AC8-4A67-95AB-4418EE25F2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2FB30-C92F-43F3-9304-9B51966B8A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6391AC-42FA-4B82-A352-FABD3A2E5E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2F1E4E-F1CF-4B92-9BE5-04F9723DBF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516A24-B742-4BCD-8F32-9C27BFFB42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BB6CA-BA5F-43AF-8856-CC5E619FE3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2AC06-8C9D-4C15-B9A3-50538F01CD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190597-A82A-44C2-A77F-3BCF30854F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2CABB-06EB-40ED-B44E-4C7752D433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ABEC0B9-4FF8-4283-81D7-E877E91487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5576" y="2780928"/>
          <a:ext cx="7656512" cy="240492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7656512"/>
              </a:tblGrid>
              <a:tr h="385647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ysClr val="windowText" lastClr="000000"/>
                          </a:solidFill>
                          <a:latin typeface="Calibri" pitchFamily="34" charset="0"/>
                        </a:rPr>
                        <a:t>NÁZEV</a:t>
                      </a:r>
                      <a:r>
                        <a:rPr lang="cs-CZ" sz="2000" baseline="0" dirty="0" smtClean="0">
                          <a:solidFill>
                            <a:sysClr val="windowText" lastClr="000000"/>
                          </a:solidFill>
                          <a:latin typeface="Calibri" pitchFamily="34" charset="0"/>
                        </a:rPr>
                        <a:t> ŠKOLY: 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  <a:latin typeface="Calibri" pitchFamily="34" charset="0"/>
                        </a:rPr>
                        <a:t>ZŠ J. E. </a:t>
                      </a:r>
                      <a:r>
                        <a:rPr lang="cs-CZ" b="0" baseline="0" dirty="0" err="1" smtClean="0">
                          <a:solidFill>
                            <a:sysClr val="windowText" lastClr="000000"/>
                          </a:solidFill>
                          <a:latin typeface="Calibri" pitchFamily="34" charset="0"/>
                        </a:rPr>
                        <a:t>Purkyně</a:t>
                      </a:r>
                      <a:r>
                        <a:rPr lang="cs-CZ" b="0" baseline="0" dirty="0" smtClean="0">
                          <a:solidFill>
                            <a:sysClr val="windowText" lastClr="000000"/>
                          </a:solidFill>
                          <a:latin typeface="Calibri" pitchFamily="34" charset="0"/>
                        </a:rPr>
                        <a:t> Libochovice</a:t>
                      </a:r>
                      <a:endParaRPr lang="cs-CZ" b="0" dirty="0">
                        <a:solidFill>
                          <a:sysClr val="windowText" lastClr="000000"/>
                        </a:solidFill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Calibri" pitchFamily="34" charset="0"/>
                        </a:rPr>
                        <a:t>AUTOR: </a:t>
                      </a:r>
                      <a:r>
                        <a:rPr lang="cs-CZ" dirty="0" smtClean="0">
                          <a:latin typeface="Calibri" pitchFamily="34" charset="0"/>
                        </a:rPr>
                        <a:t>RNDr.</a:t>
                      </a:r>
                      <a:r>
                        <a:rPr lang="cs-CZ" baseline="0" dirty="0" smtClean="0">
                          <a:latin typeface="Calibri" pitchFamily="34" charset="0"/>
                        </a:rPr>
                        <a:t> Adéla </a:t>
                      </a:r>
                      <a:r>
                        <a:rPr lang="cs-CZ" baseline="0" dirty="0" err="1" smtClean="0">
                          <a:latin typeface="Calibri" pitchFamily="34" charset="0"/>
                        </a:rPr>
                        <a:t>Lipšová</a:t>
                      </a:r>
                      <a:endParaRPr lang="cs-CZ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Calibri" pitchFamily="34" charset="0"/>
                        </a:rPr>
                        <a:t>NÁZEV</a:t>
                      </a:r>
                      <a:r>
                        <a:rPr lang="cs-CZ" sz="2000" dirty="0" smtClean="0">
                          <a:latin typeface="Calibri" pitchFamily="34" charset="0"/>
                        </a:rPr>
                        <a:t>: </a:t>
                      </a:r>
                      <a:r>
                        <a:rPr lang="cs-CZ" sz="1800" dirty="0" smtClean="0">
                          <a:latin typeface="Calibri" pitchFamily="34" charset="0"/>
                        </a:rPr>
                        <a:t>VY_52_INOVACE_08_</a:t>
                      </a:r>
                      <a:r>
                        <a:rPr lang="cs-CZ" sz="1800" cap="all" dirty="0" smtClean="0">
                          <a:latin typeface="Calibri" pitchFamily="34" charset="0"/>
                        </a:rPr>
                        <a:t>FAKTORY</a:t>
                      </a:r>
                      <a:r>
                        <a:rPr lang="cs-CZ" sz="1800" cap="all" baseline="0" dirty="0" smtClean="0">
                          <a:latin typeface="Calibri" pitchFamily="34" charset="0"/>
                        </a:rPr>
                        <a:t> </a:t>
                      </a:r>
                      <a:r>
                        <a:rPr lang="cs-CZ" sz="1800" cap="all" baseline="0" dirty="0" smtClean="0">
                          <a:latin typeface="Calibri" pitchFamily="34" charset="0"/>
                        </a:rPr>
                        <a:t>OVLIVŇUJÍCÍ RYCHLOST CHEMICKÉ REAKCE</a:t>
                      </a:r>
                      <a:endParaRPr lang="cs-CZ" sz="1800" cap="all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5647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Calibri" pitchFamily="34" charset="0"/>
                        </a:rPr>
                        <a:t>TÉMA: </a:t>
                      </a:r>
                      <a:r>
                        <a:rPr lang="cs-CZ" sz="1800" b="0" dirty="0" smtClean="0">
                          <a:latin typeface="Calibri" pitchFamily="34" charset="0"/>
                        </a:rPr>
                        <a:t>FAKTORY OVLIVŇUJÍCÍ RYCHLOST CHEMICKÉ REAKCE</a:t>
                      </a:r>
                      <a:endParaRPr lang="cs-CZ" sz="2000" b="0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6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latin typeface="Calibri" pitchFamily="34" charset="0"/>
                        </a:rPr>
                        <a:t>ČÍSLO PROJEKTU: </a:t>
                      </a: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CZ.1.07/1.4.00/21.2803</a:t>
                      </a:r>
                      <a:endParaRPr lang="cs-CZ" sz="1800" b="0" dirty="0">
                        <a:latin typeface="Calibri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472608" cy="13370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800" b="1" dirty="0" smtClean="0">
                <a:latin typeface="Calibri" pitchFamily="34" charset="0"/>
              </a:rPr>
              <a:t>Anotace</a:t>
            </a:r>
            <a:endParaRPr lang="cs-CZ" sz="3800" b="1" dirty="0"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800" dirty="0" smtClean="0">
                <a:solidFill>
                  <a:srgbClr val="000000"/>
                </a:solidFill>
              </a:rPr>
              <a:t> </a:t>
            </a:r>
            <a:r>
              <a:rPr lang="cs-CZ" sz="2800" dirty="0" smtClean="0">
                <a:solidFill>
                  <a:srgbClr val="000000"/>
                </a:solidFill>
              </a:rPr>
              <a:t>   </a:t>
            </a: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Jedná </a:t>
            </a: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se o výukové materiály určené pro podporu  vzdělávání v oblasti přírodních věd – konkrétně chemie.</a:t>
            </a:r>
          </a:p>
          <a:p>
            <a:pPr>
              <a:lnSpc>
                <a:spcPct val="90000"/>
              </a:lnSpc>
              <a:buNone/>
            </a:pP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    </a:t>
            </a:r>
          </a:p>
          <a:p>
            <a:pPr>
              <a:lnSpc>
                <a:spcPct val="90000"/>
              </a:lnSpc>
              <a:buNone/>
            </a:pP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     Obsahem je prezentace pro podporu výkladu učiva na dané téma, doplněné řadou zajímavých experimentů, které je nutno provádět pod dohledem vyučujícího. </a:t>
            </a:r>
          </a:p>
          <a:p>
            <a:pPr>
              <a:lnSpc>
                <a:spcPct val="90000"/>
              </a:lnSpc>
              <a:buNone/>
            </a:pP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     Na začátku je uveden souhrn opakování látky předchozí a na konci souhrn látky probrané . </a:t>
            </a:r>
          </a:p>
          <a:p>
            <a:pPr>
              <a:lnSpc>
                <a:spcPct val="90000"/>
              </a:lnSpc>
              <a:buNone/>
            </a:pPr>
            <a:endParaRPr lang="cs-CZ" sz="2600" dirty="0" smtClean="0">
              <a:solidFill>
                <a:srgbClr val="000000"/>
              </a:solidFill>
              <a:latin typeface="Calibri" pitchFamily="34" charset="0"/>
            </a:endParaRPr>
          </a:p>
          <a:p>
            <a:pPr>
              <a:lnSpc>
                <a:spcPct val="90000"/>
              </a:lnSpc>
              <a:buNone/>
            </a:pPr>
            <a:r>
              <a:rPr lang="cs-CZ" sz="2600" dirty="0" smtClean="0">
                <a:solidFill>
                  <a:srgbClr val="000000"/>
                </a:solidFill>
                <a:latin typeface="Calibri" pitchFamily="34" charset="0"/>
              </a:rPr>
              <a:t>    Text je určen pro žáky 9. tříd základních škol.</a:t>
            </a:r>
            <a:endParaRPr lang="cs-CZ" sz="26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nadpis 4"/>
          <p:cNvSpPr txBox="1">
            <a:spLocks/>
          </p:cNvSpPr>
          <p:nvPr/>
        </p:nvSpPr>
        <p:spPr bwMode="auto">
          <a:xfrm>
            <a:off x="755576" y="3284984"/>
            <a:ext cx="7560840" cy="1368425"/>
          </a:xfrm>
          <a:prstGeom prst="rect">
            <a:avLst/>
          </a:prstGeom>
          <a:ln w="25400" cap="flat" cmpd="sng" algn="ctr">
            <a:solidFill>
              <a:schemeClr val="dk1"/>
            </a:solidFill>
            <a:prstDash val="solid"/>
            <a:miter lim="800000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cs-CZ" sz="3200" kern="0" dirty="0">
                <a:solidFill>
                  <a:schemeClr val="tx1"/>
                </a:solidFill>
                <a:latin typeface="Calibri" pitchFamily="34" charset="0"/>
              </a:rPr>
              <a:t>6</a:t>
            </a:r>
            <a:r>
              <a:rPr lang="cs-CZ" sz="3200" kern="0" dirty="0" smtClean="0">
                <a:solidFill>
                  <a:schemeClr val="tx1"/>
                </a:solidFill>
                <a:latin typeface="Calibri" pitchFamily="34" charset="0"/>
              </a:rPr>
              <a:t>. </a:t>
            </a:r>
            <a:r>
              <a:rPr lang="cs-CZ" sz="3200" kern="0" dirty="0">
                <a:solidFill>
                  <a:schemeClr val="tx1"/>
                </a:solidFill>
                <a:latin typeface="Calibri" pitchFamily="34" charset="0"/>
              </a:rPr>
              <a:t>část</a:t>
            </a:r>
          </a:p>
          <a:p>
            <a:pPr algn="ctr">
              <a:spcBef>
                <a:spcPct val="20000"/>
              </a:spcBef>
              <a:defRPr/>
            </a:pPr>
            <a:r>
              <a:rPr lang="cs-CZ" sz="3200" b="1" kern="0" dirty="0">
                <a:solidFill>
                  <a:schemeClr val="tx1"/>
                </a:solidFill>
                <a:latin typeface="Calibri" pitchFamily="34" charset="0"/>
              </a:rPr>
              <a:t>Faktory ovlivňující rychlost </a:t>
            </a:r>
            <a:r>
              <a:rPr lang="cs-CZ" sz="3200" b="1" kern="0" dirty="0" err="1">
                <a:solidFill>
                  <a:schemeClr val="tx1"/>
                </a:solidFill>
                <a:latin typeface="Calibri" pitchFamily="34" charset="0"/>
              </a:rPr>
              <a:t>chem</a:t>
            </a:r>
            <a:r>
              <a:rPr lang="cs-CZ" sz="3200" b="1" kern="0" dirty="0">
                <a:solidFill>
                  <a:schemeClr val="tx1"/>
                </a:solidFill>
                <a:latin typeface="Calibri" pitchFamily="34" charset="0"/>
              </a:rPr>
              <a:t>. reakcí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5301208"/>
            <a:ext cx="5472608" cy="13370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Nadpis 1"/>
          <p:cNvSpPr txBox="1">
            <a:spLocks/>
          </p:cNvSpPr>
          <p:nvPr/>
        </p:nvSpPr>
        <p:spPr bwMode="auto">
          <a:xfrm>
            <a:off x="683568" y="1052736"/>
            <a:ext cx="7772400" cy="1470025"/>
          </a:xfrm>
          <a:prstGeom prst="rect">
            <a:avLst/>
          </a:prstGeom>
          <a:solidFill>
            <a:srgbClr val="FFC000"/>
          </a:solidFill>
          <a:ln w="25400" cap="flat" cmpd="sng" algn="ctr">
            <a:solidFill>
              <a:schemeClr val="accent6">
                <a:shade val="50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0" cap="none" spc="0" normalizeH="0" baseline="0" noProof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Chemické reakce a děje</a:t>
            </a:r>
            <a:endParaRPr kumimoji="0" lang="cs-CZ" sz="4400" b="1" i="0" u="none" strike="noStrike" kern="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229600" cy="5068888"/>
          </a:xfr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/>
          <a:lstStyle/>
          <a:p>
            <a:pPr marL="457200" indent="-457200">
              <a:buFontTx/>
              <a:buNone/>
              <a:defRPr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látková koncentrace udává počet molů rozpuštěné látky v celkovém objemu roztoku</a:t>
            </a:r>
          </a:p>
          <a:p>
            <a:pPr marL="457200" indent="-457200"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značí se </a:t>
            </a:r>
            <a:r>
              <a:rPr lang="cs-CZ" sz="2400" b="1" u="sng" dirty="0" smtClean="0">
                <a:solidFill>
                  <a:srgbClr val="FF0000"/>
                </a:solidFill>
                <a:latin typeface="Calibri" pitchFamily="34" charset="0"/>
              </a:rPr>
              <a:t>c</a:t>
            </a:r>
          </a:p>
          <a:p>
            <a:pPr marL="457200" indent="-457200"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jednotkou je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mol/dm</a:t>
            </a:r>
            <a:r>
              <a:rPr lang="cs-CZ" sz="2400" b="1" baseline="30000" dirty="0" smtClean="0">
                <a:solidFill>
                  <a:srgbClr val="FF0000"/>
                </a:solidFill>
                <a:latin typeface="Calibri" pitchFamily="34" charset="0"/>
              </a:rPr>
              <a:t>3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, mol/l</a:t>
            </a:r>
          </a:p>
          <a:p>
            <a:pPr marL="457200" indent="-457200"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cs-CZ" sz="2400" b="1" dirty="0" smtClean="0">
                <a:latin typeface="Calibri" pitchFamily="34" charset="0"/>
              </a:rPr>
              <a:t>zvýšením látkové koncentrace reaktantů se zvyšuje rychlost chemické reakce</a:t>
            </a:r>
          </a:p>
          <a:p>
            <a:pPr marL="457200" indent="-457200"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None/>
              <a:defRPr/>
            </a:pPr>
            <a:r>
              <a:rPr lang="cs-CZ" sz="2400" dirty="0" smtClean="0">
                <a:latin typeface="Calibri" pitchFamily="34" charset="0"/>
              </a:rPr>
              <a:t> </a:t>
            </a:r>
          </a:p>
          <a:p>
            <a:pPr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 bwMode="auto">
          <a:xfrm>
            <a:off x="457200" y="274638"/>
            <a:ext cx="8229600" cy="922337"/>
          </a:xfrm>
          <a:prstGeom prst="rect">
            <a:avLst/>
          </a:prstGeom>
          <a:ln w="25400" cap="flat" cmpd="sng" algn="ctr">
            <a:solidFill>
              <a:schemeClr val="dk1"/>
            </a:solidFill>
            <a:prstDash val="solid"/>
            <a:miter lim="800000"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ctr" eaLnBrk="0" hangingPunct="0">
              <a:defRPr/>
            </a:pPr>
            <a:r>
              <a:rPr lang="cs-CZ" sz="3800" b="1" kern="0" dirty="0">
                <a:latin typeface="Calibri" pitchFamily="34" charset="0"/>
              </a:rPr>
              <a:t>Opakování – látková koncentrace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52988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>
              <a:buFontTx/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None/>
            </a:pPr>
            <a:r>
              <a:rPr lang="cs-CZ" sz="2400" dirty="0" smtClean="0">
                <a:latin typeface="Calibri" pitchFamily="34" charset="0"/>
              </a:rPr>
              <a:t>Chemické reakce probíhají </a:t>
            </a:r>
            <a:r>
              <a:rPr lang="cs-CZ" sz="2400" b="1" u="sng" dirty="0" smtClean="0">
                <a:latin typeface="Calibri" pitchFamily="34" charset="0"/>
              </a:rPr>
              <a:t>různou rychlostí </a:t>
            </a:r>
            <a:r>
              <a:rPr lang="cs-CZ" sz="2400" dirty="0" smtClean="0">
                <a:latin typeface="Calibri" pitchFamily="34" charset="0"/>
              </a:rPr>
              <a:t>(exploze vs. koroze)</a:t>
            </a: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None/>
            </a:pPr>
            <a:r>
              <a:rPr lang="cs-CZ" sz="2400" dirty="0" smtClean="0">
                <a:latin typeface="Calibri" pitchFamily="34" charset="0"/>
              </a:rPr>
              <a:t>Faktory, ovlivňující rychlost reakce:</a:t>
            </a:r>
          </a:p>
          <a:p>
            <a:pPr>
              <a:buFontTx/>
              <a:buChar char="-"/>
            </a:pPr>
            <a:r>
              <a:rPr lang="cs-CZ" sz="2400" b="1" dirty="0" smtClean="0">
                <a:latin typeface="Calibri" pitchFamily="34" charset="0"/>
              </a:rPr>
              <a:t>katalyzátory</a:t>
            </a:r>
            <a:r>
              <a:rPr lang="cs-CZ" sz="2400" dirty="0" smtClean="0">
                <a:latin typeface="Calibri" pitchFamily="34" charset="0"/>
              </a:rPr>
              <a:t> (enzymy)</a:t>
            </a:r>
          </a:p>
          <a:p>
            <a:pPr>
              <a:buFontTx/>
              <a:buChar char="-"/>
            </a:pPr>
            <a:r>
              <a:rPr lang="cs-CZ" sz="2400" b="1" dirty="0" smtClean="0">
                <a:latin typeface="Calibri" pitchFamily="34" charset="0"/>
              </a:rPr>
              <a:t>látková koncentrace</a:t>
            </a: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d</a:t>
            </a:r>
            <a:r>
              <a:rPr lang="cs-CZ" sz="2400" dirty="0" smtClean="0">
                <a:latin typeface="Calibri" pitchFamily="34" charset="0"/>
              </a:rPr>
              <a:t>ále i  </a:t>
            </a:r>
            <a:r>
              <a:rPr lang="cs-CZ" sz="2400" b="1" u="sng" dirty="0" smtClean="0">
                <a:solidFill>
                  <a:srgbClr val="FF0000"/>
                </a:solidFill>
                <a:latin typeface="Calibri" pitchFamily="34" charset="0"/>
              </a:rPr>
              <a:t>TEPLOTA</a:t>
            </a:r>
          </a:p>
          <a:p>
            <a:pPr>
              <a:buFontTx/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2400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Faktory ovlivňující rychlost reakce</a:t>
            </a:r>
            <a:endParaRPr lang="cs-CZ" sz="3800" b="1" dirty="0">
              <a:latin typeface="Calibri" pitchFamily="34" charset="0"/>
            </a:endParaRPr>
          </a:p>
        </p:txBody>
      </p:sp>
      <p:pic>
        <p:nvPicPr>
          <p:cNvPr id="16386" name="Picture 2" descr="chemici,chemie,laboratoře,laboratorní vybavení,lahvičky,muži,osoby,pokusy,povolání,věda,vědci,zkumavk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852936"/>
            <a:ext cx="3095625" cy="309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nárůst teploty zvyšuje rychlost chemické reakce</a:t>
            </a: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vyšší teplota zvyšuje rychlost pohybu částic hmoty</a:t>
            </a:r>
          </a:p>
          <a:p>
            <a:pPr>
              <a:buFontTx/>
              <a:buChar char="-"/>
            </a:pPr>
            <a:endParaRPr lang="cs-CZ" sz="2400" b="1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tím se zvyšuje pravděpodobnost jejich srážky</a:t>
            </a:r>
          </a:p>
          <a:p>
            <a:pPr>
              <a:buFontTx/>
              <a:buChar char="-"/>
            </a:pPr>
            <a:endParaRPr lang="cs-CZ" sz="2400" b="1" dirty="0" smtClean="0">
              <a:latin typeface="Calibri" pitchFamily="34" charset="0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Teplota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457200" indent="-457200">
              <a:buFontTx/>
              <a:buAutoNum type="arabicPeriod"/>
              <a:defRPr/>
            </a:pPr>
            <a:endParaRPr lang="cs-CZ" sz="2400" dirty="0" smtClean="0"/>
          </a:p>
          <a:p>
            <a:pPr>
              <a:buFontTx/>
              <a:buChar char="-"/>
              <a:defRPr/>
            </a:pPr>
            <a:r>
              <a:rPr lang="cs-CZ" sz="2400" b="1" dirty="0" smtClean="0">
                <a:latin typeface="Calibri" pitchFamily="34" charset="0"/>
              </a:rPr>
              <a:t>nízká teplota zpomaluje chemické reakce</a:t>
            </a:r>
          </a:p>
          <a:p>
            <a:pPr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využití: ve zdravotnictví u převozu krve, transplantovaných orgánů (chladící boxy, suchý led)</a:t>
            </a:r>
          </a:p>
          <a:p>
            <a:pPr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při amputaci prstu je dobré „uskladnit“ amputovaný článek  do ledu a vyhledat okamžitě lékařskou pomoc – PROČ?</a:t>
            </a:r>
            <a:endParaRPr lang="cs-CZ" sz="2400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Teplota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457200" indent="-457200">
              <a:buFontTx/>
              <a:buAutoNum type="arabicPeriod"/>
              <a:defRPr/>
            </a:pPr>
            <a:endParaRPr lang="cs-CZ" sz="2400" dirty="0" smtClean="0"/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nízká teplota se využívá i pro uskladnění málo trvanlivých výrobků</a:t>
            </a:r>
            <a:r>
              <a:rPr lang="cs-CZ" sz="2400" dirty="0" smtClean="0"/>
              <a:t> </a:t>
            </a:r>
            <a:r>
              <a:rPr lang="cs-CZ" sz="2400" dirty="0" smtClean="0">
                <a:latin typeface="Calibri" pitchFamily="34" charset="0"/>
              </a:rPr>
              <a:t>(chladničky, mrazáky)</a:t>
            </a:r>
          </a:p>
          <a:p>
            <a:pPr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potraviny by se jinak při vyšších teplotách brzy zkazily</a:t>
            </a:r>
          </a:p>
          <a:p>
            <a:pPr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opakem jsou trvanlivé výrobky, které obsahují stabilizátory a lze je uchovávat mimo chladničky</a:t>
            </a:r>
          </a:p>
          <a:p>
            <a:pPr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  <a:defRPr/>
            </a:pP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Teplota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847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algn="ctr">
              <a:buFontTx/>
              <a:buNone/>
            </a:pPr>
            <a:r>
              <a:rPr lang="cs-CZ" sz="2400" b="1" dirty="0" smtClean="0">
                <a:latin typeface="Calibri" pitchFamily="34" charset="0"/>
              </a:rPr>
              <a:t>Vliv plošného obsahu na rychlost </a:t>
            </a:r>
            <a:r>
              <a:rPr lang="cs-CZ" sz="2400" b="1" dirty="0" err="1" smtClean="0">
                <a:latin typeface="Calibri" pitchFamily="34" charset="0"/>
              </a:rPr>
              <a:t>chem</a:t>
            </a:r>
            <a:r>
              <a:rPr lang="cs-CZ" sz="2400" b="1" dirty="0" smtClean="0">
                <a:latin typeface="Calibri" pitchFamily="34" charset="0"/>
              </a:rPr>
              <a:t>. reakce</a:t>
            </a:r>
          </a:p>
          <a:p>
            <a:pPr>
              <a:buFontTx/>
              <a:buNone/>
            </a:pPr>
            <a:r>
              <a:rPr lang="cs-CZ" sz="2400" b="1" u="sng" dirty="0" smtClean="0">
                <a:latin typeface="Calibri" pitchFamily="34" charset="0"/>
              </a:rPr>
              <a:t>Postup:</a:t>
            </a:r>
          </a:p>
          <a:p>
            <a:pPr marL="457200" indent="-457200">
              <a:buFontTx/>
              <a:buAutoNum type="arabicPeriod"/>
            </a:pPr>
            <a:r>
              <a:rPr lang="cs-CZ" sz="2400" dirty="0" smtClean="0">
                <a:latin typeface="Calibri" pitchFamily="34" charset="0"/>
              </a:rPr>
              <a:t>Krystalizační miska 20 ml 15% </a:t>
            </a:r>
            <a:r>
              <a:rPr lang="cs-CZ" sz="2400" dirty="0" err="1" smtClean="0">
                <a:latin typeface="Calibri" pitchFamily="34" charset="0"/>
              </a:rPr>
              <a:t>HCl</a:t>
            </a:r>
            <a:r>
              <a:rPr lang="cs-CZ" sz="2400" dirty="0" smtClean="0">
                <a:latin typeface="Calibri" pitchFamily="34" charset="0"/>
              </a:rPr>
              <a:t> + malá lžička práškového uhličitanu vápenatého</a:t>
            </a:r>
          </a:p>
          <a:p>
            <a:pPr marL="457200" indent="-457200">
              <a:buFontTx/>
              <a:buAutoNum type="arabicPeriod"/>
            </a:pPr>
            <a:r>
              <a:rPr lang="cs-CZ" sz="2400" dirty="0" smtClean="0">
                <a:latin typeface="Calibri" pitchFamily="34" charset="0"/>
              </a:rPr>
              <a:t>Krystalizační miska  20 ml 15% </a:t>
            </a:r>
            <a:r>
              <a:rPr lang="cs-CZ" sz="2400" dirty="0" err="1" smtClean="0">
                <a:latin typeface="Calibri" pitchFamily="34" charset="0"/>
              </a:rPr>
              <a:t>HCl</a:t>
            </a:r>
            <a:r>
              <a:rPr lang="cs-CZ" sz="2400" dirty="0" smtClean="0">
                <a:latin typeface="Calibri" pitchFamily="34" charset="0"/>
              </a:rPr>
              <a:t> + kousek vápence</a:t>
            </a:r>
          </a:p>
          <a:p>
            <a:pPr>
              <a:buFontTx/>
              <a:buNone/>
            </a:pPr>
            <a:endParaRPr lang="cs-CZ" sz="24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r>
              <a:rPr lang="cs-CZ" sz="2400" dirty="0" smtClean="0">
                <a:latin typeface="Calibri" pitchFamily="34" charset="0"/>
              </a:rPr>
              <a:t>Ve </a:t>
            </a:r>
            <a:r>
              <a:rPr lang="cs-CZ" sz="2400" dirty="0" err="1" smtClean="0">
                <a:latin typeface="Calibri" pitchFamily="34" charset="0"/>
              </a:rPr>
              <a:t>kt</a:t>
            </a:r>
            <a:r>
              <a:rPr lang="cs-CZ" sz="2400" dirty="0" smtClean="0">
                <a:latin typeface="Calibri" pitchFamily="34" charset="0"/>
              </a:rPr>
              <a:t>. petriho misce proběhla reakce rychleji?</a:t>
            </a:r>
          </a:p>
          <a:p>
            <a:pPr algn="ctr">
              <a:buFontTx/>
              <a:buNone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000" dirty="0" smtClean="0">
                <a:latin typeface="Calibri" pitchFamily="34" charset="0"/>
              </a:rPr>
              <a:t>reakce proběhla rychle v případě práškového uhličitanu vápenatého</a:t>
            </a:r>
          </a:p>
          <a:p>
            <a:pPr>
              <a:buFontTx/>
              <a:buChar char="-"/>
            </a:pPr>
            <a:r>
              <a:rPr lang="cs-CZ" sz="2000" dirty="0" smtClean="0">
                <a:latin typeface="Calibri" pitchFamily="34" charset="0"/>
              </a:rPr>
              <a:t>možnost srážek částic mezi </a:t>
            </a:r>
            <a:r>
              <a:rPr lang="cs-CZ" sz="2000" dirty="0" err="1" smtClean="0">
                <a:latin typeface="Calibri" pitchFamily="34" charset="0"/>
              </a:rPr>
              <a:t>HCl</a:t>
            </a:r>
            <a:r>
              <a:rPr lang="cs-CZ" sz="2000" dirty="0" smtClean="0">
                <a:latin typeface="Calibri" pitchFamily="34" charset="0"/>
              </a:rPr>
              <a:t> a </a:t>
            </a:r>
            <a:r>
              <a:rPr lang="cs-CZ" sz="2000" dirty="0" err="1" smtClean="0">
                <a:latin typeface="Calibri" pitchFamily="34" charset="0"/>
              </a:rPr>
              <a:t>práš</a:t>
            </a:r>
            <a:r>
              <a:rPr lang="cs-CZ" sz="2000" dirty="0" smtClean="0">
                <a:latin typeface="Calibri" pitchFamily="34" charset="0"/>
              </a:rPr>
              <a:t>. vápencem je větší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Experiment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847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algn="ctr">
              <a:buFontTx/>
              <a:buNone/>
            </a:pPr>
            <a:endParaRPr lang="cs-CZ" sz="20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0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0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0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0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0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0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0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000" dirty="0" smtClean="0">
              <a:latin typeface="Calibri" pitchFamily="34" charset="0"/>
            </a:endParaRPr>
          </a:p>
          <a:p>
            <a:pPr algn="ctr">
              <a:buFontTx/>
              <a:buNone/>
            </a:pPr>
            <a:endParaRPr lang="cs-CZ" sz="2000" dirty="0" smtClean="0">
              <a:latin typeface="Calibri" pitchFamily="34" charset="0"/>
            </a:endParaRPr>
          </a:p>
          <a:p>
            <a:pPr>
              <a:buFontTx/>
              <a:buNone/>
            </a:pPr>
            <a:r>
              <a:rPr lang="cs-CZ" sz="2000" dirty="0" smtClean="0">
                <a:latin typeface="Calibri" pitchFamily="34" charset="0"/>
              </a:rPr>
              <a:t>                  1. práškový uhličitan vápenatý          2. kousek vápence 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Experiment - výsledek</a:t>
            </a:r>
            <a:endParaRPr lang="cs-CZ" sz="3800" b="1" dirty="0">
              <a:latin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772816"/>
            <a:ext cx="5760640" cy="2901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9688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ke vzájemnému kontaktu reagujících atomů či molekul  dochází  </a:t>
            </a:r>
            <a:r>
              <a:rPr lang="cs-CZ" sz="2400" b="1" dirty="0" smtClean="0">
                <a:latin typeface="Calibri" pitchFamily="34" charset="0"/>
              </a:rPr>
              <a:t>na rozhraní obou skupenství</a:t>
            </a:r>
          </a:p>
          <a:p>
            <a:pPr>
              <a:buFontTx/>
              <a:buChar char="-"/>
            </a:pPr>
            <a:endParaRPr lang="cs-CZ" sz="2400" b="1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Je dobré zajistit, aby byl vzájemný kontakt látek co největší</a:t>
            </a:r>
          </a:p>
          <a:p>
            <a:pPr>
              <a:buFontTx/>
              <a:buChar char="-"/>
            </a:pPr>
            <a:endParaRPr lang="cs-CZ" sz="2400" b="1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b="1" dirty="0" smtClean="0">
                <a:latin typeface="Calibri" pitchFamily="34" charset="0"/>
              </a:rPr>
              <a:t>zvětšením plošného obsahu povrchu reagujících látek </a:t>
            </a:r>
            <a:r>
              <a:rPr lang="cs-CZ" sz="2400" dirty="0" smtClean="0">
                <a:latin typeface="Calibri" pitchFamily="34" charset="0"/>
              </a:rPr>
              <a:t>se zvětšuje rychlost </a:t>
            </a:r>
            <a:r>
              <a:rPr lang="cs-CZ" sz="2400" dirty="0" err="1" smtClean="0">
                <a:latin typeface="Calibri" pitchFamily="34" charset="0"/>
              </a:rPr>
              <a:t>chem</a:t>
            </a:r>
            <a:r>
              <a:rPr lang="cs-CZ" sz="2400" dirty="0" smtClean="0">
                <a:latin typeface="Calibri" pitchFamily="34" charset="0"/>
              </a:rPr>
              <a:t>. reakce</a:t>
            </a: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Plošný obsah povrchu reagujících látek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847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cs-CZ" sz="2400" dirty="0" smtClean="0">
                <a:latin typeface="Calibri" pitchFamily="34" charset="0"/>
              </a:rPr>
              <a:t> </a:t>
            </a:r>
          </a:p>
          <a:p>
            <a:pPr>
              <a:buFontTx/>
              <a:buNone/>
            </a:pPr>
            <a:r>
              <a:rPr lang="cs-CZ" sz="2400" b="1" dirty="0" smtClean="0">
                <a:latin typeface="Calibri" pitchFamily="34" charset="0"/>
              </a:rPr>
              <a:t>Rychlost </a:t>
            </a:r>
            <a:r>
              <a:rPr lang="cs-CZ" sz="2400" b="1" dirty="0" err="1" smtClean="0">
                <a:latin typeface="Calibri" pitchFamily="34" charset="0"/>
              </a:rPr>
              <a:t>chem.reakcí</a:t>
            </a:r>
            <a:r>
              <a:rPr lang="cs-CZ" sz="2400" b="1" dirty="0" smtClean="0">
                <a:latin typeface="Calibri" pitchFamily="34" charset="0"/>
              </a:rPr>
              <a:t> mohou ovlivňovat i další faktory:</a:t>
            </a:r>
          </a:p>
          <a:p>
            <a:pPr>
              <a:buFontTx/>
              <a:buNone/>
            </a:pPr>
            <a:endParaRPr lang="cs-CZ" sz="2400" b="1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míchání</a:t>
            </a:r>
            <a:r>
              <a:rPr lang="cs-CZ" sz="2400" dirty="0" smtClean="0">
                <a:latin typeface="Calibri" pitchFamily="34" charset="0"/>
              </a:rPr>
              <a:t> či </a:t>
            </a:r>
            <a:r>
              <a:rPr lang="cs-CZ" sz="2400" b="1" dirty="0" smtClean="0">
                <a:latin typeface="Calibri" pitchFamily="34" charset="0"/>
              </a:rPr>
              <a:t>protřepávání</a:t>
            </a:r>
            <a:r>
              <a:rPr lang="cs-CZ" sz="2400" dirty="0" smtClean="0">
                <a:latin typeface="Calibri" pitchFamily="34" charset="0"/>
              </a:rPr>
              <a:t> reakční směsi</a:t>
            </a:r>
          </a:p>
          <a:p>
            <a:pPr>
              <a:buNone/>
            </a:pPr>
            <a:r>
              <a:rPr lang="cs-CZ" sz="2400" dirty="0" smtClean="0">
                <a:latin typeface="Calibri" pitchFamily="34" charset="0"/>
              </a:rPr>
              <a:t>     (rozpouštění cukru v čaji urychlíme: mícháním, teplotou, použitím práškového cukru oproti kostkovému)</a:t>
            </a:r>
          </a:p>
          <a:p>
            <a:pPr>
              <a:buFontTx/>
              <a:buChar char="-"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2400" dirty="0" smtClean="0">
                <a:latin typeface="Calibri" pitchFamily="34" charset="0"/>
              </a:rPr>
              <a:t>pokud je alespoň jeden reaktant v plynném stavu, tak potom i </a:t>
            </a:r>
            <a:r>
              <a:rPr lang="cs-CZ" sz="2400" b="1" dirty="0" smtClean="0">
                <a:solidFill>
                  <a:srgbClr val="FF0000"/>
                </a:solidFill>
                <a:latin typeface="Calibri" pitchFamily="34" charset="0"/>
              </a:rPr>
              <a:t>tlak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Rychlost chemické reakce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847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 marL="457200" indent="-457200">
              <a:buFontTx/>
              <a:buNone/>
              <a:defRPr/>
            </a:pPr>
            <a:endParaRPr lang="cs-CZ" sz="2400" b="1" u="sng" dirty="0" smtClean="0">
              <a:latin typeface="Calibri" pitchFamily="34" charset="0"/>
            </a:endParaRPr>
          </a:p>
          <a:p>
            <a:pPr marL="457200" indent="-457200">
              <a:buFontTx/>
              <a:buNone/>
              <a:defRPr/>
            </a:pPr>
            <a:r>
              <a:rPr lang="cs-CZ" sz="2500" b="1" u="sng" dirty="0" smtClean="0">
                <a:latin typeface="Calibri" pitchFamily="34" charset="0"/>
              </a:rPr>
              <a:t>Rychlost chemické reakce lze zvýšit:</a:t>
            </a:r>
          </a:p>
          <a:p>
            <a:pPr marL="457200" indent="-457200">
              <a:buFontTx/>
              <a:buNone/>
              <a:defRPr/>
            </a:pPr>
            <a:endParaRPr lang="cs-CZ" sz="2400" b="1" u="sng" dirty="0" smtClean="0">
              <a:latin typeface="Calibri" pitchFamily="34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zvýšením </a:t>
            </a:r>
            <a:r>
              <a:rPr lang="cs-CZ" sz="2400" b="1" dirty="0" smtClean="0">
                <a:latin typeface="Calibri" pitchFamily="34" charset="0"/>
              </a:rPr>
              <a:t>koncentrace </a:t>
            </a:r>
            <a:r>
              <a:rPr lang="cs-CZ" sz="2400" dirty="0" smtClean="0">
                <a:latin typeface="Calibri" pitchFamily="34" charset="0"/>
              </a:rPr>
              <a:t>reaktantů</a:t>
            </a:r>
          </a:p>
          <a:p>
            <a:pPr marL="457200" indent="-457200"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zvýšením </a:t>
            </a:r>
            <a:r>
              <a:rPr lang="cs-CZ" sz="2400" b="1" dirty="0" smtClean="0">
                <a:latin typeface="Calibri" pitchFamily="34" charset="0"/>
              </a:rPr>
              <a:t>teploty</a:t>
            </a:r>
            <a:r>
              <a:rPr lang="cs-CZ" sz="2400" dirty="0" smtClean="0">
                <a:latin typeface="Calibri" pitchFamily="34" charset="0"/>
              </a:rPr>
              <a:t> reakční směsi</a:t>
            </a:r>
          </a:p>
          <a:p>
            <a:pPr marL="457200" indent="-457200"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zvýšením </a:t>
            </a:r>
            <a:r>
              <a:rPr lang="cs-CZ" sz="2400" b="1" dirty="0" smtClean="0">
                <a:latin typeface="Calibri" pitchFamily="34" charset="0"/>
              </a:rPr>
              <a:t>plošného obsahu povrchu </a:t>
            </a:r>
            <a:r>
              <a:rPr lang="cs-CZ" sz="2400" dirty="0" smtClean="0">
                <a:latin typeface="Calibri" pitchFamily="34" charset="0"/>
              </a:rPr>
              <a:t>reaktantů </a:t>
            </a:r>
          </a:p>
          <a:p>
            <a:pPr marL="457200" indent="-457200">
              <a:buFontTx/>
              <a:buChar char="-"/>
              <a:defRPr/>
            </a:pPr>
            <a:r>
              <a:rPr lang="cs-CZ" sz="2400" dirty="0" smtClean="0">
                <a:latin typeface="Calibri" pitchFamily="34" charset="0"/>
              </a:rPr>
              <a:t>přítomnost </a:t>
            </a:r>
            <a:r>
              <a:rPr lang="cs-CZ" sz="2400" b="1" dirty="0" smtClean="0">
                <a:latin typeface="Calibri" pitchFamily="34" charset="0"/>
              </a:rPr>
              <a:t>katalyzátoru</a:t>
            </a:r>
          </a:p>
          <a:p>
            <a:pPr marL="457200" indent="-457200">
              <a:buFontTx/>
              <a:buChar char="-"/>
              <a:defRPr/>
            </a:pPr>
            <a:r>
              <a:rPr lang="cs-CZ" sz="2400" b="1" dirty="0" smtClean="0">
                <a:latin typeface="Calibri" pitchFamily="34" charset="0"/>
              </a:rPr>
              <a:t>mícháním</a:t>
            </a:r>
          </a:p>
          <a:p>
            <a:pPr marL="457200" indent="-457200">
              <a:buFontTx/>
              <a:buAutoNum type="arabicPeriod"/>
              <a:defRPr/>
            </a:pPr>
            <a:endParaRPr lang="cs-CZ" sz="2400" dirty="0" smtClean="0">
              <a:latin typeface="Calibri" pitchFamily="34" charset="0"/>
            </a:endParaRPr>
          </a:p>
          <a:p>
            <a:pPr marL="457200" indent="-457200">
              <a:buFontTx/>
              <a:buNone/>
              <a:defRPr/>
            </a:pPr>
            <a:endParaRPr lang="cs-CZ" sz="2400" dirty="0" smtClean="0">
              <a:latin typeface="Calibri" pitchFamily="34" charset="0"/>
            </a:endParaRPr>
          </a:p>
          <a:p>
            <a:pPr>
              <a:buFontTx/>
              <a:buNone/>
              <a:defRPr/>
            </a:pPr>
            <a:endParaRPr lang="cs-CZ" sz="24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>
              <a:buFontTx/>
              <a:buNone/>
              <a:defRPr/>
            </a:pPr>
            <a:endParaRPr lang="cs-CZ" sz="2800" b="1" dirty="0" smtClean="0">
              <a:latin typeface="Calibri" pitchFamily="34" charset="0"/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Souhrn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5184775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endParaRPr lang="cs-CZ" sz="2400" b="1" dirty="0" smtClean="0">
              <a:latin typeface="Calibri" pitchFamily="34" charset="0"/>
            </a:endParaRPr>
          </a:p>
          <a:p>
            <a:pPr>
              <a:buNone/>
            </a:pPr>
            <a:r>
              <a:rPr lang="cs-CZ" sz="2400" dirty="0" smtClean="0"/>
              <a:t>Obrázky převzaty:</a:t>
            </a:r>
          </a:p>
          <a:p>
            <a:pPr>
              <a:buNone/>
            </a:pPr>
            <a:r>
              <a:rPr lang="cs-CZ" sz="2400" dirty="0" smtClean="0"/>
              <a:t>[cit. 2011-09-10] </a:t>
            </a:r>
            <a:r>
              <a:rPr lang="cs-CZ" sz="2400" i="1" dirty="0" smtClean="0"/>
              <a:t>www.office.</a:t>
            </a:r>
            <a:r>
              <a:rPr lang="cs-CZ" sz="2400" i="1" dirty="0" err="1" smtClean="0"/>
              <a:t>microsoft.com</a:t>
            </a:r>
            <a:endParaRPr lang="cs-CZ" sz="2400" i="1" dirty="0" smtClean="0"/>
          </a:p>
          <a:p>
            <a:pPr>
              <a:buNone/>
            </a:pPr>
            <a:endParaRPr lang="cs-CZ" sz="2400" i="1" dirty="0" smtClean="0"/>
          </a:p>
          <a:p>
            <a:pPr>
              <a:buNone/>
            </a:pPr>
            <a:r>
              <a:rPr lang="cs-CZ" sz="2400" dirty="0" smtClean="0"/>
              <a:t>Dále použity obrázky vlastní tvorby.</a:t>
            </a: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cs-CZ" sz="3800" b="1" dirty="0" smtClean="0">
                <a:latin typeface="Calibri" pitchFamily="34" charset="0"/>
              </a:rPr>
              <a:t>Použité zdroje</a:t>
            </a:r>
            <a:endParaRPr lang="cs-CZ" sz="38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8"/>
  <p:tag name="MMPROD_UIDATA" val="&lt;database version=&quot;6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Chemické reakce a děje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Proč neprší krystalky cukru?&amp;quot;&quot;/&gt;&lt;property id=&quot;20307&quot; value=&quot;257&quot;/&gt;&lt;/object&gt;&lt;object type=&quot;3&quot; unique_id=&quot;10006&quot;&gt;&lt;property id=&quot;20148&quot; value=&quot;5&quot;/&gt;&lt;property id=&quot;20300&quot; value=&quot;Slide 3 - &amp;quot;Enzymy&amp;quot;&quot;/&gt;&lt;property id=&quot;20307&quot; value=&quot;258&quot;/&gt;&lt;/object&gt;&lt;object type=&quot;3&quot; unique_id=&quot;10007&quot;&gt;&lt;property id=&quot;20148&quot; value=&quot;5&quot;/&gt;&lt;property id=&quot;20300&quot; value=&quot;Slide 4 - &amp;quot;Experiment &amp;#x0D;&amp;#x0A; enzymatický rozklad peroxidu vodíku&amp;quot;&quot;/&gt;&lt;property id=&quot;20307&quot; value=&quot;259&quot;/&gt;&lt;/object&gt;&lt;object type=&quot;3&quot; unique_id=&quot;10008&quot;&gt;&lt;property id=&quot;20148&quot; value=&quot;5&quot;/&gt;&lt;property id=&quot;20300&quot; value=&quot;Slide 5&quot;/&gt;&lt;property id=&quot;20307&quot; value=&quot;260&quot;/&gt;&lt;/object&gt;&lt;object type=&quot;3&quot; unique_id=&quot;10009&quot;&gt;&lt;property id=&quot;20148&quot; value=&quot;5&quot;/&gt;&lt;property id=&quot;20300&quot; value=&quot;Slide 6&quot;/&gt;&lt;property id=&quot;20307&quot; value=&quot;261&quot;/&gt;&lt;/object&gt;&lt;object type=&quot;3&quot; unique_id=&quot;10010&quot;&gt;&lt;property id=&quot;20148&quot; value=&quot;5&quot;/&gt;&lt;property id=&quot;20300&quot; value=&quot;Slide 7 - &amp;quot;Experiment&amp;quot;&quot;/&gt;&lt;property id=&quot;20307&quot; value=&quot;262&quot;/&gt;&lt;/object&gt;&lt;object type=&quot;3&quot; unique_id=&quot;10119&quot;&gt;&lt;property id=&quot;20148&quot; value=&quot;5&quot;/&gt;&lt;property id=&quot;20300&quot; value=&quot;Slide 8 - &amp;quot;Specifické účinky enzymů&amp;quot;&quot;/&gt;&lt;property id=&quot;20307&quot; value=&quot;263&quot;/&gt;&lt;/object&gt;&lt;object type=&quot;3&quot; unique_id=&quot;10120&quot;&gt;&lt;property id=&quot;20148&quot; value=&quot;5&quot;/&gt;&lt;property id=&quot;20300&quot; value=&quot;Slide 9 - &amp;quot;Enzymy&amp;quot;&quot;/&gt;&lt;property id=&quot;20307&quot; value=&quot;264&quot;/&gt;&lt;/object&gt;&lt;object type=&quot;3&quot; unique_id=&quot;10154&quot;&gt;&lt;property id=&quot;20148&quot; value=&quot;5&quot;/&gt;&lt;property id=&quot;20300&quot; value=&quot;Slide 10 - &amp;quot;Rozsáhlé využití enzymů&amp;quot;&quot;/&gt;&lt;property id=&quot;20307&quot; value=&quot;265&quot;/&gt;&lt;/object&gt;&lt;object type=&quot;3&quot; unique_id=&quot;10215&quot;&gt;&lt;property id=&quot;20148&quot; value=&quot;5&quot;/&gt;&lt;property id=&quot;20300&quot; value=&quot;Slide 11 - &amp;quot;Shrnutí&amp;quot;&quot;/&gt;&lt;property id=&quot;20307&quot; value=&quot;266&quot;/&gt;&lt;/object&gt;&lt;/object&gt;&lt;/object&gt;&lt;/database&gt;"/>
</p:tagLst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500</Words>
  <Application>Microsoft Office PowerPoint</Application>
  <PresentationFormat>Předvádění na obrazovce (4:3)</PresentationFormat>
  <Paragraphs>124</Paragraphs>
  <Slides>14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Výchozí návrh</vt:lpstr>
      <vt:lpstr>Snímek 1</vt:lpstr>
      <vt:lpstr>Anotace</vt:lpstr>
      <vt:lpstr>Snímek 3</vt:lpstr>
      <vt:lpstr>Snímek 4</vt:lpstr>
      <vt:lpstr>Faktory ovlivňující rychlost reakce</vt:lpstr>
      <vt:lpstr>Teplota</vt:lpstr>
      <vt:lpstr>Teplota</vt:lpstr>
      <vt:lpstr>Teplota</vt:lpstr>
      <vt:lpstr>Experiment</vt:lpstr>
      <vt:lpstr>Experiment - výsledek</vt:lpstr>
      <vt:lpstr>Plošný obsah povrchu reagujících látek</vt:lpstr>
      <vt:lpstr>Rychlost chemické reakce</vt:lpstr>
      <vt:lpstr>Souhrn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Chemické reakce a děje</dc:title>
  <dc:creator>*</dc:creator>
  <cp:lastModifiedBy>lipi</cp:lastModifiedBy>
  <cp:revision>84</cp:revision>
  <dcterms:created xsi:type="dcterms:W3CDTF">2010-08-25T07:10:17Z</dcterms:created>
  <dcterms:modified xsi:type="dcterms:W3CDTF">2012-01-21T11:13:28Z</dcterms:modified>
</cp:coreProperties>
</file>