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Default Extension="gif" ContentType="image/gif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88" r:id="rId2"/>
    <p:sldId id="289" r:id="rId3"/>
    <p:sldId id="285" r:id="rId4"/>
    <p:sldId id="267" r:id="rId5"/>
    <p:sldId id="291" r:id="rId6"/>
    <p:sldId id="292" r:id="rId7"/>
    <p:sldId id="293" r:id="rId8"/>
    <p:sldId id="294" r:id="rId9"/>
    <p:sldId id="295" r:id="rId10"/>
    <p:sldId id="296" r:id="rId11"/>
    <p:sldId id="280" r:id="rId12"/>
    <p:sldId id="297" r:id="rId13"/>
    <p:sldId id="287" r:id="rId14"/>
  </p:sldIdLst>
  <p:sldSz cx="9144000" cy="6858000" type="screen4x3"/>
  <p:notesSz cx="7099300" cy="10234613"/>
  <p:custDataLst>
    <p:tags r:id="rId16"/>
  </p:custDataLst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1842" autoAdjust="0"/>
  </p:normalViewPr>
  <p:slideViewPr>
    <p:cSldViewPr>
      <p:cViewPr varScale="1">
        <p:scale>
          <a:sx n="74" d="100"/>
          <a:sy n="74" d="100"/>
        </p:scale>
        <p:origin x="-96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tags" Target="tags/tag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76575" cy="512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768" tIns="47384" rIns="94768" bIns="47384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8" y="0"/>
            <a:ext cx="3076575" cy="512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768" tIns="47384" rIns="94768" bIns="47384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38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2188" y="768350"/>
            <a:ext cx="5114925" cy="38369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2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3" y="4860925"/>
            <a:ext cx="5680075" cy="4605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768" tIns="47384" rIns="94768" bIns="47384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922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720263"/>
            <a:ext cx="3076575" cy="512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768" tIns="47384" rIns="94768" bIns="47384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22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8" y="9720263"/>
            <a:ext cx="3076575" cy="512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768" tIns="47384" rIns="94768" bIns="47384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8E427829-43D0-41D4-BE8C-DF1C636627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0C237D5-8300-4AE1-BB19-689C847B140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dirty="0" smtClean="0"/>
          </a:p>
        </p:txBody>
      </p:sp>
      <p:sp>
        <p:nvSpPr>
          <p:cNvPr id="19460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FE0DC5A-F66D-40C0-A1AF-091FFB77F090}" type="slidenum">
              <a:rPr lang="cs-CZ" smtClean="0"/>
              <a:pPr/>
              <a:t>4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dirty="0" smtClean="0"/>
          </a:p>
        </p:txBody>
      </p:sp>
      <p:sp>
        <p:nvSpPr>
          <p:cNvPr id="19460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FE0DC5A-F66D-40C0-A1AF-091FFB77F090}" type="slidenum">
              <a:rPr lang="cs-CZ" smtClean="0"/>
              <a:pPr/>
              <a:t>5</a:t>
            </a:fld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dirty="0" smtClean="0"/>
          </a:p>
        </p:txBody>
      </p:sp>
      <p:sp>
        <p:nvSpPr>
          <p:cNvPr id="19460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FE0DC5A-F66D-40C0-A1AF-091FFB77F090}" type="slidenum">
              <a:rPr lang="cs-CZ" smtClean="0"/>
              <a:pPr/>
              <a:t>6</a:t>
            </a:fld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dirty="0" smtClean="0"/>
          </a:p>
        </p:txBody>
      </p:sp>
      <p:sp>
        <p:nvSpPr>
          <p:cNvPr id="19460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FE0DC5A-F66D-40C0-A1AF-091FFB77F090}" type="slidenum">
              <a:rPr lang="cs-CZ" smtClean="0"/>
              <a:pPr/>
              <a:t>7</a:t>
            </a:fld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dirty="0" smtClean="0"/>
          </a:p>
        </p:txBody>
      </p:sp>
      <p:sp>
        <p:nvSpPr>
          <p:cNvPr id="19460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FE0DC5A-F66D-40C0-A1AF-091FFB77F090}" type="slidenum">
              <a:rPr lang="cs-CZ" smtClean="0"/>
              <a:pPr/>
              <a:t>8</a:t>
            </a:fld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dirty="0" smtClean="0"/>
          </a:p>
        </p:txBody>
      </p:sp>
      <p:sp>
        <p:nvSpPr>
          <p:cNvPr id="19460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FE0DC5A-F66D-40C0-A1AF-091FFB77F090}" type="slidenum">
              <a:rPr lang="cs-CZ" smtClean="0"/>
              <a:pPr/>
              <a:t>9</a:t>
            </a:fld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dirty="0" smtClean="0"/>
          </a:p>
        </p:txBody>
      </p:sp>
      <p:sp>
        <p:nvSpPr>
          <p:cNvPr id="19460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FE0DC5A-F66D-40C0-A1AF-091FFB77F090}" type="slidenum">
              <a:rPr lang="cs-CZ" smtClean="0"/>
              <a:pPr/>
              <a:t>10</a:t>
            </a:fld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7651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>
              <a:latin typeface="Calibri" pitchFamily="34" charset="0"/>
            </a:endParaRPr>
          </a:p>
        </p:txBody>
      </p:sp>
      <p:sp>
        <p:nvSpPr>
          <p:cNvPr id="27652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72B14AF-0BB4-458F-AAB0-1D6EBCE9F04E}" type="slidenum">
              <a:rPr lang="cs-CZ" smtClean="0"/>
              <a:pPr/>
              <a:t>11</a:t>
            </a:fld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7651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>
              <a:latin typeface="Calibri" pitchFamily="34" charset="0"/>
            </a:endParaRPr>
          </a:p>
        </p:txBody>
      </p:sp>
      <p:sp>
        <p:nvSpPr>
          <p:cNvPr id="27652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72B14AF-0BB4-458F-AAB0-1D6EBCE9F04E}" type="slidenum">
              <a:rPr lang="cs-CZ" smtClean="0"/>
              <a:pPr/>
              <a:t>12</a:t>
            </a:fld>
            <a:endParaRPr 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4819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>
              <a:latin typeface="Calibri" pitchFamily="34" charset="0"/>
            </a:endParaRPr>
          </a:p>
        </p:txBody>
      </p:sp>
      <p:sp>
        <p:nvSpPr>
          <p:cNvPr id="34820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7E2D239-EA28-4169-B63A-4720D4031837}" type="slidenum">
              <a:rPr lang="cs-CZ" smtClean="0"/>
              <a:pPr/>
              <a:t>13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FAC938-835B-40EE-B9E0-274A64EBAC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B40581-05BF-478F-AA3E-E590159CCE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FB4242-5AC8-4A67-95AB-4418EE25F2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52FB30-C92F-43F3-9304-9B51966B8A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6391AC-42FA-4B82-A352-FABD3A2E5E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2F1E4E-F1CF-4B92-9BE5-04F9723DBF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516A24-B742-4BCD-8F32-9C27BFFB42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6BB6CA-BA5F-43AF-8856-CC5E619FE3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32AC06-8C9D-4C15-B9A3-50538F01CD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190597-A82A-44C2-A77F-3BCF30854F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22CABB-06EB-40ED-B44E-4C7752D433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2ABEC0B9-4FF8-4283-81D7-E877E91487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755576" y="2780928"/>
          <a:ext cx="7656512" cy="2404926"/>
        </p:xfrm>
        <a:graphic>
          <a:graphicData uri="http://schemas.openxmlformats.org/drawingml/2006/table">
            <a:tbl>
              <a:tblPr firstRow="1" bandRow="1">
                <a:tableStyleId>{912C8C85-51F0-491E-9774-3900AFEF0FD7}</a:tableStyleId>
              </a:tblPr>
              <a:tblGrid>
                <a:gridCol w="7656512"/>
              </a:tblGrid>
              <a:tr h="385647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ysClr val="windowText" lastClr="000000"/>
                          </a:solidFill>
                          <a:latin typeface="Calibri" pitchFamily="34" charset="0"/>
                        </a:rPr>
                        <a:t>NÁZEV</a:t>
                      </a:r>
                      <a:r>
                        <a:rPr lang="cs-CZ" sz="2000" baseline="0" dirty="0" smtClean="0">
                          <a:solidFill>
                            <a:sysClr val="windowText" lastClr="000000"/>
                          </a:solidFill>
                          <a:latin typeface="Calibri" pitchFamily="34" charset="0"/>
                        </a:rPr>
                        <a:t> ŠKOLY: </a:t>
                      </a:r>
                      <a:r>
                        <a:rPr lang="cs-CZ" b="0" baseline="0" dirty="0" smtClean="0">
                          <a:solidFill>
                            <a:sysClr val="windowText" lastClr="000000"/>
                          </a:solidFill>
                          <a:latin typeface="Calibri" pitchFamily="34" charset="0"/>
                        </a:rPr>
                        <a:t>ZŠ J. E. </a:t>
                      </a:r>
                      <a:r>
                        <a:rPr lang="cs-CZ" b="0" baseline="0" dirty="0" err="1" smtClean="0">
                          <a:solidFill>
                            <a:sysClr val="windowText" lastClr="000000"/>
                          </a:solidFill>
                          <a:latin typeface="Calibri" pitchFamily="34" charset="0"/>
                        </a:rPr>
                        <a:t>Purkyně</a:t>
                      </a:r>
                      <a:r>
                        <a:rPr lang="cs-CZ" b="0" baseline="0" dirty="0" smtClean="0">
                          <a:solidFill>
                            <a:sysClr val="windowText" lastClr="000000"/>
                          </a:solidFill>
                          <a:latin typeface="Calibri" pitchFamily="34" charset="0"/>
                        </a:rPr>
                        <a:t> Libochovice</a:t>
                      </a:r>
                      <a:endParaRPr lang="cs-CZ" b="0" dirty="0">
                        <a:solidFill>
                          <a:sysClr val="windowText" lastClr="000000"/>
                        </a:solidFill>
                        <a:latin typeface="Calibri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alibri" pitchFamily="34" charset="0"/>
                        </a:rPr>
                        <a:t>AUTOR: </a:t>
                      </a:r>
                      <a:r>
                        <a:rPr lang="cs-CZ" dirty="0" smtClean="0">
                          <a:latin typeface="Calibri" pitchFamily="34" charset="0"/>
                        </a:rPr>
                        <a:t>RNDr.</a:t>
                      </a:r>
                      <a:r>
                        <a:rPr lang="cs-CZ" baseline="0" dirty="0" smtClean="0">
                          <a:latin typeface="Calibri" pitchFamily="34" charset="0"/>
                        </a:rPr>
                        <a:t> Adéla </a:t>
                      </a:r>
                      <a:r>
                        <a:rPr lang="cs-CZ" baseline="0" dirty="0" err="1" smtClean="0">
                          <a:latin typeface="Calibri" pitchFamily="34" charset="0"/>
                        </a:rPr>
                        <a:t>Lipšová</a:t>
                      </a:r>
                      <a:endParaRPr lang="cs-CZ" dirty="0">
                        <a:latin typeface="Calibri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alibri" pitchFamily="34" charset="0"/>
                        </a:rPr>
                        <a:t>NÁZEV</a:t>
                      </a:r>
                      <a:r>
                        <a:rPr lang="cs-CZ" sz="2000" dirty="0" smtClean="0">
                          <a:latin typeface="Calibri" pitchFamily="34" charset="0"/>
                        </a:rPr>
                        <a:t>: </a:t>
                      </a:r>
                      <a:r>
                        <a:rPr lang="cs-CZ" sz="1800" dirty="0" smtClean="0">
                          <a:latin typeface="Calibri" pitchFamily="34" charset="0"/>
                        </a:rPr>
                        <a:t>VY_52_INOVACE_10_</a:t>
                      </a:r>
                      <a:r>
                        <a:rPr lang="cs-CZ" sz="1800" cap="all" dirty="0" smtClean="0">
                          <a:latin typeface="Calibri" pitchFamily="34" charset="0"/>
                        </a:rPr>
                        <a:t>FAKTORY</a:t>
                      </a:r>
                      <a:r>
                        <a:rPr lang="cs-CZ" sz="1800" cap="all" baseline="0" dirty="0" smtClean="0">
                          <a:latin typeface="Calibri" pitchFamily="34" charset="0"/>
                        </a:rPr>
                        <a:t> </a:t>
                      </a:r>
                      <a:r>
                        <a:rPr lang="cs-CZ" sz="1800" cap="all" baseline="0" dirty="0" smtClean="0">
                          <a:latin typeface="Calibri" pitchFamily="34" charset="0"/>
                        </a:rPr>
                        <a:t>OVLIVŇUJÍCÍ RYCHLOST CHEMICKÉ REAKCE (opakování)</a:t>
                      </a:r>
                      <a:endParaRPr lang="cs-CZ" sz="1800" cap="all" dirty="0">
                        <a:latin typeface="Calibri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alibri" pitchFamily="34" charset="0"/>
                        </a:rPr>
                        <a:t>TÉMA: </a:t>
                      </a:r>
                      <a:r>
                        <a:rPr lang="cs-CZ" sz="1800" b="0" dirty="0" smtClean="0">
                          <a:latin typeface="Calibri" pitchFamily="34" charset="0"/>
                        </a:rPr>
                        <a:t>FAKTORY OVLIVŇUJÍCÍ RYCHLOST CHEMICKÉ REAKCE</a:t>
                      </a:r>
                      <a:r>
                        <a:rPr lang="cs-CZ" sz="1800" b="0" baseline="0" dirty="0" smtClean="0">
                          <a:latin typeface="Calibri" pitchFamily="34" charset="0"/>
                        </a:rPr>
                        <a:t> (OPAKOVÁNÍ)</a:t>
                      </a:r>
                      <a:endParaRPr lang="cs-CZ" sz="2000" b="0" dirty="0">
                        <a:latin typeface="Calibri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4564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latin typeface="Calibri" pitchFamily="34" charset="0"/>
                        </a:rPr>
                        <a:t>ČÍSLO PROJEKTU: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CZ.1.07/1.4.00/21.2803</a:t>
                      </a:r>
                      <a:endParaRPr lang="cs-CZ" sz="1800" b="0" dirty="0">
                        <a:latin typeface="Calibri" pitchFamily="34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04664"/>
            <a:ext cx="5472608" cy="133708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800" b="1" dirty="0" smtClean="0">
                <a:latin typeface="Calibri" pitchFamily="34" charset="0"/>
              </a:rPr>
              <a:t>Anotace</a:t>
            </a:r>
            <a:endParaRPr lang="cs-CZ" sz="3800" b="1" dirty="0"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550"/>
          </a:xfrm>
          <a:ln w="381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cs-CZ" sz="2800" dirty="0" smtClean="0">
                <a:solidFill>
                  <a:srgbClr val="000000"/>
                </a:solidFill>
              </a:rPr>
              <a:t>    </a:t>
            </a:r>
          </a:p>
          <a:p>
            <a:pPr>
              <a:lnSpc>
                <a:spcPct val="90000"/>
              </a:lnSpc>
              <a:buNone/>
            </a:pPr>
            <a:r>
              <a:rPr lang="cs-CZ" sz="2800" dirty="0" smtClean="0">
                <a:solidFill>
                  <a:srgbClr val="000000"/>
                </a:solidFill>
              </a:rPr>
              <a:t>    </a:t>
            </a:r>
            <a:r>
              <a:rPr lang="cs-CZ" sz="2400" dirty="0" smtClean="0">
                <a:solidFill>
                  <a:srgbClr val="000000"/>
                </a:solidFill>
                <a:latin typeface="Calibri" pitchFamily="34" charset="0"/>
              </a:rPr>
              <a:t>Jedná se o výukové materiály určené pro podporu  vzdělávání v oblasti přírodních věd – konkrétně chemie.</a:t>
            </a: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000000"/>
                </a:solidFill>
                <a:latin typeface="Calibri" pitchFamily="34" charset="0"/>
              </a:rPr>
              <a:t>    </a:t>
            </a: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000000"/>
                </a:solidFill>
                <a:latin typeface="Calibri" pitchFamily="34" charset="0"/>
              </a:rPr>
              <a:t>   </a:t>
            </a:r>
            <a:r>
              <a:rPr lang="cs-CZ" sz="2400" dirty="0" smtClean="0">
                <a:solidFill>
                  <a:srgbClr val="000000"/>
                </a:solidFill>
                <a:latin typeface="Calibri" pitchFamily="34" charset="0"/>
              </a:rPr>
              <a:t>  </a:t>
            </a:r>
            <a:r>
              <a:rPr lang="cs-CZ" sz="2400" dirty="0" smtClean="0">
                <a:solidFill>
                  <a:srgbClr val="000000"/>
                </a:solidFill>
                <a:latin typeface="Calibri" pitchFamily="34" charset="0"/>
              </a:rPr>
              <a:t>Obsahem je zopakování znalostí z oblasti faktorů urychlující chemické reakce.</a:t>
            </a:r>
          </a:p>
          <a:p>
            <a:pPr>
              <a:lnSpc>
                <a:spcPct val="90000"/>
              </a:lnSpc>
              <a:buNone/>
            </a:pPr>
            <a:endParaRPr lang="cs-CZ" sz="2400" dirty="0" smtClean="0">
              <a:solidFill>
                <a:srgbClr val="000000"/>
              </a:solidFill>
              <a:latin typeface="Calibri" pitchFamily="34" charset="0"/>
            </a:endParaRP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000000"/>
                </a:solidFill>
                <a:latin typeface="Calibri" pitchFamily="34" charset="0"/>
              </a:rPr>
              <a:t>    Text je určen pro žáky 9. tříd základních škol.</a:t>
            </a:r>
            <a:endParaRPr lang="cs-CZ" sz="2000" dirty="0" smtClean="0">
              <a:solidFill>
                <a:srgbClr val="000000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4"/>
          <p:cNvSpPr txBox="1">
            <a:spLocks/>
          </p:cNvSpPr>
          <p:nvPr/>
        </p:nvSpPr>
        <p:spPr bwMode="auto">
          <a:xfrm>
            <a:off x="827584" y="3212976"/>
            <a:ext cx="7560840" cy="1872208"/>
          </a:xfrm>
          <a:prstGeom prst="rect">
            <a:avLst/>
          </a:prstGeom>
          <a:ln w="25400" cap="flat" cmpd="sng" algn="ctr">
            <a:solidFill>
              <a:schemeClr val="dk1"/>
            </a:solidFill>
            <a:prstDash val="solid"/>
            <a:miter lim="800000"/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ctr">
              <a:spcBef>
                <a:spcPct val="20000"/>
              </a:spcBef>
              <a:defRPr/>
            </a:pPr>
            <a:r>
              <a:rPr lang="cs-CZ" sz="3200" kern="0" dirty="0">
                <a:solidFill>
                  <a:schemeClr val="tx1"/>
                </a:solidFill>
                <a:latin typeface="Calibri" pitchFamily="34" charset="0"/>
              </a:rPr>
              <a:t>6</a:t>
            </a:r>
            <a:r>
              <a:rPr lang="cs-CZ" sz="3200" kern="0" dirty="0" smtClean="0">
                <a:solidFill>
                  <a:schemeClr val="tx1"/>
                </a:solidFill>
                <a:latin typeface="Calibri" pitchFamily="34" charset="0"/>
              </a:rPr>
              <a:t>. </a:t>
            </a:r>
            <a:r>
              <a:rPr lang="cs-CZ" sz="3200" kern="0" dirty="0">
                <a:solidFill>
                  <a:schemeClr val="tx1"/>
                </a:solidFill>
                <a:latin typeface="Calibri" pitchFamily="34" charset="0"/>
              </a:rPr>
              <a:t>část</a:t>
            </a:r>
          </a:p>
          <a:p>
            <a:pPr algn="ctr">
              <a:spcBef>
                <a:spcPct val="20000"/>
              </a:spcBef>
              <a:defRPr/>
            </a:pPr>
            <a:r>
              <a:rPr lang="cs-CZ" sz="3200" b="1" kern="0" dirty="0">
                <a:solidFill>
                  <a:schemeClr val="tx1"/>
                </a:solidFill>
                <a:latin typeface="Calibri" pitchFamily="34" charset="0"/>
              </a:rPr>
              <a:t>Faktory ovlivňující rychlost </a:t>
            </a:r>
            <a:r>
              <a:rPr lang="cs-CZ" sz="3200" b="1" kern="0" dirty="0" err="1">
                <a:solidFill>
                  <a:schemeClr val="tx1"/>
                </a:solidFill>
                <a:latin typeface="Calibri" pitchFamily="34" charset="0"/>
              </a:rPr>
              <a:t>chem</a:t>
            </a:r>
            <a:r>
              <a:rPr lang="cs-CZ" sz="3200" b="1" kern="0" dirty="0">
                <a:solidFill>
                  <a:schemeClr val="tx1"/>
                </a:solidFill>
                <a:latin typeface="Calibri" pitchFamily="34" charset="0"/>
              </a:rPr>
              <a:t>. </a:t>
            </a:r>
            <a:r>
              <a:rPr lang="cs-CZ" sz="3200" b="1" kern="0" dirty="0" smtClean="0">
                <a:solidFill>
                  <a:schemeClr val="tx1"/>
                </a:solidFill>
                <a:latin typeface="Calibri" pitchFamily="34" charset="0"/>
              </a:rPr>
              <a:t>reakcí</a:t>
            </a:r>
          </a:p>
          <a:p>
            <a:pPr algn="ctr">
              <a:spcBef>
                <a:spcPct val="20000"/>
              </a:spcBef>
              <a:defRPr/>
            </a:pPr>
            <a:r>
              <a:rPr lang="cs-CZ" sz="2800" kern="0" dirty="0" smtClean="0">
                <a:solidFill>
                  <a:schemeClr val="tx1"/>
                </a:solidFill>
                <a:latin typeface="Calibri" pitchFamily="34" charset="0"/>
              </a:rPr>
              <a:t>(opakování)</a:t>
            </a:r>
            <a:endParaRPr lang="cs-CZ" sz="2800" kern="0" dirty="0">
              <a:solidFill>
                <a:schemeClr val="tx1"/>
              </a:solidFill>
              <a:latin typeface="Calibri" pitchFamily="34" charset="0"/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5301208"/>
            <a:ext cx="5472608" cy="133708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Nadpis 1"/>
          <p:cNvSpPr txBox="1">
            <a:spLocks/>
          </p:cNvSpPr>
          <p:nvPr/>
        </p:nvSpPr>
        <p:spPr bwMode="auto">
          <a:xfrm>
            <a:off x="683568" y="1052736"/>
            <a:ext cx="7772400" cy="1470025"/>
          </a:xfrm>
          <a:prstGeom prst="rect">
            <a:avLst/>
          </a:prstGeom>
          <a:solidFill>
            <a:srgbClr val="FFC000"/>
          </a:solidFill>
          <a:ln w="25400" cap="flat" cmpd="sng" algn="ctr">
            <a:solidFill>
              <a:schemeClr val="accent6">
                <a:shade val="50000"/>
              </a:schemeClr>
            </a:solidFill>
            <a:prstDash val="solid"/>
            <a:miter lim="800000"/>
            <a:headEnd/>
            <a:tailEnd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ctr" defTabSz="914400" rtl="0" eaLnBrk="0" fontAlgn="auto" latinLnBrk="0" hangingPunct="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0" cap="none" spc="0" normalizeH="0" baseline="0" noProof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Chemické reakce a děje</a:t>
            </a:r>
            <a:endParaRPr kumimoji="0" lang="cs-CZ" sz="4400" b="1" i="0" u="none" strike="noStrike" kern="0" cap="none" spc="0" normalizeH="0" baseline="0" noProof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852988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>
              <a:buFontTx/>
              <a:buNone/>
            </a:pPr>
            <a:endParaRPr lang="cs-CZ" sz="2400" dirty="0" smtClean="0">
              <a:latin typeface="Calibri" pitchFamily="34" charset="0"/>
            </a:endParaRPr>
          </a:p>
          <a:p>
            <a:pPr algn="ctr">
              <a:buNone/>
            </a:pPr>
            <a:r>
              <a:rPr lang="cs-CZ" sz="2800" b="1" dirty="0" smtClean="0">
                <a:latin typeface="Calibri" pitchFamily="34" charset="0"/>
              </a:rPr>
              <a:t>Vyjmenujte faktory, které ovlivňují</a:t>
            </a:r>
          </a:p>
          <a:p>
            <a:pPr algn="ctr">
              <a:buNone/>
            </a:pPr>
            <a:r>
              <a:rPr lang="cs-CZ" sz="2800" b="1" dirty="0" smtClean="0">
                <a:latin typeface="Calibri" pitchFamily="34" charset="0"/>
              </a:rPr>
              <a:t> rychlost chemických reakcí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Faktory ovlivňující rychlost reakce</a:t>
            </a:r>
            <a:endParaRPr lang="cs-CZ" sz="3800" b="1" dirty="0">
              <a:latin typeface="Calibri" pitchFamily="34" charset="0"/>
            </a:endParaRPr>
          </a:p>
        </p:txBody>
      </p:sp>
      <p:pic>
        <p:nvPicPr>
          <p:cNvPr id="18434" name="Picture 2" descr="akademici,CybArt,karikatury,otázky,otazníky,symbol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3717032"/>
            <a:ext cx="2160240" cy="21602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852988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>
              <a:buFontTx/>
              <a:buNone/>
            </a:pPr>
            <a:endParaRPr lang="cs-CZ" sz="2400" dirty="0" smtClean="0">
              <a:latin typeface="Calibri" pitchFamily="34" charset="0"/>
            </a:endParaRPr>
          </a:p>
          <a:p>
            <a:pPr marL="457200" indent="-457200">
              <a:buNone/>
            </a:pPr>
            <a:r>
              <a:rPr lang="cs-CZ" sz="2400" b="1" dirty="0" smtClean="0">
                <a:solidFill>
                  <a:srgbClr val="C00000"/>
                </a:solidFill>
                <a:latin typeface="Calibri" pitchFamily="34" charset="0"/>
              </a:rPr>
              <a:t>1. </a:t>
            </a:r>
            <a:r>
              <a:rPr lang="cs-CZ" sz="2400" b="1" u="sng" dirty="0" smtClean="0">
                <a:solidFill>
                  <a:srgbClr val="C00000"/>
                </a:solidFill>
                <a:latin typeface="Calibri" pitchFamily="34" charset="0"/>
              </a:rPr>
              <a:t>Látková koncentrace reaktantů</a:t>
            </a:r>
          </a:p>
          <a:p>
            <a:pPr marL="457200" indent="-457200">
              <a:buNone/>
            </a:pPr>
            <a:endParaRPr lang="cs-CZ" sz="2400" b="1" dirty="0" smtClean="0">
              <a:latin typeface="Calibri" pitchFamily="34" charset="0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čím větší je látková koncentrace reaktantů, tím větší je pravděpodobnost, že dojde ke srážce částic </a:t>
            </a:r>
          </a:p>
          <a:p>
            <a:pPr marL="457200" indent="-457200">
              <a:buNone/>
            </a:pPr>
            <a:endParaRPr lang="cs-CZ" sz="2400" dirty="0" smtClean="0">
              <a:latin typeface="Calibri" pitchFamily="34" charset="0"/>
            </a:endParaRP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čím více je reaktantů, tím reakce probíhá </a:t>
            </a:r>
            <a:r>
              <a:rPr lang="cs-CZ" sz="2400" b="1" dirty="0" smtClean="0">
                <a:latin typeface="Calibri" pitchFamily="34" charset="0"/>
              </a:rPr>
              <a:t>rychleji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Faktory ovlivňující rychlost reakce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852988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>
              <a:buFontTx/>
              <a:buNone/>
            </a:pPr>
            <a:endParaRPr lang="cs-CZ" sz="2400" b="1" dirty="0" smtClean="0">
              <a:latin typeface="Calibri" pitchFamily="34" charset="0"/>
            </a:endParaRPr>
          </a:p>
          <a:p>
            <a:pPr>
              <a:buFontTx/>
              <a:buNone/>
            </a:pPr>
            <a:r>
              <a:rPr lang="cs-CZ" sz="2400" b="1" dirty="0" smtClean="0">
                <a:solidFill>
                  <a:srgbClr val="C00000"/>
                </a:solidFill>
                <a:latin typeface="Calibri" pitchFamily="34" charset="0"/>
              </a:rPr>
              <a:t>2. </a:t>
            </a:r>
            <a:r>
              <a:rPr lang="cs-CZ" sz="2400" b="1" u="sng" dirty="0" smtClean="0">
                <a:solidFill>
                  <a:srgbClr val="C00000"/>
                </a:solidFill>
                <a:latin typeface="Calibri" pitchFamily="34" charset="0"/>
              </a:rPr>
              <a:t>Katalyzátory </a:t>
            </a:r>
          </a:p>
          <a:p>
            <a:pPr>
              <a:buFontTx/>
              <a:buNone/>
            </a:pPr>
            <a:endParaRPr lang="cs-CZ" sz="2400" b="1" dirty="0" smtClean="0">
              <a:latin typeface="Calibri" pitchFamily="34" charset="0"/>
            </a:endParaRPr>
          </a:p>
          <a:p>
            <a:pPr>
              <a:buFontTx/>
              <a:buNone/>
            </a:pPr>
            <a:r>
              <a:rPr lang="cs-CZ" sz="2400" b="1" dirty="0" smtClean="0">
                <a:latin typeface="Calibri" pitchFamily="34" charset="0"/>
              </a:rPr>
              <a:t> -   </a:t>
            </a:r>
            <a:r>
              <a:rPr lang="cs-CZ" sz="2400" dirty="0" smtClean="0">
                <a:latin typeface="Calibri" pitchFamily="34" charset="0"/>
              </a:rPr>
              <a:t>jejich přítomnost  umožňuje či urychluje průběh chemické reakce</a:t>
            </a:r>
          </a:p>
          <a:p>
            <a:pPr>
              <a:buFontTx/>
              <a:buNone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None/>
            </a:pPr>
            <a:r>
              <a:rPr lang="cs-CZ" sz="2400" dirty="0" smtClean="0">
                <a:latin typeface="Calibri" pitchFamily="34" charset="0"/>
              </a:rPr>
              <a:t>-    biokatalyzátory - </a:t>
            </a:r>
            <a:r>
              <a:rPr lang="cs-CZ" sz="2400" b="1" dirty="0" smtClean="0">
                <a:latin typeface="Calibri" pitchFamily="34" charset="0"/>
              </a:rPr>
              <a:t>enzymy</a:t>
            </a:r>
          </a:p>
          <a:p>
            <a:pPr>
              <a:buFontTx/>
              <a:buNone/>
            </a:pPr>
            <a:endParaRPr lang="cs-CZ" sz="2400" b="1" dirty="0" smtClean="0">
              <a:latin typeface="Calibri" pitchFamily="34" charset="0"/>
            </a:endParaRPr>
          </a:p>
          <a:p>
            <a:pPr>
              <a:buFontTx/>
              <a:buNone/>
            </a:pPr>
            <a:endParaRPr lang="cs-CZ" sz="2400" b="1" dirty="0" smtClean="0">
              <a:latin typeface="Calibri" pitchFamily="34" charset="0"/>
            </a:endParaRPr>
          </a:p>
          <a:p>
            <a:pPr>
              <a:buFontTx/>
              <a:buNone/>
            </a:pPr>
            <a:endParaRPr lang="cs-CZ" sz="2400" b="1" dirty="0" smtClean="0">
              <a:latin typeface="Calibri" pitchFamily="34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Faktory ovlivňující rychlost reakce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852988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>
              <a:buFontTx/>
              <a:buNone/>
            </a:pPr>
            <a:endParaRPr lang="cs-CZ" sz="2400" b="1" dirty="0" smtClean="0">
              <a:latin typeface="Calibri" pitchFamily="34" charset="0"/>
            </a:endParaRPr>
          </a:p>
          <a:p>
            <a:pPr>
              <a:buFontTx/>
              <a:buNone/>
            </a:pPr>
            <a:r>
              <a:rPr lang="cs-CZ" sz="2400" b="1" dirty="0" smtClean="0">
                <a:solidFill>
                  <a:srgbClr val="C00000"/>
                </a:solidFill>
                <a:latin typeface="Calibri" pitchFamily="34" charset="0"/>
              </a:rPr>
              <a:t>3. </a:t>
            </a:r>
            <a:r>
              <a:rPr lang="cs-CZ" sz="2400" b="1" u="sng" dirty="0" smtClean="0">
                <a:solidFill>
                  <a:srgbClr val="C00000"/>
                </a:solidFill>
                <a:latin typeface="Calibri" pitchFamily="34" charset="0"/>
              </a:rPr>
              <a:t>Inhibitory </a:t>
            </a:r>
          </a:p>
          <a:p>
            <a:pPr>
              <a:buFontTx/>
              <a:buNone/>
            </a:pPr>
            <a:endParaRPr lang="cs-CZ" sz="2400" b="1" dirty="0" smtClean="0">
              <a:latin typeface="Calibri" pitchFamily="34" charset="0"/>
            </a:endParaRPr>
          </a:p>
          <a:p>
            <a:pPr>
              <a:buFontTx/>
              <a:buNone/>
            </a:pPr>
            <a:r>
              <a:rPr lang="cs-CZ" sz="2400" b="1" dirty="0" smtClean="0">
                <a:latin typeface="Calibri" pitchFamily="34" charset="0"/>
              </a:rPr>
              <a:t> -   </a:t>
            </a:r>
            <a:r>
              <a:rPr lang="cs-CZ" sz="2400" dirty="0" smtClean="0">
                <a:latin typeface="Calibri" pitchFamily="34" charset="0"/>
              </a:rPr>
              <a:t>jejich přítomnost  zpomaluje průběh chemické reakce</a:t>
            </a:r>
          </a:p>
          <a:p>
            <a:pPr>
              <a:buFontTx/>
              <a:buNone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patří mezi ně stabilizátory – přidávají se do potravin, aby se prodloužila jejich trvanlivost (tzv. </a:t>
            </a:r>
            <a:r>
              <a:rPr lang="cs-CZ" sz="2400" dirty="0" err="1" smtClean="0">
                <a:latin typeface="Calibri" pitchFamily="34" charset="0"/>
              </a:rPr>
              <a:t>Ečka</a:t>
            </a:r>
            <a:r>
              <a:rPr lang="cs-CZ" sz="2400" dirty="0" smtClean="0">
                <a:latin typeface="Calibri" pitchFamily="34" charset="0"/>
              </a:rPr>
              <a:t>)</a:t>
            </a:r>
          </a:p>
          <a:p>
            <a:pPr>
              <a:buNone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None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None/>
            </a:pPr>
            <a:endParaRPr lang="cs-CZ" sz="2400" b="1" dirty="0" smtClean="0">
              <a:latin typeface="Calibri" pitchFamily="34" charset="0"/>
            </a:endParaRPr>
          </a:p>
          <a:p>
            <a:pPr>
              <a:buFontTx/>
              <a:buNone/>
            </a:pPr>
            <a:endParaRPr lang="cs-CZ" sz="2400" b="1" dirty="0" smtClean="0">
              <a:latin typeface="Calibri" pitchFamily="34" charset="0"/>
            </a:endParaRPr>
          </a:p>
          <a:p>
            <a:pPr>
              <a:buFontTx/>
              <a:buNone/>
            </a:pPr>
            <a:endParaRPr lang="cs-CZ" sz="2400" b="1" dirty="0" smtClean="0">
              <a:latin typeface="Calibri" pitchFamily="34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Faktory ovlivňující rychlost reakce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852988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>
              <a:buFontTx/>
              <a:buNone/>
            </a:pPr>
            <a:endParaRPr lang="cs-CZ" sz="2400" b="1" dirty="0" smtClean="0">
              <a:latin typeface="Calibri" pitchFamily="34" charset="0"/>
            </a:endParaRPr>
          </a:p>
          <a:p>
            <a:pPr>
              <a:buFontTx/>
              <a:buNone/>
            </a:pPr>
            <a:r>
              <a:rPr lang="cs-CZ" sz="2400" b="1" dirty="0" smtClean="0">
                <a:solidFill>
                  <a:srgbClr val="C00000"/>
                </a:solidFill>
                <a:latin typeface="Calibri" pitchFamily="34" charset="0"/>
              </a:rPr>
              <a:t>3. </a:t>
            </a:r>
            <a:r>
              <a:rPr lang="cs-CZ" sz="2400" b="1" u="sng" dirty="0" smtClean="0">
                <a:solidFill>
                  <a:srgbClr val="C00000"/>
                </a:solidFill>
                <a:latin typeface="Calibri" pitchFamily="34" charset="0"/>
              </a:rPr>
              <a:t>Plošný obsah reaktantů</a:t>
            </a:r>
          </a:p>
          <a:p>
            <a:pPr>
              <a:buFontTx/>
              <a:buNone/>
            </a:pPr>
            <a:endParaRPr lang="cs-CZ" sz="2400" b="1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400" b="1" dirty="0" smtClean="0">
                <a:latin typeface="Calibri" pitchFamily="34" charset="0"/>
              </a:rPr>
              <a:t>zvětšením plošného obsahu povrchu reagujících látek </a:t>
            </a:r>
            <a:r>
              <a:rPr lang="cs-CZ" sz="2400" dirty="0" smtClean="0">
                <a:latin typeface="Calibri" pitchFamily="34" charset="0"/>
              </a:rPr>
              <a:t>se zvyšuje rychlost chemické reakce</a:t>
            </a:r>
          </a:p>
          <a:p>
            <a:pPr>
              <a:buFontTx/>
              <a:buChar char="-"/>
            </a:pPr>
            <a:endParaRPr lang="cs-CZ" sz="2400" b="1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ke vzájemnému kontaktu reagujících atomů či molekul  dochází  </a:t>
            </a:r>
            <a:r>
              <a:rPr lang="cs-CZ" sz="2400" b="1" dirty="0" smtClean="0">
                <a:latin typeface="Calibri" pitchFamily="34" charset="0"/>
              </a:rPr>
              <a:t>na rozhraní obou skupenství</a:t>
            </a:r>
          </a:p>
          <a:p>
            <a:pPr>
              <a:buFontTx/>
              <a:buChar char="-"/>
            </a:pPr>
            <a:endParaRPr lang="cs-CZ" sz="2400" b="1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je dobré zajistit, aby byl vzájemný kontakt látek co největší (rozdrcení kamínků uhličitanu vápenatého na prášek)</a:t>
            </a:r>
          </a:p>
          <a:p>
            <a:pPr>
              <a:buFontTx/>
              <a:buChar char="-"/>
            </a:pPr>
            <a:endParaRPr lang="cs-CZ" sz="2400" b="1" dirty="0" smtClean="0">
              <a:latin typeface="Calibri" pitchFamily="34" charset="0"/>
            </a:endParaRPr>
          </a:p>
          <a:p>
            <a:pPr>
              <a:buFontTx/>
              <a:buNone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None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None/>
            </a:pPr>
            <a:endParaRPr lang="cs-CZ" sz="2400" b="1" dirty="0" smtClean="0">
              <a:latin typeface="Calibri" pitchFamily="34" charset="0"/>
            </a:endParaRPr>
          </a:p>
          <a:p>
            <a:pPr>
              <a:buFontTx/>
              <a:buNone/>
            </a:pPr>
            <a:endParaRPr lang="cs-CZ" sz="2400" b="1" dirty="0" smtClean="0">
              <a:latin typeface="Calibri" pitchFamily="34" charset="0"/>
            </a:endParaRPr>
          </a:p>
          <a:p>
            <a:pPr>
              <a:buFontTx/>
              <a:buNone/>
            </a:pPr>
            <a:endParaRPr lang="cs-CZ" sz="2400" b="1" dirty="0" smtClean="0">
              <a:latin typeface="Calibri" pitchFamily="34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Faktory ovlivňující rychlost reakce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852988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>
              <a:buFontTx/>
              <a:buNone/>
            </a:pPr>
            <a:endParaRPr lang="cs-CZ" sz="2400" b="1" dirty="0" smtClean="0">
              <a:latin typeface="Calibri" pitchFamily="34" charset="0"/>
            </a:endParaRPr>
          </a:p>
          <a:p>
            <a:pPr>
              <a:buFontTx/>
              <a:buNone/>
            </a:pPr>
            <a:r>
              <a:rPr lang="cs-CZ" sz="2400" b="1" dirty="0" smtClean="0">
                <a:solidFill>
                  <a:srgbClr val="C00000"/>
                </a:solidFill>
                <a:latin typeface="Calibri" pitchFamily="34" charset="0"/>
              </a:rPr>
              <a:t>4. </a:t>
            </a:r>
            <a:r>
              <a:rPr lang="cs-CZ" sz="2400" b="1" u="sng" dirty="0" smtClean="0">
                <a:solidFill>
                  <a:srgbClr val="C00000"/>
                </a:solidFill>
                <a:latin typeface="Calibri" pitchFamily="34" charset="0"/>
              </a:rPr>
              <a:t>Teplota</a:t>
            </a:r>
          </a:p>
          <a:p>
            <a:pPr>
              <a:buFontTx/>
              <a:buNone/>
            </a:pPr>
            <a:endParaRPr lang="cs-CZ" sz="2400" b="1" u="sng" dirty="0" smtClean="0">
              <a:solidFill>
                <a:srgbClr val="C00000"/>
              </a:solidFill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nárůst teploty zvyšuje rychlost chemické reakce</a:t>
            </a:r>
          </a:p>
          <a:p>
            <a:pPr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400" b="1" dirty="0" smtClean="0">
                <a:latin typeface="Calibri" pitchFamily="34" charset="0"/>
              </a:rPr>
              <a:t>vyšší teplota zvyšuje rychlost pohybu částic hmoty</a:t>
            </a:r>
          </a:p>
          <a:p>
            <a:pPr>
              <a:buFontTx/>
              <a:buNone/>
            </a:pPr>
            <a:endParaRPr lang="cs-CZ" sz="2400" b="1" u="sng" dirty="0" smtClean="0">
              <a:solidFill>
                <a:srgbClr val="C00000"/>
              </a:solidFill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naopak nízká teplota se využívá ke zpomalení rychlosti chemické reakce (chladnička)</a:t>
            </a:r>
          </a:p>
          <a:p>
            <a:pPr>
              <a:buFontTx/>
              <a:buChar char="-"/>
            </a:pPr>
            <a:endParaRPr lang="cs-CZ" sz="2400" b="1" dirty="0" smtClean="0">
              <a:latin typeface="Calibri" pitchFamily="34" charset="0"/>
            </a:endParaRPr>
          </a:p>
          <a:p>
            <a:pPr>
              <a:buFontTx/>
              <a:buChar char="-"/>
            </a:pPr>
            <a:endParaRPr lang="cs-CZ" sz="2400" b="1" dirty="0" smtClean="0">
              <a:latin typeface="Calibri" pitchFamily="34" charset="0"/>
            </a:endParaRPr>
          </a:p>
          <a:p>
            <a:pPr>
              <a:buFontTx/>
              <a:buNone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None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None/>
            </a:pPr>
            <a:endParaRPr lang="cs-CZ" sz="2400" b="1" dirty="0" smtClean="0">
              <a:latin typeface="Calibri" pitchFamily="34" charset="0"/>
            </a:endParaRPr>
          </a:p>
          <a:p>
            <a:pPr>
              <a:buFontTx/>
              <a:buNone/>
            </a:pPr>
            <a:endParaRPr lang="cs-CZ" sz="2400" b="1" dirty="0" smtClean="0">
              <a:latin typeface="Calibri" pitchFamily="34" charset="0"/>
            </a:endParaRPr>
          </a:p>
          <a:p>
            <a:pPr>
              <a:buFontTx/>
              <a:buNone/>
            </a:pPr>
            <a:endParaRPr lang="cs-CZ" sz="2400" b="1" dirty="0" smtClean="0">
              <a:latin typeface="Calibri" pitchFamily="34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Faktory ovlivňující rychlost reakce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852988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>
              <a:buFontTx/>
              <a:buNone/>
            </a:pPr>
            <a:endParaRPr lang="cs-CZ" sz="2400" b="1" dirty="0" smtClean="0">
              <a:latin typeface="Calibri" pitchFamily="34" charset="0"/>
            </a:endParaRPr>
          </a:p>
          <a:p>
            <a:pPr>
              <a:buFontTx/>
              <a:buNone/>
            </a:pPr>
            <a:r>
              <a:rPr lang="cs-CZ" sz="2400" b="1" dirty="0" smtClean="0">
                <a:solidFill>
                  <a:srgbClr val="C00000"/>
                </a:solidFill>
                <a:latin typeface="Calibri" pitchFamily="34" charset="0"/>
              </a:rPr>
              <a:t>5. </a:t>
            </a:r>
            <a:r>
              <a:rPr lang="cs-CZ" sz="2400" b="1" u="sng" dirty="0" smtClean="0">
                <a:solidFill>
                  <a:srgbClr val="C00000"/>
                </a:solidFill>
                <a:latin typeface="Calibri" pitchFamily="34" charset="0"/>
              </a:rPr>
              <a:t>Míchání, tlak</a:t>
            </a:r>
          </a:p>
          <a:p>
            <a:pPr>
              <a:buFontTx/>
              <a:buNone/>
            </a:pPr>
            <a:endParaRPr lang="cs-CZ" sz="2400" b="1" u="sng" dirty="0" smtClean="0">
              <a:solidFill>
                <a:srgbClr val="C00000"/>
              </a:solidFill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rozpouštění modré skalice ve vodě urychlíme </a:t>
            </a:r>
            <a:r>
              <a:rPr lang="cs-CZ" sz="2400" b="1" dirty="0" smtClean="0">
                <a:latin typeface="Calibri" pitchFamily="34" charset="0"/>
              </a:rPr>
              <a:t>mícháním</a:t>
            </a:r>
            <a:r>
              <a:rPr lang="cs-CZ" sz="2400" dirty="0" smtClean="0">
                <a:latin typeface="Calibri" pitchFamily="34" charset="0"/>
              </a:rPr>
              <a:t> (zrychlí se pohyb částic v roztoku)</a:t>
            </a:r>
          </a:p>
          <a:p>
            <a:pPr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pokud je alespoň jeden reaktant v plynném stavu, tak potom i změna </a:t>
            </a:r>
            <a:r>
              <a:rPr lang="cs-CZ" sz="2400" b="1" dirty="0" smtClean="0">
                <a:latin typeface="Calibri" pitchFamily="34" charset="0"/>
              </a:rPr>
              <a:t>tlaku </a:t>
            </a:r>
            <a:r>
              <a:rPr lang="cs-CZ" sz="2400" dirty="0" smtClean="0">
                <a:latin typeface="Calibri" pitchFamily="34" charset="0"/>
              </a:rPr>
              <a:t>ovlivňuje rychlost chemické reakce</a:t>
            </a:r>
            <a:endParaRPr lang="cs-CZ" sz="2400" b="1" dirty="0" smtClean="0">
              <a:latin typeface="Calibri" pitchFamily="34" charset="0"/>
            </a:endParaRPr>
          </a:p>
          <a:p>
            <a:pPr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Char char="-"/>
            </a:pPr>
            <a:endParaRPr lang="cs-CZ" sz="2400" b="1" dirty="0" smtClean="0">
              <a:latin typeface="Calibri" pitchFamily="34" charset="0"/>
            </a:endParaRPr>
          </a:p>
          <a:p>
            <a:pPr>
              <a:buFontTx/>
              <a:buNone/>
            </a:pPr>
            <a:endParaRPr lang="cs-CZ" sz="2400" b="1" u="sng" dirty="0" smtClean="0">
              <a:solidFill>
                <a:srgbClr val="C00000"/>
              </a:solidFill>
              <a:latin typeface="Calibri" pitchFamily="34" charset="0"/>
            </a:endParaRPr>
          </a:p>
          <a:p>
            <a:pPr>
              <a:buFontTx/>
              <a:buNone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None/>
            </a:pPr>
            <a:endParaRPr lang="cs-CZ" sz="2400" dirty="0" smtClean="0">
              <a:latin typeface="Calibri" pitchFamily="34" charset="0"/>
            </a:endParaRPr>
          </a:p>
          <a:p>
            <a:pPr>
              <a:buFontTx/>
              <a:buNone/>
            </a:pPr>
            <a:endParaRPr lang="cs-CZ" sz="2400" b="1" dirty="0" smtClean="0">
              <a:latin typeface="Calibri" pitchFamily="34" charset="0"/>
            </a:endParaRPr>
          </a:p>
          <a:p>
            <a:pPr>
              <a:buFontTx/>
              <a:buNone/>
            </a:pPr>
            <a:endParaRPr lang="cs-CZ" sz="2400" b="1" dirty="0" smtClean="0">
              <a:latin typeface="Calibri" pitchFamily="34" charset="0"/>
            </a:endParaRPr>
          </a:p>
          <a:p>
            <a:pPr>
              <a:buFontTx/>
              <a:buNone/>
            </a:pPr>
            <a:endParaRPr lang="cs-CZ" sz="2400" b="1" dirty="0" smtClean="0">
              <a:latin typeface="Calibri" pitchFamily="34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Faktory ovlivňující rychlost reakce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obsah 2"/>
          <p:cNvSpPr>
            <a:spLocks noGrp="1"/>
          </p:cNvSpPr>
          <p:nvPr>
            <p:ph idx="1"/>
          </p:nvPr>
        </p:nvSpPr>
        <p:spPr>
          <a:xfrm>
            <a:off x="468313" y="1484313"/>
            <a:ext cx="8229600" cy="5184775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>
              <a:buFontTx/>
              <a:buNone/>
            </a:pPr>
            <a:r>
              <a:rPr lang="cs-CZ" sz="2400" dirty="0" smtClean="0">
                <a:latin typeface="Calibri" pitchFamily="34" charset="0"/>
              </a:rPr>
              <a:t> </a:t>
            </a:r>
          </a:p>
          <a:p>
            <a:pPr>
              <a:buFontTx/>
              <a:buNone/>
            </a:pPr>
            <a:r>
              <a:rPr lang="cs-CZ" sz="2400" b="1" dirty="0" smtClean="0">
                <a:latin typeface="Calibri" pitchFamily="34" charset="0"/>
              </a:rPr>
              <a:t>Máte dva hrníčky s čajem:</a:t>
            </a:r>
          </a:p>
          <a:p>
            <a:pPr marL="457200" indent="-457200">
              <a:buFontTx/>
              <a:buAutoNum type="arabicPeriod"/>
            </a:pPr>
            <a:r>
              <a:rPr lang="cs-CZ" sz="2400" dirty="0" smtClean="0">
                <a:latin typeface="Calibri" pitchFamily="34" charset="0"/>
              </a:rPr>
              <a:t>Teplota čaje cca 70°C                            2. Teplota čaje cca 90°C</a:t>
            </a:r>
          </a:p>
          <a:p>
            <a:pPr marL="457200" indent="-457200">
              <a:buNone/>
            </a:pPr>
            <a:r>
              <a:rPr lang="cs-CZ" sz="2400" dirty="0" smtClean="0">
                <a:latin typeface="Calibri" pitchFamily="34" charset="0"/>
              </a:rPr>
              <a:t>       Kostkový cukr                                              Krystalový cukr</a:t>
            </a:r>
          </a:p>
          <a:p>
            <a:pPr marL="457200" indent="-457200">
              <a:buNone/>
            </a:pPr>
            <a:r>
              <a:rPr lang="cs-CZ" sz="2400" dirty="0" smtClean="0">
                <a:latin typeface="Calibri" pitchFamily="34" charset="0"/>
              </a:rPr>
              <a:t>       Bez lžičky                                                      Se lžičkou</a:t>
            </a:r>
          </a:p>
          <a:p>
            <a:pPr marL="457200" indent="-457200">
              <a:buNone/>
            </a:pPr>
            <a:endParaRPr lang="cs-CZ" sz="2400" dirty="0" smtClean="0">
              <a:latin typeface="Calibri" pitchFamily="34" charset="0"/>
            </a:endParaRPr>
          </a:p>
          <a:p>
            <a:pPr marL="457200" indent="-457200">
              <a:buNone/>
            </a:pPr>
            <a:endParaRPr lang="cs-CZ" sz="2400" dirty="0" smtClean="0">
              <a:latin typeface="Calibri" pitchFamily="34" charset="0"/>
            </a:endParaRPr>
          </a:p>
          <a:p>
            <a:pPr marL="457200" indent="-457200">
              <a:buNone/>
            </a:pPr>
            <a:endParaRPr lang="cs-CZ" sz="2400" dirty="0" smtClean="0">
              <a:latin typeface="Calibri" pitchFamily="34" charset="0"/>
            </a:endParaRPr>
          </a:p>
          <a:p>
            <a:pPr marL="457200" indent="-457200" algn="ctr">
              <a:buNone/>
            </a:pPr>
            <a:r>
              <a:rPr lang="cs-CZ" sz="2400" b="1" dirty="0" smtClean="0">
                <a:latin typeface="Calibri" pitchFamily="34" charset="0"/>
              </a:rPr>
              <a:t>Ve kterém hrníčku se bude cukr rozpouštět rychleji?</a:t>
            </a:r>
          </a:p>
          <a:p>
            <a:pPr marL="457200" indent="-457200" algn="ctr">
              <a:buNone/>
            </a:pPr>
            <a:endParaRPr lang="cs-CZ" sz="2400" b="1" dirty="0" smtClean="0">
              <a:latin typeface="Calibri" pitchFamily="34" charset="0"/>
            </a:endParaRPr>
          </a:p>
          <a:p>
            <a:pPr marL="457200" indent="-457200" algn="ctr">
              <a:buNone/>
            </a:pPr>
            <a:r>
              <a:rPr lang="cs-CZ" sz="2400" b="1" dirty="0" smtClean="0">
                <a:latin typeface="Calibri" pitchFamily="34" charset="0"/>
              </a:rPr>
              <a:t>Vyjmenujte faktory, které se podílejí na urychlení reakce?</a:t>
            </a:r>
          </a:p>
          <a:p>
            <a:pPr marL="457200" indent="-457200" algn="ctr">
              <a:buNone/>
            </a:pPr>
            <a:r>
              <a:rPr lang="cs-CZ" sz="2400" b="1" dirty="0" smtClean="0">
                <a:latin typeface="Calibri" pitchFamily="34" charset="0"/>
              </a:rPr>
              <a:t>       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1430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4000" b="1" dirty="0" smtClean="0">
                <a:latin typeface="Calibri" pitchFamily="34" charset="0"/>
              </a:rPr>
              <a:t>Otázka k zamyšlení</a:t>
            </a:r>
            <a:endParaRPr lang="cs-CZ" sz="3800" b="1" dirty="0">
              <a:latin typeface="Calibri" pitchFamily="34" charset="0"/>
            </a:endParaRPr>
          </a:p>
        </p:txBody>
      </p:sp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3212976"/>
            <a:ext cx="1323975" cy="1457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obsah 2"/>
          <p:cNvSpPr>
            <a:spLocks noGrp="1"/>
          </p:cNvSpPr>
          <p:nvPr>
            <p:ph idx="1"/>
          </p:nvPr>
        </p:nvSpPr>
        <p:spPr>
          <a:xfrm>
            <a:off x="468313" y="1484313"/>
            <a:ext cx="8229600" cy="5184775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>
              <a:buFontTx/>
              <a:buNone/>
            </a:pPr>
            <a:r>
              <a:rPr lang="cs-CZ" sz="2400" dirty="0" smtClean="0">
                <a:latin typeface="Calibri" pitchFamily="34" charset="0"/>
              </a:rPr>
              <a:t> </a:t>
            </a:r>
            <a:r>
              <a:rPr lang="cs-CZ" sz="2400" b="1" dirty="0" smtClean="0">
                <a:latin typeface="Calibri" pitchFamily="34" charset="0"/>
              </a:rPr>
              <a:t>Máte dva hrníčky s čajem:</a:t>
            </a:r>
          </a:p>
          <a:p>
            <a:pPr marL="457200" indent="-457200">
              <a:buFontTx/>
              <a:buAutoNum type="arabicPeriod"/>
            </a:pPr>
            <a:r>
              <a:rPr lang="cs-CZ" sz="2400" dirty="0" smtClean="0">
                <a:latin typeface="Calibri" pitchFamily="34" charset="0"/>
              </a:rPr>
              <a:t>Teplota čaje cca 70°C                            </a:t>
            </a:r>
            <a:r>
              <a:rPr lang="cs-CZ" sz="2400" b="1" dirty="0" smtClean="0">
                <a:solidFill>
                  <a:srgbClr val="C00000"/>
                </a:solidFill>
                <a:latin typeface="Calibri" pitchFamily="34" charset="0"/>
              </a:rPr>
              <a:t>2. Teplota čaje cca 90°C</a:t>
            </a:r>
          </a:p>
          <a:p>
            <a:pPr marL="457200" indent="-457200">
              <a:buNone/>
            </a:pPr>
            <a:r>
              <a:rPr lang="cs-CZ" sz="2400" dirty="0" smtClean="0">
                <a:latin typeface="Calibri" pitchFamily="34" charset="0"/>
              </a:rPr>
              <a:t>       Kostkový cukr                                              </a:t>
            </a:r>
            <a:r>
              <a:rPr lang="cs-CZ" sz="2400" b="1" dirty="0" smtClean="0">
                <a:solidFill>
                  <a:srgbClr val="C00000"/>
                </a:solidFill>
                <a:latin typeface="Calibri" pitchFamily="34" charset="0"/>
              </a:rPr>
              <a:t>Krystalový cukr</a:t>
            </a:r>
          </a:p>
          <a:p>
            <a:pPr marL="457200" indent="-457200">
              <a:buNone/>
            </a:pPr>
            <a:r>
              <a:rPr lang="cs-CZ" sz="2400" dirty="0" smtClean="0">
                <a:latin typeface="Calibri" pitchFamily="34" charset="0"/>
              </a:rPr>
              <a:t>       Bez lžičky                                                      </a:t>
            </a:r>
            <a:r>
              <a:rPr lang="cs-CZ" sz="2400" b="1" dirty="0" smtClean="0">
                <a:solidFill>
                  <a:srgbClr val="C00000"/>
                </a:solidFill>
                <a:latin typeface="Calibri" pitchFamily="34" charset="0"/>
              </a:rPr>
              <a:t>Se lžičkou</a:t>
            </a:r>
          </a:p>
          <a:p>
            <a:pPr marL="457200" indent="-457200">
              <a:buNone/>
            </a:pPr>
            <a:endParaRPr lang="cs-CZ" sz="2400" dirty="0" smtClean="0">
              <a:latin typeface="Calibri" pitchFamily="34" charset="0"/>
            </a:endParaRPr>
          </a:p>
          <a:p>
            <a:pPr marL="457200" indent="-457200">
              <a:buNone/>
            </a:pPr>
            <a:r>
              <a:rPr lang="cs-CZ" sz="2400" b="1" u="sng" dirty="0" smtClean="0">
                <a:latin typeface="Calibri" pitchFamily="34" charset="0"/>
              </a:rPr>
              <a:t>Odpověď:</a:t>
            </a:r>
          </a:p>
          <a:p>
            <a:pPr marL="457200" indent="-457200">
              <a:buNone/>
            </a:pPr>
            <a:r>
              <a:rPr lang="cs-CZ" sz="2400" dirty="0" smtClean="0">
                <a:latin typeface="Calibri" pitchFamily="34" charset="0"/>
              </a:rPr>
              <a:t>Ve druhém hrníčku bude rozpouštění probíhat rychleji:</a:t>
            </a:r>
          </a:p>
          <a:p>
            <a:pPr marL="457200" indent="-457200">
              <a:buFontTx/>
              <a:buChar char="-"/>
            </a:pPr>
            <a:r>
              <a:rPr lang="cs-CZ" sz="2400" b="1" dirty="0" smtClean="0">
                <a:latin typeface="Calibri" pitchFamily="34" charset="0"/>
              </a:rPr>
              <a:t>teplota</a:t>
            </a:r>
            <a:r>
              <a:rPr lang="cs-CZ" sz="2400" dirty="0" smtClean="0">
                <a:latin typeface="Calibri" pitchFamily="34" charset="0"/>
              </a:rPr>
              <a:t> vody je tam o 20°C vyšší (1. faktor)</a:t>
            </a:r>
          </a:p>
          <a:p>
            <a:pPr marL="457200" indent="-457200">
              <a:buFontTx/>
              <a:buChar char="-"/>
            </a:pPr>
            <a:r>
              <a:rPr lang="cs-CZ" sz="2400" dirty="0" smtClean="0">
                <a:latin typeface="Calibri" pitchFamily="34" charset="0"/>
              </a:rPr>
              <a:t>cukr, </a:t>
            </a:r>
            <a:r>
              <a:rPr lang="cs-CZ" sz="2400" dirty="0" err="1" smtClean="0">
                <a:latin typeface="Calibri" pitchFamily="34" charset="0"/>
              </a:rPr>
              <a:t>kt</a:t>
            </a:r>
            <a:r>
              <a:rPr lang="cs-CZ" sz="2400" dirty="0" smtClean="0">
                <a:latin typeface="Calibri" pitchFamily="34" charset="0"/>
              </a:rPr>
              <a:t>. rozpouštíme má větší </a:t>
            </a:r>
            <a:r>
              <a:rPr lang="cs-CZ" sz="2400" b="1" dirty="0" smtClean="0">
                <a:latin typeface="Calibri" pitchFamily="34" charset="0"/>
              </a:rPr>
              <a:t>plošný obsah </a:t>
            </a:r>
            <a:r>
              <a:rPr lang="cs-CZ" sz="2400" dirty="0" smtClean="0">
                <a:latin typeface="Calibri" pitchFamily="34" charset="0"/>
              </a:rPr>
              <a:t>(2. faktor)</a:t>
            </a:r>
          </a:p>
          <a:p>
            <a:pPr marL="457200" indent="-457200">
              <a:buFontTx/>
              <a:buChar char="-"/>
            </a:pPr>
            <a:r>
              <a:rPr lang="cs-CZ" sz="2400" b="1" dirty="0" smtClean="0">
                <a:latin typeface="Calibri" pitchFamily="34" charset="0"/>
              </a:rPr>
              <a:t>Míchání</a:t>
            </a:r>
            <a:r>
              <a:rPr lang="cs-CZ" sz="2400" dirty="0" smtClean="0">
                <a:latin typeface="Calibri" pitchFamily="34" charset="0"/>
              </a:rPr>
              <a:t> lžičkou zrychluje rozpouštění (3. faktor)</a:t>
            </a:r>
          </a:p>
          <a:p>
            <a:pPr marL="457200" indent="-457200"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  <a:p>
            <a:pPr marL="457200" indent="-457200">
              <a:buNone/>
            </a:pPr>
            <a:endParaRPr lang="cs-CZ" sz="2400" dirty="0" smtClean="0">
              <a:latin typeface="Calibri" pitchFamily="34" charset="0"/>
            </a:endParaRPr>
          </a:p>
          <a:p>
            <a:pPr marL="457200" indent="-457200">
              <a:buNone/>
            </a:pPr>
            <a:endParaRPr lang="cs-CZ" sz="2400" dirty="0" smtClean="0">
              <a:latin typeface="Calibri" pitchFamily="34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1430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4000" b="1" dirty="0" smtClean="0">
                <a:latin typeface="Calibri" pitchFamily="34" charset="0"/>
              </a:rPr>
              <a:t>Otázka k zamyšlení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3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3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33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33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31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31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468313" y="1484313"/>
            <a:ext cx="8229600" cy="5184775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>
              <a:buNone/>
            </a:pPr>
            <a:endParaRPr lang="cs-CZ" sz="2400" b="1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2400" dirty="0" smtClean="0"/>
              <a:t>Obrázky převzaty:</a:t>
            </a:r>
          </a:p>
          <a:p>
            <a:pPr>
              <a:buNone/>
            </a:pPr>
            <a:r>
              <a:rPr lang="cs-CZ" sz="2400" dirty="0" smtClean="0"/>
              <a:t>[cit. </a:t>
            </a:r>
            <a:r>
              <a:rPr lang="cs-CZ" sz="2400" smtClean="0"/>
              <a:t>2011-09-28] </a:t>
            </a:r>
            <a:r>
              <a:rPr lang="cs-CZ" sz="2400" i="1" dirty="0" smtClean="0"/>
              <a:t>www.office.</a:t>
            </a:r>
            <a:r>
              <a:rPr lang="cs-CZ" sz="2400" i="1" dirty="0" err="1" smtClean="0"/>
              <a:t>microsoft.com</a:t>
            </a:r>
            <a:endParaRPr lang="cs-CZ" sz="2400" i="1" dirty="0" smtClean="0"/>
          </a:p>
          <a:p>
            <a:pPr>
              <a:buNone/>
            </a:pPr>
            <a:endParaRPr lang="cs-CZ" sz="2400" i="1" dirty="0" smtClean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1430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Použité zdroje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08"/>
  <p:tag name="MMPROD_UIDATA" val="&lt;database version=&quot;6.0&quot;&gt;&lt;object type=&quot;1&quot; unique_id=&quot;10001&quot;&gt;&lt;object type=&quot;8&quot; unique_id=&quot;10002&quot;&gt;&lt;/object&gt;&lt;object type=&quot;2&quot; unique_id=&quot;10003&quot;&gt;&lt;object type=&quot;3&quot; unique_id=&quot;10004&quot;&gt;&lt;property id=&quot;20148&quot; value=&quot;5&quot;/&gt;&lt;property id=&quot;20300&quot; value=&quot;Slide 1 - &amp;quot;Chemické reakce a děje&amp;quot;&quot;/&gt;&lt;property id=&quot;20307&quot; value=&quot;256&quot;/&gt;&lt;/object&gt;&lt;object type=&quot;3&quot; unique_id=&quot;10005&quot;&gt;&lt;property id=&quot;20148&quot; value=&quot;5&quot;/&gt;&lt;property id=&quot;20300&quot; value=&quot;Slide 2 - &amp;quot;Proč neprší krystalky cukru?&amp;quot;&quot;/&gt;&lt;property id=&quot;20307&quot; value=&quot;257&quot;/&gt;&lt;/object&gt;&lt;object type=&quot;3&quot; unique_id=&quot;10006&quot;&gt;&lt;property id=&quot;20148&quot; value=&quot;5&quot;/&gt;&lt;property id=&quot;20300&quot; value=&quot;Slide 3 - &amp;quot;Enzymy&amp;quot;&quot;/&gt;&lt;property id=&quot;20307&quot; value=&quot;258&quot;/&gt;&lt;/object&gt;&lt;object type=&quot;3&quot; unique_id=&quot;10007&quot;&gt;&lt;property id=&quot;20148&quot; value=&quot;5&quot;/&gt;&lt;property id=&quot;20300&quot; value=&quot;Slide 4 - &amp;quot;Experiment &amp;#x0D;&amp;#x0A; enzymatický rozklad peroxidu vodíku&amp;quot;&quot;/&gt;&lt;property id=&quot;20307&quot; value=&quot;259&quot;/&gt;&lt;/object&gt;&lt;object type=&quot;3&quot; unique_id=&quot;10008&quot;&gt;&lt;property id=&quot;20148&quot; value=&quot;5&quot;/&gt;&lt;property id=&quot;20300&quot; value=&quot;Slide 5&quot;/&gt;&lt;property id=&quot;20307&quot; value=&quot;260&quot;/&gt;&lt;/object&gt;&lt;object type=&quot;3&quot; unique_id=&quot;10009&quot;&gt;&lt;property id=&quot;20148&quot; value=&quot;5&quot;/&gt;&lt;property id=&quot;20300&quot; value=&quot;Slide 6&quot;/&gt;&lt;property id=&quot;20307&quot; value=&quot;261&quot;/&gt;&lt;/object&gt;&lt;object type=&quot;3&quot; unique_id=&quot;10010&quot;&gt;&lt;property id=&quot;20148&quot; value=&quot;5&quot;/&gt;&lt;property id=&quot;20300&quot; value=&quot;Slide 7 - &amp;quot;Experiment&amp;quot;&quot;/&gt;&lt;property id=&quot;20307&quot; value=&quot;262&quot;/&gt;&lt;/object&gt;&lt;object type=&quot;3&quot; unique_id=&quot;10119&quot;&gt;&lt;property id=&quot;20148&quot; value=&quot;5&quot;/&gt;&lt;property id=&quot;20300&quot; value=&quot;Slide 8 - &amp;quot;Specifické účinky enzymů&amp;quot;&quot;/&gt;&lt;property id=&quot;20307&quot; value=&quot;263&quot;/&gt;&lt;/object&gt;&lt;object type=&quot;3&quot; unique_id=&quot;10120&quot;&gt;&lt;property id=&quot;20148&quot; value=&quot;5&quot;/&gt;&lt;property id=&quot;20300&quot; value=&quot;Slide 9 - &amp;quot;Enzymy&amp;quot;&quot;/&gt;&lt;property id=&quot;20307&quot; value=&quot;264&quot;/&gt;&lt;/object&gt;&lt;object type=&quot;3&quot; unique_id=&quot;10154&quot;&gt;&lt;property id=&quot;20148&quot; value=&quot;5&quot;/&gt;&lt;property id=&quot;20300&quot; value=&quot;Slide 10 - &amp;quot;Rozsáhlé využití enzymů&amp;quot;&quot;/&gt;&lt;property id=&quot;20307&quot; value=&quot;265&quot;/&gt;&lt;/object&gt;&lt;object type=&quot;3&quot; unique_id=&quot;10215&quot;&gt;&lt;property id=&quot;20148&quot; value=&quot;5&quot;/&gt;&lt;property id=&quot;20300&quot; value=&quot;Slide 11 - &amp;quot;Shrnutí&amp;quot;&quot;/&gt;&lt;property id=&quot;20307&quot; value=&quot;266&quot;/&gt;&lt;/object&gt;&lt;/object&gt;&lt;/object&gt;&lt;/database&gt;"/>
</p:tagLst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461</TotalTime>
  <Words>478</Words>
  <Application>Microsoft Office PowerPoint</Application>
  <PresentationFormat>Předvádění na obrazovce (4:3)</PresentationFormat>
  <Paragraphs>125</Paragraphs>
  <Slides>13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Výchozí návrh</vt:lpstr>
      <vt:lpstr>Snímek 1</vt:lpstr>
      <vt:lpstr>Anotace</vt:lpstr>
      <vt:lpstr>Snímek 3</vt:lpstr>
      <vt:lpstr>Faktory ovlivňující rychlost reakce</vt:lpstr>
      <vt:lpstr>Faktory ovlivňující rychlost reakce</vt:lpstr>
      <vt:lpstr>Faktory ovlivňující rychlost reakce</vt:lpstr>
      <vt:lpstr>Faktory ovlivňující rychlost reakce</vt:lpstr>
      <vt:lpstr>Faktory ovlivňující rychlost reakce</vt:lpstr>
      <vt:lpstr>Faktory ovlivňující rychlost reakce</vt:lpstr>
      <vt:lpstr>Faktory ovlivňující rychlost reakce</vt:lpstr>
      <vt:lpstr>Otázka k zamyšlení</vt:lpstr>
      <vt:lpstr>Otázka k zamyšlení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Chemické reakce a děje</dc:title>
  <dc:creator>*</dc:creator>
  <cp:lastModifiedBy>lipi</cp:lastModifiedBy>
  <cp:revision>94</cp:revision>
  <dcterms:created xsi:type="dcterms:W3CDTF">2010-08-25T07:10:17Z</dcterms:created>
  <dcterms:modified xsi:type="dcterms:W3CDTF">2012-01-21T11:30:44Z</dcterms:modified>
</cp:coreProperties>
</file>