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0" r:id="rId2"/>
    <p:sldId id="256" r:id="rId3"/>
    <p:sldId id="265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275180"/>
              </p:ext>
            </p:extLst>
          </p:nvPr>
        </p:nvGraphicFramePr>
        <p:xfrm>
          <a:off x="647564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VY_32_INOVACE_07_Spisovná a nespisovná výslovnost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SPISOVNÁ A NESPISOVNÁ VÝSLOVNOST</a:t>
            </a:r>
            <a:br>
              <a:rPr lang="cs-CZ" sz="4000" dirty="0" smtClean="0"/>
            </a:br>
            <a:r>
              <a:rPr lang="cs-CZ" sz="2000" dirty="0" smtClean="0"/>
              <a:t>(šestý ročník)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6237312"/>
            <a:ext cx="1437928" cy="475480"/>
          </a:xfrm>
        </p:spPr>
        <p:txBody>
          <a:bodyPr>
            <a:normAutofit fontScale="85000" lnSpcReduction="20000"/>
          </a:bodyPr>
          <a:lstStyle/>
          <a:p>
            <a:endParaRPr lang="cs-CZ" b="1" u="sng" dirty="0" smtClean="0"/>
          </a:p>
          <a:p>
            <a:r>
              <a:rPr lang="cs-CZ" sz="1200" b="1" u="sng" dirty="0" smtClean="0"/>
              <a:t>Šárka FULÍNOVÁ</a:t>
            </a:r>
          </a:p>
          <a:p>
            <a:r>
              <a:rPr lang="cs-CZ" sz="1200" b="1" u="sng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48020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SPISOVNÁ  A  NESPISOVNÁ  VÝSLOVNOST</a:t>
            </a:r>
          </a:p>
          <a:p>
            <a:endParaRPr lang="cs-CZ" sz="3200" b="1" i="1" u="sng" dirty="0" smtClean="0">
              <a:solidFill>
                <a:srgbClr val="FF0000"/>
              </a:solidFill>
            </a:endParaRPr>
          </a:p>
          <a:p>
            <a:r>
              <a:rPr lang="cs-CZ" sz="3200" b="1" i="1" u="sng" dirty="0" smtClean="0"/>
              <a:t>Skupinu souhlásek párových</a:t>
            </a:r>
            <a:endParaRPr lang="cs-CZ" sz="3200" b="1" strike="sngStrike" dirty="0" smtClean="0"/>
          </a:p>
          <a:p>
            <a:r>
              <a:rPr lang="cs-CZ" sz="3200" b="1" dirty="0" smtClean="0"/>
              <a:t>(ve slovech nebo na rozhraní předložky </a:t>
            </a:r>
          </a:p>
          <a:p>
            <a:r>
              <a:rPr lang="cs-CZ" sz="3200" b="1" dirty="0" smtClean="0"/>
              <a:t>a dalšího slova, pokud se vyslovují dohromady)</a:t>
            </a:r>
          </a:p>
          <a:p>
            <a:r>
              <a:rPr lang="cs-CZ" sz="3200" b="1" i="1" u="sng" dirty="0" smtClean="0"/>
              <a:t>lišících se znělostí </a:t>
            </a:r>
            <a:r>
              <a:rPr lang="cs-CZ" sz="3200" b="1" dirty="0" smtClean="0"/>
              <a:t>vyslovujeme zněle nebo</a:t>
            </a:r>
          </a:p>
          <a:p>
            <a:r>
              <a:rPr lang="cs-CZ" sz="3200" b="1" dirty="0" smtClean="0"/>
              <a:t>nezněle podle poslední souhlásky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                              n í </a:t>
            </a:r>
            <a:r>
              <a:rPr lang="cs-CZ" sz="3200" b="1" dirty="0" smtClean="0">
                <a:solidFill>
                  <a:srgbClr val="FF0000"/>
                </a:solidFill>
              </a:rPr>
              <a:t>z k</a:t>
            </a:r>
            <a:r>
              <a:rPr lang="cs-CZ" sz="3200" b="1" dirty="0" smtClean="0"/>
              <a:t> ý               ( n í </a:t>
            </a:r>
            <a:r>
              <a:rPr lang="cs-CZ" sz="3200" b="1" dirty="0" smtClean="0">
                <a:solidFill>
                  <a:srgbClr val="0070C0"/>
                </a:solidFill>
              </a:rPr>
              <a:t>s k</a:t>
            </a:r>
            <a:r>
              <a:rPr lang="cs-CZ" sz="3200" b="1" dirty="0" smtClean="0"/>
              <a:t> ý)</a:t>
            </a:r>
          </a:p>
          <a:p>
            <a:r>
              <a:rPr lang="cs-CZ" sz="3200" b="1" dirty="0" smtClean="0"/>
              <a:t>                          </a:t>
            </a:r>
          </a:p>
          <a:p>
            <a:r>
              <a:rPr lang="cs-CZ" sz="3200" b="1" dirty="0" smtClean="0"/>
              <a:t>                       </a:t>
            </a:r>
            <a:r>
              <a:rPr lang="cs-CZ" sz="2800" b="1" dirty="0" smtClean="0"/>
              <a:t>znělá        neznělá         </a:t>
            </a:r>
            <a:r>
              <a:rPr lang="cs-CZ" sz="2800" b="1" dirty="0" err="1" smtClean="0"/>
              <a:t>neznělá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neznělá</a:t>
            </a:r>
            <a:endParaRPr lang="cs-CZ" sz="2800" b="1" dirty="0"/>
          </a:p>
        </p:txBody>
      </p:sp>
      <p:cxnSp>
        <p:nvCxnSpPr>
          <p:cNvPr id="4" name="Přímá spojovací šipka 3"/>
          <p:cNvCxnSpPr/>
          <p:nvPr/>
        </p:nvCxnSpPr>
        <p:spPr>
          <a:xfrm rot="10800000" flipV="1">
            <a:off x="3131840" y="5229200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3887924" y="5337212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6120172" y="5409220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732240" y="5229200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6632"/>
            <a:ext cx="752520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Tomuto jevu říkáme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spodoba znělosti.</a:t>
            </a:r>
          </a:p>
          <a:p>
            <a:endParaRPr lang="cs-CZ" sz="3200" b="1" dirty="0" smtClean="0"/>
          </a:p>
          <a:p>
            <a:r>
              <a:rPr lang="cs-CZ" sz="3200" b="1" i="1" dirty="0" smtClean="0"/>
              <a:t>a) na konci slova se </a:t>
            </a:r>
            <a:r>
              <a:rPr lang="cs-CZ" sz="3200" b="1" i="1" dirty="0" smtClean="0">
                <a:solidFill>
                  <a:srgbClr val="00B050"/>
                </a:solidFill>
              </a:rPr>
              <a:t>párové souhlásky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dirty="0" smtClean="0"/>
              <a:t>mění</a:t>
            </a:r>
          </a:p>
          <a:p>
            <a:r>
              <a:rPr lang="cs-CZ" sz="3200" b="1" i="1" dirty="0" smtClean="0"/>
              <a:t>     ve své </a:t>
            </a:r>
            <a:r>
              <a:rPr lang="cs-CZ" sz="3200" b="1" i="1" dirty="0" smtClean="0">
                <a:solidFill>
                  <a:srgbClr val="0070C0"/>
                </a:solidFill>
              </a:rPr>
              <a:t>neznělé protějšky</a:t>
            </a:r>
            <a:r>
              <a:rPr lang="cs-CZ" sz="3200" b="1" i="1" dirty="0" smtClean="0"/>
              <a:t>:</a:t>
            </a:r>
          </a:p>
          <a:p>
            <a:r>
              <a:rPr lang="cs-CZ" sz="3200" b="1" dirty="0" smtClean="0"/>
              <a:t>     had  =  (</a:t>
            </a:r>
            <a:r>
              <a:rPr lang="cs-CZ" sz="3200" b="1" dirty="0" err="1" smtClean="0"/>
              <a:t>hat</a:t>
            </a:r>
            <a:r>
              <a:rPr lang="cs-CZ" sz="3200" b="1" dirty="0" smtClean="0"/>
              <a:t>)         zub =  (zup).</a:t>
            </a:r>
          </a:p>
          <a:p>
            <a:endParaRPr lang="cs-CZ" sz="3200" b="1" dirty="0" smtClean="0"/>
          </a:p>
          <a:p>
            <a:r>
              <a:rPr lang="cs-CZ" sz="3200" b="1" i="1" dirty="0" smtClean="0"/>
              <a:t> b) ve výslovnosti souhláskových skupin</a:t>
            </a:r>
          </a:p>
          <a:p>
            <a:r>
              <a:rPr lang="cs-CZ" sz="3200" b="1" i="1" dirty="0" smtClean="0"/>
              <a:t>     dochází ke splývání</a:t>
            </a:r>
            <a:r>
              <a:rPr lang="cs-CZ" sz="3200" b="1" dirty="0" smtClean="0"/>
              <a:t>:</a:t>
            </a:r>
          </a:p>
          <a:p>
            <a:pPr>
              <a:buFontTx/>
              <a:buChar char="-"/>
            </a:pPr>
            <a:r>
              <a:rPr lang="cs-CZ" sz="3200" b="1" dirty="0" smtClean="0"/>
              <a:t>skupiny psané </a:t>
            </a:r>
            <a:r>
              <a:rPr lang="cs-CZ" sz="3200" b="1" dirty="0" err="1" smtClean="0">
                <a:solidFill>
                  <a:srgbClr val="7030A0"/>
                </a:solidFill>
              </a:rPr>
              <a:t>ts</a:t>
            </a:r>
            <a:r>
              <a:rPr lang="cs-CZ" sz="3200" b="1" dirty="0" smtClean="0">
                <a:solidFill>
                  <a:srgbClr val="7030A0"/>
                </a:solidFill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</a:rPr>
              <a:t>ds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smtClean="0"/>
              <a:t>splývají v </a:t>
            </a:r>
            <a:r>
              <a:rPr lang="cs-CZ" sz="3200" b="1" dirty="0" smtClean="0">
                <a:solidFill>
                  <a:srgbClr val="7030A0"/>
                </a:solidFill>
              </a:rPr>
              <a:t>c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       </a:t>
            </a:r>
            <a:r>
              <a:rPr lang="cs-CZ" sz="3200" b="1" dirty="0" smtClean="0"/>
              <a:t>dětství = (</a:t>
            </a:r>
            <a:r>
              <a:rPr lang="cs-CZ" sz="3200" b="1" dirty="0" err="1" smtClean="0"/>
              <a:t>děctví</a:t>
            </a:r>
            <a:r>
              <a:rPr lang="cs-CZ" sz="3200" b="1" dirty="0" smtClean="0"/>
              <a:t>)      lidstvo = (</a:t>
            </a:r>
            <a:r>
              <a:rPr lang="cs-CZ" sz="3200" b="1" dirty="0" err="1" smtClean="0"/>
              <a:t>lictvo</a:t>
            </a:r>
            <a:r>
              <a:rPr lang="cs-CZ" sz="3200" b="1" dirty="0" smtClean="0"/>
              <a:t>)</a:t>
            </a:r>
            <a:endParaRPr lang="cs-CZ" sz="3200" b="1" dirty="0" smtClean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endParaRPr lang="cs-CZ" sz="3200" b="1" dirty="0" smtClean="0"/>
          </a:p>
          <a:p>
            <a:pPr>
              <a:buFontTx/>
              <a:buChar char="-"/>
            </a:pPr>
            <a:r>
              <a:rPr lang="cs-CZ" sz="3200" b="1" dirty="0" smtClean="0"/>
              <a:t>skupiny </a:t>
            </a:r>
            <a:r>
              <a:rPr lang="cs-CZ" sz="3200" b="1" dirty="0" err="1" smtClean="0">
                <a:solidFill>
                  <a:srgbClr val="7030A0"/>
                </a:solidFill>
              </a:rPr>
              <a:t>tš</a:t>
            </a:r>
            <a:r>
              <a:rPr lang="cs-CZ" sz="3200" b="1" dirty="0" smtClean="0">
                <a:solidFill>
                  <a:srgbClr val="7030A0"/>
                </a:solidFill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</a:rPr>
              <a:t>dš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smtClean="0"/>
              <a:t>splývají v </a:t>
            </a:r>
            <a:r>
              <a:rPr lang="cs-CZ" sz="3200" b="1" dirty="0" smtClean="0">
                <a:solidFill>
                  <a:srgbClr val="7030A0"/>
                </a:solidFill>
              </a:rPr>
              <a:t>č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       </a:t>
            </a:r>
            <a:r>
              <a:rPr lang="cs-CZ" sz="3200" b="1" dirty="0" smtClean="0"/>
              <a:t>většina = (</a:t>
            </a:r>
            <a:r>
              <a:rPr lang="cs-CZ" sz="3200" b="1" dirty="0" err="1" smtClean="0"/>
              <a:t>věčina</a:t>
            </a:r>
            <a:r>
              <a:rPr lang="cs-CZ" sz="3200" b="1" dirty="0" smtClean="0"/>
              <a:t>)      mladší = (</a:t>
            </a:r>
            <a:r>
              <a:rPr lang="cs-CZ" sz="3200" b="1" dirty="0" err="1" smtClean="0"/>
              <a:t>mlačí</a:t>
            </a:r>
            <a:r>
              <a:rPr lang="cs-CZ" sz="3200" b="1" dirty="0" smtClean="0"/>
              <a:t>)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709380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PROCVIČOVÁNÍ</a:t>
            </a:r>
          </a:p>
          <a:p>
            <a:endParaRPr lang="cs-CZ" sz="2800" b="1" dirty="0" smtClean="0"/>
          </a:p>
          <a:p>
            <a:r>
              <a:rPr lang="cs-CZ" sz="2800" b="1" u="sng" dirty="0" smtClean="0"/>
              <a:t>Napište správnou výslovnost těchto slov:</a:t>
            </a:r>
          </a:p>
          <a:p>
            <a:endParaRPr lang="cs-CZ" sz="2800" b="1" u="sng" dirty="0" smtClean="0"/>
          </a:p>
          <a:p>
            <a:r>
              <a:rPr lang="cs-CZ" sz="2800" b="1" dirty="0" smtClean="0"/>
              <a:t>tužka, kresba, zkoušet, loďka, nízko, hebké,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hezká, zastávka, přehlídka, mřížka, někde,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svatba, kdo, hod, shořel, loď, přísavka. 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818525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sz="3200" b="1" i="1" u="sng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tužka – (</a:t>
            </a:r>
            <a:r>
              <a:rPr lang="cs-CZ" sz="3200" b="1" dirty="0" err="1" smtClean="0"/>
              <a:t>tuška</a:t>
            </a:r>
            <a:r>
              <a:rPr lang="cs-CZ" sz="3200" b="1" dirty="0" smtClean="0"/>
              <a:t>)                      mřížka – (</a:t>
            </a:r>
            <a:r>
              <a:rPr lang="cs-CZ" sz="3200" b="1" dirty="0" err="1" smtClean="0"/>
              <a:t>mříška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kresba – (</a:t>
            </a:r>
            <a:r>
              <a:rPr lang="cs-CZ" sz="3200" b="1" dirty="0" err="1" smtClean="0"/>
              <a:t>krezba</a:t>
            </a:r>
            <a:r>
              <a:rPr lang="cs-CZ" sz="3200" b="1" dirty="0" smtClean="0"/>
              <a:t>)                 někde – (</a:t>
            </a:r>
            <a:r>
              <a:rPr lang="cs-CZ" sz="3200" b="1" dirty="0" err="1" smtClean="0"/>
              <a:t>ňegde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zkoušet – (</a:t>
            </a:r>
            <a:r>
              <a:rPr lang="cs-CZ" sz="3200" b="1" dirty="0" err="1" smtClean="0"/>
              <a:t>skoušet</a:t>
            </a:r>
            <a:r>
              <a:rPr lang="cs-CZ" sz="3200" b="1" dirty="0" smtClean="0"/>
              <a:t>)             svatba – (</a:t>
            </a:r>
            <a:r>
              <a:rPr lang="cs-CZ" sz="3200" b="1" dirty="0" err="1" smtClean="0"/>
              <a:t>svadba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loďka – (</a:t>
            </a:r>
            <a:r>
              <a:rPr lang="cs-CZ" sz="3200" b="1" dirty="0" err="1" smtClean="0"/>
              <a:t>loťka</a:t>
            </a:r>
            <a:r>
              <a:rPr lang="cs-CZ" sz="3200" b="1" dirty="0" smtClean="0"/>
              <a:t>)                       kdo – (</a:t>
            </a:r>
            <a:r>
              <a:rPr lang="cs-CZ" sz="3200" b="1" dirty="0" err="1" smtClean="0"/>
              <a:t>gdo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nízko – (</a:t>
            </a:r>
            <a:r>
              <a:rPr lang="cs-CZ" sz="3200" b="1" dirty="0" err="1" smtClean="0"/>
              <a:t>nísko</a:t>
            </a:r>
            <a:r>
              <a:rPr lang="cs-CZ" sz="3200" b="1" dirty="0" smtClean="0"/>
              <a:t>)                        hod – (</a:t>
            </a:r>
            <a:r>
              <a:rPr lang="cs-CZ" sz="3200" b="1" dirty="0" err="1" smtClean="0"/>
              <a:t>hot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hebké – (</a:t>
            </a:r>
            <a:r>
              <a:rPr lang="cs-CZ" sz="3200" b="1" dirty="0" err="1" smtClean="0"/>
              <a:t>hepké</a:t>
            </a:r>
            <a:r>
              <a:rPr lang="cs-CZ" sz="3200" b="1" dirty="0" smtClean="0"/>
              <a:t>)                     shořel – (</a:t>
            </a:r>
            <a:r>
              <a:rPr lang="cs-CZ" sz="3200" b="1" dirty="0" err="1" smtClean="0"/>
              <a:t>schořel</a:t>
            </a:r>
            <a:endParaRPr lang="cs-CZ" sz="3200" b="1" dirty="0" smtClean="0"/>
          </a:p>
          <a:p>
            <a:r>
              <a:rPr lang="cs-CZ" sz="3200" b="1" dirty="0" smtClean="0"/>
              <a:t>hezká – (</a:t>
            </a:r>
            <a:r>
              <a:rPr lang="cs-CZ" sz="3200" b="1" dirty="0" err="1" smtClean="0"/>
              <a:t>heská</a:t>
            </a:r>
            <a:r>
              <a:rPr lang="cs-CZ" sz="3200" b="1" dirty="0" smtClean="0"/>
              <a:t>)                                        </a:t>
            </a:r>
            <a:r>
              <a:rPr lang="cs-CZ" sz="3200" b="1" dirty="0" err="1" smtClean="0"/>
              <a:t>zhořel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zastávka – (</a:t>
            </a:r>
            <a:r>
              <a:rPr lang="cs-CZ" sz="3200" b="1" dirty="0" err="1" smtClean="0"/>
              <a:t>zastáfka</a:t>
            </a:r>
            <a:r>
              <a:rPr lang="cs-CZ" sz="3200" b="1" dirty="0" smtClean="0"/>
              <a:t>)         loď – (</a:t>
            </a:r>
            <a:r>
              <a:rPr lang="cs-CZ" sz="3200" b="1" dirty="0" err="1" smtClean="0"/>
              <a:t>loť</a:t>
            </a:r>
            <a:r>
              <a:rPr lang="cs-CZ" sz="3200" b="1" dirty="0" smtClean="0"/>
              <a:t>)</a:t>
            </a:r>
          </a:p>
          <a:p>
            <a:r>
              <a:rPr lang="cs-CZ" sz="3200" b="1" dirty="0" smtClean="0"/>
              <a:t>přehlídka – (</a:t>
            </a:r>
            <a:r>
              <a:rPr lang="cs-CZ" sz="3200" b="1" dirty="0" err="1" smtClean="0"/>
              <a:t>přehlítka</a:t>
            </a:r>
            <a:r>
              <a:rPr lang="cs-CZ" sz="3200" b="1" dirty="0" smtClean="0"/>
              <a:t>)       přísavka – (</a:t>
            </a:r>
            <a:r>
              <a:rPr lang="cs-CZ" sz="3200" b="1" dirty="0" err="1" smtClean="0"/>
              <a:t>přísafka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836712"/>
            <a:ext cx="66175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sz="14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Styblík, V.: Český jazyk. Praha, SPN 1998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Špuláková, I., Janáčková, Z.: Opakujeme češtinu ve 3.-5. ročníku. Brno, </a:t>
            </a:r>
            <a:r>
              <a:rPr lang="cs-CZ" sz="1200" b="1" smtClean="0">
                <a:latin typeface="Arial" pitchFamily="34" charset="0"/>
                <a:cs typeface="Arial" pitchFamily="34" charset="0"/>
              </a:rPr>
              <a:t>Nová škola 2001</a:t>
            </a:r>
            <a:endParaRPr lang="cs-CZ" sz="1200" b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610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906</TotalTime>
  <Words>341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Prezentace aplikace PowerPoint</vt:lpstr>
      <vt:lpstr>SPISOVNÁ A NESPISOVNÁ VÝSLOVNOST (šestý ročník)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 STRÁNKA   JAZYKA</dc:title>
  <dc:creator>OEM</dc:creator>
  <cp:lastModifiedBy>OEM</cp:lastModifiedBy>
  <cp:revision>33</cp:revision>
  <dcterms:created xsi:type="dcterms:W3CDTF">2010-06-29T06:51:26Z</dcterms:created>
  <dcterms:modified xsi:type="dcterms:W3CDTF">2011-11-18T11:12:41Z</dcterms:modified>
</cp:coreProperties>
</file>