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98" r:id="rId2"/>
    <p:sldId id="299" r:id="rId3"/>
    <p:sldId id="296" r:id="rId4"/>
    <p:sldId id="266" r:id="rId5"/>
    <p:sldId id="267" r:id="rId6"/>
    <p:sldId id="268" r:id="rId7"/>
    <p:sldId id="271" r:id="rId8"/>
    <p:sldId id="285" r:id="rId9"/>
    <p:sldId id="286" r:id="rId10"/>
    <p:sldId id="289" r:id="rId11"/>
    <p:sldId id="294" r:id="rId12"/>
    <p:sldId id="291" r:id="rId13"/>
    <p:sldId id="295" r:id="rId14"/>
    <p:sldId id="281" r:id="rId15"/>
    <p:sldId id="297" r:id="rId16"/>
  </p:sldIdLst>
  <p:sldSz cx="9144000" cy="6858000" type="screen4x3"/>
  <p:notesSz cx="7099300" cy="10234613"/>
  <p:custDataLst>
    <p:tags r:id="rId18"/>
  </p:custData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1842" autoAdjust="0"/>
  </p:normalViewPr>
  <p:slideViewPr>
    <p:cSldViewPr>
      <p:cViewPr varScale="1">
        <p:scale>
          <a:sx n="74" d="100"/>
          <a:sy n="74" d="100"/>
        </p:scale>
        <p:origin x="-9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gs" Target="tags/tag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8350"/>
            <a:ext cx="5114925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0263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0263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4DB023CF-610C-4122-91DE-B10C2AEC82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025DBD-EA84-4934-83C0-9D5869AF96E2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F5F922-DFD7-4B31-AE43-35109B495FF5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9FC0F79-9075-4849-B3D4-F107BEE4D635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457200" indent="-457200"/>
            <a:endParaRPr lang="cs-CZ" dirty="0" smtClean="0">
              <a:latin typeface="Calibri" pitchFamily="34" charset="0"/>
            </a:endParaRPr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6837E70-DFA0-4EE3-B4D2-6B2936300E9A}" type="slidenum">
              <a:rPr lang="cs-CZ" smtClean="0"/>
              <a:pPr/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7E39B09-C451-46C8-9C0A-C717F20CD17E}" type="slidenum">
              <a:rPr lang="cs-CZ" smtClean="0"/>
              <a:pPr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53D8E32-C7E4-4C6A-B36B-ABB6A21523B0}" type="slidenum">
              <a:rPr lang="cs-CZ" smtClean="0"/>
              <a:pPr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457200" indent="-457200"/>
            <a:endParaRPr lang="cs-CZ" dirty="0" smtClean="0">
              <a:latin typeface="Calibri" pitchFamily="34" charset="0"/>
            </a:endParaRPr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BC048F9-B8AC-4C05-A858-C775CEE3E2FF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457200" indent="-457200"/>
            <a:endParaRPr lang="cs-CZ" dirty="0" smtClean="0">
              <a:latin typeface="Calibri" pitchFamily="34" charset="0"/>
            </a:endParaRPr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F3F2FD9-BB66-4757-B72F-88D53B3AAF52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457200" indent="-457200"/>
            <a:endParaRPr lang="cs-CZ" smtClean="0">
              <a:latin typeface="Calibri" pitchFamily="34" charset="0"/>
            </a:endParaRPr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59EFA97-4CFF-4462-88D1-816581221B92}" type="slidenum">
              <a:rPr lang="cs-CZ" smtClean="0"/>
              <a:pPr/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>
              <a:latin typeface="Calibri" pitchFamily="34" charset="0"/>
            </a:endParaRPr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CB55C19-1941-4EA9-BE26-CF553F98736C}" type="slidenum">
              <a:rPr lang="cs-CZ" smtClean="0"/>
              <a:pPr/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A71F3A0-3224-4A4E-B48F-AE07FB0770DB}" type="slidenum">
              <a:rPr lang="cs-CZ" smtClean="0"/>
              <a:pPr/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E2D239-EA28-4169-B63A-4720D4031837}" type="slidenum">
              <a:rPr lang="cs-CZ" smtClean="0"/>
              <a:pPr/>
              <a:t>15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001D53-0994-4BA8-9849-6E8AB33B4E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E626DC-5999-4399-A314-74FF3BA658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FDFD86-456C-41D9-B2EC-F2BE88A03C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DFD5D0-7F88-43C6-B902-5FF64EF040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4A4836-BDF9-487F-855D-C514653FD0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80AEEC-AD09-4E9F-B33F-1E69F94534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6AC047-E560-4431-B947-382D9A999D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C4D7B7-3341-43F6-81F5-33AB22DF7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EAFD6F-A2DC-465A-ACCC-B1E3F9D6BE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ECECD6-3321-420A-95A5-711715575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1FB906-B2B0-4284-82A6-E50AFCF38B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4970A74D-6079-4DBC-80F5-46FCFFD4D8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AUTOR: </a:t>
                      </a:r>
                      <a:r>
                        <a:rPr lang="cs-CZ" dirty="0" smtClean="0">
                          <a:latin typeface="Calibri" pitchFamily="34" charset="0"/>
                        </a:rPr>
                        <a:t>RNDr.</a:t>
                      </a:r>
                      <a:r>
                        <a:rPr lang="cs-CZ" baseline="0" dirty="0" smtClean="0">
                          <a:latin typeface="Calibri" pitchFamily="34" charset="0"/>
                        </a:rPr>
                        <a:t> Adéla </a:t>
                      </a:r>
                      <a:r>
                        <a:rPr lang="cs-CZ" baseline="0" dirty="0" err="1" smtClean="0">
                          <a:latin typeface="Calibri" pitchFamily="34" charset="0"/>
                        </a:rPr>
                        <a:t>Lipšová</a:t>
                      </a:r>
                      <a:endParaRPr lang="cs-CZ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NÁZEV</a:t>
                      </a:r>
                      <a:r>
                        <a:rPr lang="cs-CZ" sz="2000" dirty="0" smtClean="0">
                          <a:latin typeface="Calibri" pitchFamily="34" charset="0"/>
                        </a:rPr>
                        <a:t>: </a:t>
                      </a:r>
                      <a:r>
                        <a:rPr lang="cs-CZ" sz="1800" dirty="0" smtClean="0">
                          <a:latin typeface="Calibri" pitchFamily="34" charset="0"/>
                        </a:rPr>
                        <a:t>VY_52_INOVACE_13_KOROZE</a:t>
                      </a:r>
                      <a:endParaRPr lang="cs-CZ" sz="1800" cap="all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TÉMA: </a:t>
                      </a:r>
                      <a:r>
                        <a:rPr lang="cs-CZ" sz="1800" b="0" dirty="0" smtClean="0">
                          <a:latin typeface="Calibri" pitchFamily="34" charset="0"/>
                        </a:rPr>
                        <a:t>KOROZE</a:t>
                      </a:r>
                      <a:endParaRPr lang="cs-CZ" sz="2000" b="0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Calibri" pitchFamily="34" charset="0"/>
                        </a:rPr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>
                <a:latin typeface="Calibri" pitchFamily="34" charset="0"/>
              </a:rPr>
              <a:t>Anotace</a:t>
            </a:r>
            <a:endParaRPr lang="cs-CZ" sz="3800" b="1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smtClean="0">
                <a:solidFill>
                  <a:srgbClr val="000000"/>
                </a:solidFill>
              </a:rPr>
              <a:t>  </a:t>
            </a: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Jedná </a:t>
            </a: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     Obsahem je prezentace pro podporu výkladu učiva na dané téma, doplněné řadou zajímavých experimentů, které je nutno provádět pod dohledem vyučujícího. </a:t>
            </a:r>
          </a:p>
          <a:p>
            <a:pPr>
              <a:lnSpc>
                <a:spcPct val="90000"/>
              </a:lnSpc>
              <a:buNone/>
            </a:pP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     Na začátku je uveden souhrn opakování látky předchozí a na konci souhrn látky probrané . </a:t>
            </a:r>
          </a:p>
          <a:p>
            <a:pPr>
              <a:lnSpc>
                <a:spcPct val="90000"/>
              </a:lnSpc>
              <a:buNone/>
            </a:pPr>
            <a:endParaRPr lang="cs-CZ" sz="2600" dirty="0" smtClean="0">
              <a:solidFill>
                <a:srgbClr val="000000"/>
              </a:solidFill>
              <a:latin typeface="Calibri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    Text je určen pro žáky 9. tříd základních škol</a:t>
            </a:r>
            <a:r>
              <a:rPr lang="cs-CZ" sz="2800" dirty="0" smtClean="0">
                <a:solidFill>
                  <a:srgbClr val="000000"/>
                </a:solidFill>
              </a:rPr>
              <a:t>.</a:t>
            </a: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4"/>
          <p:cNvSpPr txBox="1">
            <a:spLocks/>
          </p:cNvSpPr>
          <p:nvPr/>
        </p:nvSpPr>
        <p:spPr bwMode="auto">
          <a:xfrm>
            <a:off x="1835696" y="3284984"/>
            <a:ext cx="5400600" cy="1296144"/>
          </a:xfrm>
          <a:prstGeom prst="rect">
            <a:avLst/>
          </a:prstGeom>
          <a:ln w="25400" cap="flat" cmpd="sng" algn="ctr">
            <a:solidFill>
              <a:schemeClr val="dk1"/>
            </a:solidFill>
            <a:prstDash val="solid"/>
            <a:miter lim="800000"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>
              <a:spcBef>
                <a:spcPct val="20000"/>
              </a:spcBef>
              <a:defRPr/>
            </a:pPr>
            <a:r>
              <a:rPr lang="cs-CZ" sz="3200" kern="0" dirty="0" smtClean="0">
                <a:solidFill>
                  <a:schemeClr val="tx1"/>
                </a:solidFill>
                <a:latin typeface="Calibri" pitchFamily="34" charset="0"/>
              </a:rPr>
              <a:t>9. </a:t>
            </a:r>
            <a:r>
              <a:rPr lang="cs-CZ" sz="3200" kern="0" dirty="0">
                <a:solidFill>
                  <a:schemeClr val="tx1"/>
                </a:solidFill>
                <a:latin typeface="Calibri" pitchFamily="34" charset="0"/>
              </a:rPr>
              <a:t>část</a:t>
            </a:r>
          </a:p>
          <a:p>
            <a:pPr algn="ctr">
              <a:spcBef>
                <a:spcPct val="20000"/>
              </a:spcBef>
              <a:defRPr/>
            </a:pPr>
            <a:r>
              <a:rPr lang="cs-CZ" sz="3200" b="1" kern="0" dirty="0" smtClean="0">
                <a:solidFill>
                  <a:schemeClr val="tx1"/>
                </a:solidFill>
                <a:latin typeface="Calibri" pitchFamily="34" charset="0"/>
              </a:rPr>
              <a:t>Koroze</a:t>
            </a:r>
            <a:endParaRPr lang="cs-CZ" sz="3200" b="1" kern="0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301208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Nadpis 1"/>
          <p:cNvSpPr txBox="1">
            <a:spLocks/>
          </p:cNvSpPr>
          <p:nvPr/>
        </p:nvSpPr>
        <p:spPr bwMode="auto">
          <a:xfrm>
            <a:off x="683568" y="1052736"/>
            <a:ext cx="7772400" cy="1470025"/>
          </a:xfrm>
          <a:prstGeom prst="rect">
            <a:avLst/>
          </a:prstGeom>
          <a:solidFill>
            <a:srgbClr val="FFC000"/>
          </a:solidFill>
          <a:ln w="25400" cap="flat" cmpd="sng" algn="ctr">
            <a:solidFill>
              <a:schemeClr val="accent6">
                <a:shade val="50000"/>
              </a:schemeClr>
            </a:solidFill>
            <a:prstDash val="solid"/>
            <a:miter lim="800000"/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0" cap="none" spc="0" normalizeH="0" baseline="0" noProof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Chemické reakce a děje</a:t>
            </a:r>
            <a:endParaRPr kumimoji="0" lang="cs-CZ" sz="4400" b="1" i="0" u="none" strike="noStrike" kern="0" cap="none" spc="0" normalizeH="0" baseline="0" noProof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229600" cy="5068888"/>
          </a:xfr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atin typeface="Calibri" pitchFamily="34" charset="0"/>
              </a:rPr>
              <a:t>hoření </a:t>
            </a:r>
            <a:r>
              <a:rPr lang="cs-CZ" sz="2400" dirty="0" smtClean="0">
                <a:latin typeface="Calibri" pitchFamily="34" charset="0"/>
              </a:rPr>
              <a:t>je redoxní, exotermická chemická reakce, při které vzniká světlo, teplo, kouř a řada toxických zplodin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účastní se ho </a:t>
            </a:r>
            <a:r>
              <a:rPr lang="cs-CZ" sz="2400" b="1" dirty="0" smtClean="0">
                <a:latin typeface="Calibri" pitchFamily="34" charset="0"/>
              </a:rPr>
              <a:t>hořlavé látky </a:t>
            </a:r>
            <a:r>
              <a:rPr lang="cs-CZ" sz="2400" dirty="0" smtClean="0">
                <a:latin typeface="Calibri" pitchFamily="34" charset="0"/>
              </a:rPr>
              <a:t>a </a:t>
            </a:r>
            <a:r>
              <a:rPr lang="cs-CZ" sz="2400" b="1" dirty="0" smtClean="0">
                <a:latin typeface="Calibri" pitchFamily="34" charset="0"/>
              </a:rPr>
              <a:t>oxidační činidla, </a:t>
            </a:r>
            <a:r>
              <a:rPr lang="cs-CZ" sz="2400" dirty="0" smtClean="0">
                <a:latin typeface="Calibri" pitchFamily="34" charset="0"/>
              </a:rPr>
              <a:t>je zapotřebí dosáhnout</a:t>
            </a:r>
            <a:r>
              <a:rPr lang="cs-CZ" sz="2400" b="1" dirty="0" smtClean="0">
                <a:latin typeface="Calibri" pitchFamily="34" charset="0"/>
              </a:rPr>
              <a:t> teploty hoření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k hašení požárů se používají </a:t>
            </a:r>
            <a:r>
              <a:rPr lang="cs-CZ" sz="2400" b="1" dirty="0" smtClean="0">
                <a:latin typeface="Calibri" pitchFamily="34" charset="0"/>
              </a:rPr>
              <a:t>hasící látky </a:t>
            </a:r>
            <a:r>
              <a:rPr lang="cs-CZ" sz="2400" dirty="0" smtClean="0">
                <a:latin typeface="Calibri" pitchFamily="34" charset="0"/>
              </a:rPr>
              <a:t>a </a:t>
            </a:r>
            <a:r>
              <a:rPr lang="cs-CZ" sz="2400" b="1" dirty="0" smtClean="0">
                <a:latin typeface="Calibri" pitchFamily="34" charset="0"/>
              </a:rPr>
              <a:t>hasící přístroje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457200" y="274638"/>
            <a:ext cx="8229600" cy="922337"/>
          </a:xfrm>
          <a:prstGeom prst="rect">
            <a:avLst/>
          </a:prstGeom>
          <a:ln w="25400" cap="flat" cmpd="sng" algn="ctr">
            <a:solidFill>
              <a:schemeClr val="dk1"/>
            </a:solidFill>
            <a:prstDash val="solid"/>
            <a:miter lim="800000"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 eaLnBrk="0" hangingPunct="0">
              <a:defRPr/>
            </a:pPr>
            <a:r>
              <a:rPr lang="cs-CZ" sz="3800" b="1" kern="0" dirty="0">
                <a:latin typeface="Calibri" pitchFamily="34" charset="0"/>
              </a:rPr>
              <a:t>Opakování – hoření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algn="ctr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algn="ctr"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Co už o </a:t>
            </a:r>
            <a:r>
              <a:rPr lang="cs-CZ" sz="2400" b="1" dirty="0" smtClean="0">
                <a:latin typeface="Calibri" pitchFamily="34" charset="0"/>
              </a:rPr>
              <a:t>korozi</a:t>
            </a:r>
            <a:r>
              <a:rPr lang="cs-CZ" sz="2400" dirty="0" smtClean="0">
                <a:latin typeface="Calibri" pitchFamily="34" charset="0"/>
              </a:rPr>
              <a:t> víte? </a:t>
            </a:r>
          </a:p>
          <a:p>
            <a:pPr algn="ctr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algn="ctr"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Jak se </a:t>
            </a:r>
            <a:r>
              <a:rPr lang="cs-CZ" sz="2400" b="1" dirty="0" smtClean="0">
                <a:latin typeface="Calibri" pitchFamily="34" charset="0"/>
              </a:rPr>
              <a:t>projevuje</a:t>
            </a:r>
            <a:r>
              <a:rPr lang="cs-CZ" sz="2400" dirty="0" smtClean="0">
                <a:latin typeface="Calibri" pitchFamily="34" charset="0"/>
              </a:rPr>
              <a:t>? </a:t>
            </a:r>
          </a:p>
          <a:p>
            <a:pPr algn="ctr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algn="ctr"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Které </a:t>
            </a:r>
            <a:r>
              <a:rPr lang="cs-CZ" sz="2400" b="1" dirty="0" smtClean="0">
                <a:latin typeface="Calibri" pitchFamily="34" charset="0"/>
              </a:rPr>
              <a:t>materiály</a:t>
            </a:r>
            <a:r>
              <a:rPr lang="cs-CZ" sz="2400" dirty="0" smtClean="0">
                <a:latin typeface="Calibri" pitchFamily="34" charset="0"/>
              </a:rPr>
              <a:t> korozi podléhají?</a:t>
            </a: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-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kovy (železo), horniny (koroze pískovce)</a:t>
            </a:r>
          </a:p>
          <a:p>
            <a:pPr algn="ctr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algn="ctr"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Které </a:t>
            </a:r>
            <a:r>
              <a:rPr lang="cs-CZ" sz="2400" b="1" dirty="0" smtClean="0">
                <a:latin typeface="Calibri" pitchFamily="34" charset="0"/>
              </a:rPr>
              <a:t>faktory</a:t>
            </a:r>
            <a:r>
              <a:rPr lang="cs-CZ" sz="2400" dirty="0" smtClean="0">
                <a:latin typeface="Calibri" pitchFamily="34" charset="0"/>
              </a:rPr>
              <a:t> proces koroze urychlují?  </a:t>
            </a:r>
          </a:p>
          <a:p>
            <a:pPr algn="ctr">
              <a:buFontTx/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- vlhko, teplo, soli, kyseliny….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Koroze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koroze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- chemické reakce, při kterých dochází vlivem okolí (teplo, vlhko, slaná voda…) k rozrušení povrchu různých materiálů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vznikají ireverzibilní (nevratné) děje, poškozuje se materiál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rezavění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nerovná se koroze! </a:t>
            </a:r>
          </a:p>
          <a:p>
            <a:pPr marL="457200" indent="-457200">
              <a:buNone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       - je to pouze jeden z mnoha dějů, jak se koroze projevuje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None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Koroze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468313" y="1412875"/>
            <a:ext cx="8229600" cy="525780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None/>
            </a:pPr>
            <a:r>
              <a:rPr lang="cs-CZ" sz="2400" b="1" dirty="0" smtClean="0">
                <a:latin typeface="Calibri" pitchFamily="34" charset="0"/>
              </a:rPr>
              <a:t>       Šest zkumavek </a:t>
            </a:r>
            <a:r>
              <a:rPr lang="cs-CZ" sz="2400" dirty="0" smtClean="0">
                <a:latin typeface="Calibri" pitchFamily="34" charset="0"/>
              </a:rPr>
              <a:t>a do každé dáme kousek železného hřebíku a poté přidáme:</a:t>
            </a:r>
          </a:p>
          <a:p>
            <a:pPr marL="457200" indent="-457200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AutoNum type="arabicPeriod"/>
            </a:pPr>
            <a:r>
              <a:rPr lang="cs-CZ" sz="2400" dirty="0" smtClean="0">
                <a:latin typeface="Calibri" pitchFamily="34" charset="0"/>
              </a:rPr>
              <a:t>Vodu z kohoutku</a:t>
            </a:r>
          </a:p>
          <a:p>
            <a:pPr marL="457200" indent="-457200">
              <a:buFontTx/>
              <a:buAutoNum type="arabicPeriod"/>
            </a:pPr>
            <a:r>
              <a:rPr lang="cs-CZ" sz="2400" dirty="0" smtClean="0">
                <a:latin typeface="Calibri" pitchFamily="34" charset="0"/>
              </a:rPr>
              <a:t>Převařenou vodu a zkumavku uzavřeme zátkou</a:t>
            </a:r>
          </a:p>
          <a:p>
            <a:pPr marL="457200" indent="-457200">
              <a:buFontTx/>
              <a:buAutoNum type="arabicPeriod"/>
            </a:pPr>
            <a:r>
              <a:rPr lang="cs-CZ" sz="2400" dirty="0" smtClean="0">
                <a:latin typeface="Calibri" pitchFamily="34" charset="0"/>
              </a:rPr>
              <a:t>Tuto zkumavku ponecháme prázdnou a otevřenou</a:t>
            </a:r>
          </a:p>
          <a:p>
            <a:pPr marL="457200" indent="-457200">
              <a:buFontTx/>
              <a:buAutoNum type="arabicPeriod"/>
            </a:pPr>
            <a:r>
              <a:rPr lang="cs-CZ" sz="2400" dirty="0" smtClean="0">
                <a:latin typeface="Calibri" pitchFamily="34" charset="0"/>
              </a:rPr>
              <a:t>Voda z vodovou + </a:t>
            </a:r>
            <a:r>
              <a:rPr lang="cs-CZ" sz="2400" dirty="0" err="1" smtClean="0">
                <a:latin typeface="Calibri" pitchFamily="34" charset="0"/>
              </a:rPr>
              <a:t>NaCl</a:t>
            </a: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AutoNum type="arabicPeriod"/>
            </a:pPr>
            <a:r>
              <a:rPr lang="cs-CZ" sz="2400" dirty="0" smtClean="0">
                <a:latin typeface="Calibri" pitchFamily="34" charset="0"/>
              </a:rPr>
              <a:t>Sušidlo (silikagel či CaCl</a:t>
            </a:r>
            <a:r>
              <a:rPr lang="cs-CZ" sz="2400" baseline="-25000" dirty="0" smtClean="0">
                <a:latin typeface="Calibri" pitchFamily="34" charset="0"/>
              </a:rPr>
              <a:t>2</a:t>
            </a:r>
            <a:r>
              <a:rPr lang="cs-CZ" sz="2400" dirty="0" smtClean="0">
                <a:latin typeface="Calibri" pitchFamily="34" charset="0"/>
              </a:rPr>
              <a:t>) a zkumavku uzavřeme</a:t>
            </a:r>
          </a:p>
          <a:p>
            <a:pPr marL="457200" indent="-457200">
              <a:buFontTx/>
              <a:buAutoNum type="arabicPeriod"/>
            </a:pPr>
            <a:r>
              <a:rPr lang="cs-CZ" sz="2400" dirty="0" smtClean="0">
                <a:latin typeface="Calibri" pitchFamily="34" charset="0"/>
              </a:rPr>
              <a:t>Šťávu z citrónu</a:t>
            </a:r>
          </a:p>
          <a:p>
            <a:pPr marL="457200" indent="-457200">
              <a:buFontTx/>
              <a:buAutoNum type="arabicPeriod"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 algn="ctr"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Po týdnu se na zkumavky podíváme.</a:t>
            </a:r>
          </a:p>
          <a:p>
            <a:pPr marL="457200" indent="-457200" algn="ctr"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De došlo ke korozi a proč?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Experiment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nejvíce podléhá korozi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železo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, jsou způsobené značné škody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železo ztrácí po korozi své vlastnosti </a:t>
            </a:r>
          </a:p>
          <a:p>
            <a:pPr marL="457200" indent="-457200">
              <a:buNone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      (novou železnou trubku neohnete, kdežto zrezivělou ano)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hmota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železa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postupně nenávratně zbývá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Koroze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Při korozi železa vzniká z kovového železa červenohnědě zabarvený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hydroxid železitý</a:t>
            </a:r>
          </a:p>
          <a:p>
            <a:pPr marL="457200" indent="-457200">
              <a:buFontTx/>
              <a:buNone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4Fe + 3 O</a:t>
            </a:r>
            <a:r>
              <a:rPr lang="cs-CZ" sz="28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  4 </a:t>
            </a:r>
            <a:r>
              <a:rPr lang="cs-CZ" sz="2800" b="1" u="sng" dirty="0" err="1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Fe</a:t>
            </a:r>
            <a:r>
              <a:rPr lang="cs-CZ" sz="2800" b="1" u="sng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(OH)</a:t>
            </a:r>
            <a:r>
              <a:rPr lang="cs-CZ" sz="2800" b="1" u="sng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3</a:t>
            </a:r>
          </a:p>
          <a:p>
            <a:pPr marL="457200" indent="-457200" algn="ctr">
              <a:buFontTx/>
              <a:buNone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Koroze železa</a:t>
            </a:r>
            <a:endParaRPr lang="cs-CZ" sz="3800" b="1" dirty="0">
              <a:latin typeface="Calibri" pitchFamily="34" charset="0"/>
            </a:endParaRPr>
          </a:p>
        </p:txBody>
      </p:sp>
      <p:pic>
        <p:nvPicPr>
          <p:cNvPr id="8197" name="Picture 5" descr="fotografie,ocele,průmysl,průmyslová odvětví,řetězy,rz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3933056"/>
            <a:ext cx="2376264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měď se účinkem vzduchu, vlhkosti a CO</a:t>
            </a:r>
            <a:r>
              <a:rPr lang="cs-CZ" sz="2400" baseline="-25000" dirty="0" smtClean="0">
                <a:latin typeface="Calibri" pitchFamily="34" charset="0"/>
              </a:rPr>
              <a:t>2</a:t>
            </a:r>
            <a:r>
              <a:rPr lang="cs-CZ" sz="2400" dirty="0" smtClean="0">
                <a:latin typeface="Calibri" pitchFamily="34" charset="0"/>
              </a:rPr>
              <a:t> pokrývá vrstvičkou tzv.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měděnky </a:t>
            </a:r>
            <a:r>
              <a:rPr lang="cs-CZ" sz="2400" dirty="0" smtClean="0">
                <a:latin typeface="Calibri" pitchFamily="34" charset="0"/>
              </a:rPr>
              <a:t>(zeleno-modré zabarvení)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ta je tvořena </a:t>
            </a:r>
            <a:r>
              <a:rPr lang="cs-CZ" sz="2400" b="1" dirty="0" smtClean="0">
                <a:latin typeface="Calibri" pitchFamily="34" charset="0"/>
              </a:rPr>
              <a:t>hydroxidem a uhličitanem měďnatým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souvislá vrstva měděnky chrání zbytek kovu před korozí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 algn="ctr">
              <a:buNone/>
            </a:pPr>
            <a:r>
              <a:rPr lang="cs-CZ" sz="2400" b="1" dirty="0" smtClean="0">
                <a:latin typeface="Calibri" pitchFamily="34" charset="0"/>
              </a:rPr>
              <a:t>Bronz podléhá korozi stejně jako měď, proč?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Koroze - měď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2400" b="1" dirty="0" smtClean="0">
                <a:latin typeface="Calibri" pitchFamily="34" charset="0"/>
              </a:rPr>
              <a:t>zinek</a:t>
            </a:r>
            <a:r>
              <a:rPr lang="cs-CZ" sz="2400" dirty="0" smtClean="0">
                <a:latin typeface="Calibri" pitchFamily="34" charset="0"/>
              </a:rPr>
              <a:t> vytváří tzv.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bílou rez</a:t>
            </a: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ta je tvořena hlavně </a:t>
            </a:r>
            <a:r>
              <a:rPr lang="cs-CZ" sz="2400" b="1" dirty="0" smtClean="0">
                <a:latin typeface="Calibri" pitchFamily="34" charset="0"/>
              </a:rPr>
              <a:t>hydroxidem a uhličitanem zinečnatý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stříbřitě lesklý čerstvě vyrobený zinek (zinkový plech) se časem díky korozi pokrývá matně šedým povlakem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2400" b="1" dirty="0" smtClean="0">
                <a:latin typeface="Calibri" pitchFamily="34" charset="0"/>
              </a:rPr>
              <a:t>stříbro</a:t>
            </a:r>
            <a:r>
              <a:rPr lang="cs-CZ" sz="2400" dirty="0" smtClean="0">
                <a:latin typeface="Calibri" pitchFamily="34" charset="0"/>
              </a:rPr>
              <a:t> – koroze se projevuje zčernáním, </a:t>
            </a:r>
            <a:r>
              <a:rPr lang="cs-CZ" sz="2400" b="1" dirty="0" smtClean="0">
                <a:latin typeface="Calibri" pitchFamily="34" charset="0"/>
              </a:rPr>
              <a:t>vzniká sulfid stříbrný</a:t>
            </a:r>
            <a:r>
              <a:rPr lang="cs-CZ" sz="2400" dirty="0" smtClean="0">
                <a:latin typeface="Calibri" pitchFamily="34" charset="0"/>
              </a:rPr>
              <a:t> (prstýnky, řetízky)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Koroze – zinek, stříbro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idx="1"/>
          </p:nvPr>
        </p:nvSpPr>
        <p:spPr>
          <a:xfrm>
            <a:off x="250825" y="1196975"/>
            <a:ext cx="8642350" cy="54006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Zabránění přístupu vzduchu a vlhkosti k povrchu materiálů</a:t>
            </a:r>
          </a:p>
          <a:p>
            <a:pPr marL="457200" indent="-457200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AutoNum type="arabicPeriod"/>
            </a:pPr>
            <a:r>
              <a:rPr lang="cs-CZ" sz="2400" b="1" dirty="0" smtClean="0">
                <a:latin typeface="Calibri" pitchFamily="34" charset="0"/>
              </a:rPr>
              <a:t>ochranným nátěrem </a:t>
            </a:r>
          </a:p>
          <a:p>
            <a:pPr marL="457200" indent="-457200">
              <a:buFontTx/>
              <a:buAutoNum type="arabicPeriod"/>
            </a:pPr>
            <a:r>
              <a:rPr lang="cs-CZ" sz="2400" b="1" dirty="0" smtClean="0">
                <a:latin typeface="Calibri" pitchFamily="34" charset="0"/>
              </a:rPr>
              <a:t>olejováním a mazáním </a:t>
            </a:r>
            <a:r>
              <a:rPr lang="cs-CZ" sz="2400" dirty="0" smtClean="0">
                <a:latin typeface="Calibri" pitchFamily="34" charset="0"/>
              </a:rPr>
              <a:t>(např. železných součástek)</a:t>
            </a:r>
          </a:p>
          <a:p>
            <a:pPr marL="457200" indent="-457200">
              <a:buFontTx/>
              <a:buAutoNum type="arabicPeriod"/>
            </a:pPr>
            <a:r>
              <a:rPr lang="cs-CZ" sz="2400" b="1" dirty="0" smtClean="0">
                <a:latin typeface="Calibri" pitchFamily="34" charset="0"/>
              </a:rPr>
              <a:t>izolací</a:t>
            </a:r>
            <a:r>
              <a:rPr lang="cs-CZ" sz="2400" dirty="0" smtClean="0">
                <a:latin typeface="Calibri" pitchFamily="34" charset="0"/>
              </a:rPr>
              <a:t> materiálu (např. </a:t>
            </a:r>
            <a:r>
              <a:rPr lang="cs-CZ" sz="2400" dirty="0" err="1" smtClean="0">
                <a:latin typeface="Calibri" pitchFamily="34" charset="0"/>
              </a:rPr>
              <a:t>pogumovaním</a:t>
            </a:r>
            <a:r>
              <a:rPr lang="cs-CZ" sz="2400" dirty="0" smtClean="0">
                <a:latin typeface="Calibri" pitchFamily="34" charset="0"/>
              </a:rPr>
              <a:t>)</a:t>
            </a:r>
          </a:p>
          <a:p>
            <a:pPr marL="457200" indent="-457200">
              <a:buFontTx/>
              <a:buAutoNum type="arabicPeriod"/>
            </a:pPr>
            <a:r>
              <a:rPr lang="cs-CZ" sz="2400" b="1" dirty="0" smtClean="0">
                <a:latin typeface="Calibri" pitchFamily="34" charset="0"/>
              </a:rPr>
              <a:t>pokovováním</a:t>
            </a:r>
            <a:r>
              <a:rPr lang="cs-CZ" sz="2400" dirty="0" smtClean="0">
                <a:latin typeface="Calibri" pitchFamily="34" charset="0"/>
              </a:rPr>
              <a:t>, tj. pokrytím kovu vrstvou jiného kovu, </a:t>
            </a:r>
            <a:r>
              <a:rPr lang="cs-CZ" sz="2400" dirty="0" err="1" smtClean="0">
                <a:latin typeface="Calibri" pitchFamily="34" charset="0"/>
              </a:rPr>
              <a:t>kt</a:t>
            </a:r>
            <a:r>
              <a:rPr lang="cs-CZ" sz="2400" dirty="0" smtClean="0">
                <a:latin typeface="Calibri" pitchFamily="34" charset="0"/>
              </a:rPr>
              <a:t>. je odolnější vůči korozi (pozinkování, pochromování…)</a:t>
            </a:r>
          </a:p>
          <a:p>
            <a:pPr marL="457200" indent="-457200">
              <a:buFontTx/>
              <a:buAutoNum type="arabicPeriod"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569325" cy="8636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Ochrana proti korozi</a:t>
            </a:r>
            <a:endParaRPr lang="cs-CZ" sz="3800" b="1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68313" y="765175"/>
            <a:ext cx="8229600" cy="5616153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algn="ctr">
              <a:buFontTx/>
              <a:buNone/>
            </a:pPr>
            <a:r>
              <a:rPr lang="cs-CZ" sz="2800" b="1" dirty="0" smtClean="0">
                <a:latin typeface="Calibri" pitchFamily="34" charset="0"/>
              </a:rPr>
              <a:t>Proč ve zdravotnictví je potřeba využívat materiály, které korozi nepodléhají?</a:t>
            </a:r>
          </a:p>
          <a:p>
            <a:pPr algn="ctr">
              <a:buFontTx/>
              <a:buNone/>
            </a:pPr>
            <a:endParaRPr lang="cs-CZ" sz="2800" b="1" dirty="0" smtClean="0">
              <a:latin typeface="Calibri" pitchFamily="34" charset="0"/>
            </a:endParaRPr>
          </a:p>
          <a:p>
            <a:pPr algn="ctr">
              <a:buFontTx/>
              <a:buNone/>
            </a:pPr>
            <a:r>
              <a:rPr lang="cs-CZ" sz="2800" b="1" dirty="0" smtClean="0">
                <a:latin typeface="Calibri" pitchFamily="34" charset="0"/>
              </a:rPr>
              <a:t>Které materiály to jsou?</a:t>
            </a:r>
          </a:p>
          <a:p>
            <a:pPr algn="ctr">
              <a:buFontTx/>
              <a:buNone/>
            </a:pPr>
            <a:endParaRPr lang="cs-CZ" sz="2800" b="1" dirty="0" smtClean="0">
              <a:latin typeface="Calibri" pitchFamily="34" charset="0"/>
            </a:endParaRPr>
          </a:p>
          <a:p>
            <a:pPr algn="ctr">
              <a:buFontTx/>
              <a:buNone/>
            </a:pP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</a:rPr>
              <a:t>( platina, zlato, titan, nerez ocel, plasty…)</a:t>
            </a:r>
          </a:p>
          <a:p>
            <a:pPr algn="ctr">
              <a:buFontTx/>
              <a:buNone/>
            </a:pPr>
            <a:endParaRPr lang="cs-CZ" sz="2800" dirty="0" smtClean="0">
              <a:latin typeface="Calibri" pitchFamily="34" charset="0"/>
            </a:endParaRPr>
          </a:p>
          <a:p>
            <a:pPr algn="ctr">
              <a:buFontTx/>
              <a:buNone/>
            </a:pPr>
            <a:r>
              <a:rPr lang="cs-CZ" sz="2800" dirty="0" smtClean="0">
                <a:latin typeface="Calibri" pitchFamily="34" charset="0"/>
              </a:rPr>
              <a:t>Dovedli byste si představit rovnátka či zuby vyrobené ze železa?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51847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při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 korozi</a:t>
            </a:r>
            <a:r>
              <a:rPr lang="cs-CZ" sz="2400" dirty="0" smtClean="0">
                <a:latin typeface="Calibri" pitchFamily="34" charset="0"/>
              </a:rPr>
              <a:t> dochází k rozrušení povrchu různých materiálů, jedná se o chemickou reakci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způsobuje ji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vzdušný kyslíku, vlhkost, CO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, soli, kyseliny</a:t>
            </a:r>
            <a:endParaRPr lang="cs-CZ" sz="2400" b="1" baseline="-25000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největší škody způsobuje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koroze kovů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důležitá je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ochrana proti korozi </a:t>
            </a:r>
            <a:r>
              <a:rPr lang="cs-CZ" sz="2400" dirty="0" smtClean="0">
                <a:latin typeface="Calibri" pitchFamily="34" charset="0"/>
              </a:rPr>
              <a:t>(nátěry, mazání, pokovování…) a nebo využití materiálů, které korozi nepodléhají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Shrnutí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51847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/>
              <a:t>Obrázky převzaty:</a:t>
            </a:r>
          </a:p>
          <a:p>
            <a:pPr>
              <a:buNone/>
            </a:pPr>
            <a:r>
              <a:rPr lang="cs-CZ" sz="2400" dirty="0" smtClean="0"/>
              <a:t>[cit. 2011-09-10] </a:t>
            </a:r>
            <a:r>
              <a:rPr lang="cs-CZ" sz="2400" i="1" dirty="0" smtClean="0"/>
              <a:t>www.office.</a:t>
            </a:r>
            <a:r>
              <a:rPr lang="cs-CZ" sz="2400" i="1" smtClean="0"/>
              <a:t>microsoft.com</a:t>
            </a:r>
            <a:endParaRPr lang="cs-CZ" sz="2400" i="1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 - &amp;quot;Chemické reakce a děje&amp;quot;&quot;/&gt;&lt;property id=&quot;20307&quot; value=&quot;256&quot;/&gt;&lt;/object&gt;&lt;object type=&quot;3&quot; unique_id=&quot;10005&quot;&gt;&lt;property id=&quot;20148&quot; value=&quot;5&quot;/&gt;&lt;property id=&quot;20300&quot; value=&quot;Slide 2 - &amp;quot;Proč neprší krystalky cukru?&amp;quot;&quot;/&gt;&lt;property id=&quot;20307&quot; value=&quot;257&quot;/&gt;&lt;/object&gt;&lt;object type=&quot;3&quot; unique_id=&quot;10006&quot;&gt;&lt;property id=&quot;20148&quot; value=&quot;5&quot;/&gt;&lt;property id=&quot;20300&quot; value=&quot;Slide 3 - &amp;quot;Enzymy&amp;quot;&quot;/&gt;&lt;property id=&quot;20307&quot; value=&quot;258&quot;/&gt;&lt;/object&gt;&lt;object type=&quot;3&quot; unique_id=&quot;10007&quot;&gt;&lt;property id=&quot;20148&quot; value=&quot;5&quot;/&gt;&lt;property id=&quot;20300&quot; value=&quot;Slide 4 - &amp;quot;Experiment &amp;#x0D;&amp;#x0A; enzymatický rozklad peroxidu vodíku&amp;quot;&quot;/&gt;&lt;property id=&quot;20307&quot; value=&quot;259&quot;/&gt;&lt;/object&gt;&lt;object type=&quot;3&quot; unique_id=&quot;10008&quot;&gt;&lt;property id=&quot;20148&quot; value=&quot;5&quot;/&gt;&lt;property id=&quot;20300&quot; value=&quot;Slide 5&quot;/&gt;&lt;property id=&quot;20307&quot; value=&quot;260&quot;/&gt;&lt;/object&gt;&lt;object type=&quot;3&quot; unique_id=&quot;10009&quot;&gt;&lt;property id=&quot;20148&quot; value=&quot;5&quot;/&gt;&lt;property id=&quot;20300&quot; value=&quot;Slide 6&quot;/&gt;&lt;property id=&quot;20307&quot; value=&quot;261&quot;/&gt;&lt;/object&gt;&lt;object type=&quot;3&quot; unique_id=&quot;10010&quot;&gt;&lt;property id=&quot;20148&quot; value=&quot;5&quot;/&gt;&lt;property id=&quot;20300&quot; value=&quot;Slide 7 - &amp;quot;Experiment&amp;quot;&quot;/&gt;&lt;property id=&quot;20307&quot; value=&quot;262&quot;/&gt;&lt;/object&gt;&lt;object type=&quot;3&quot; unique_id=&quot;10119&quot;&gt;&lt;property id=&quot;20148&quot; value=&quot;5&quot;/&gt;&lt;property id=&quot;20300&quot; value=&quot;Slide 8 - &amp;quot;Specifické účinky enzymů&amp;quot;&quot;/&gt;&lt;property id=&quot;20307&quot; value=&quot;263&quot;/&gt;&lt;/object&gt;&lt;object type=&quot;3&quot; unique_id=&quot;10120&quot;&gt;&lt;property id=&quot;20148&quot; value=&quot;5&quot;/&gt;&lt;property id=&quot;20300&quot; value=&quot;Slide 9 - &amp;quot;Enzymy&amp;quot;&quot;/&gt;&lt;property id=&quot;20307&quot; value=&quot;264&quot;/&gt;&lt;/object&gt;&lt;object type=&quot;3&quot; unique_id=&quot;10154&quot;&gt;&lt;property id=&quot;20148&quot; value=&quot;5&quot;/&gt;&lt;property id=&quot;20300&quot; value=&quot;Slide 10 - &amp;quot;Rozsáhlé využití enzymů&amp;quot;&quot;/&gt;&lt;property id=&quot;20307&quot; value=&quot;265&quot;/&gt;&lt;/object&gt;&lt;object type=&quot;3&quot; unique_id=&quot;10215&quot;&gt;&lt;property id=&quot;20148&quot; value=&quot;5&quot;/&gt;&lt;property id=&quot;20300&quot; value=&quot;Slide 11 - &amp;quot;Shrnutí&amp;quot;&quot;/&gt;&lt;property id=&quot;20307&quot; value=&quot;266&quot;/&gt;&lt;/object&gt;&lt;/object&gt;&lt;/object&gt;&lt;/database&gt;"/>
</p:tagLst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652</TotalTime>
  <Words>623</Words>
  <Application>Microsoft Office PowerPoint</Application>
  <PresentationFormat>Předvádění na obrazovce (4:3)</PresentationFormat>
  <Paragraphs>128</Paragraphs>
  <Slides>15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Výchozí návrh</vt:lpstr>
      <vt:lpstr>Snímek 1</vt:lpstr>
      <vt:lpstr>Anotace</vt:lpstr>
      <vt:lpstr>Snímek 3</vt:lpstr>
      <vt:lpstr>Snímek 4</vt:lpstr>
      <vt:lpstr>Koroze</vt:lpstr>
      <vt:lpstr>Koroze</vt:lpstr>
      <vt:lpstr>Experiment</vt:lpstr>
      <vt:lpstr>Koroze</vt:lpstr>
      <vt:lpstr>Koroze železa</vt:lpstr>
      <vt:lpstr>Koroze - měď</vt:lpstr>
      <vt:lpstr>Koroze – zinek, stříbro</vt:lpstr>
      <vt:lpstr>Ochrana proti korozi</vt:lpstr>
      <vt:lpstr>Snímek 13</vt:lpstr>
      <vt:lpstr>Shrnutí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Chemické reakce a děje</dc:title>
  <dc:creator>*</dc:creator>
  <cp:lastModifiedBy>lipi</cp:lastModifiedBy>
  <cp:revision>141</cp:revision>
  <dcterms:created xsi:type="dcterms:W3CDTF">2010-08-25T07:10:17Z</dcterms:created>
  <dcterms:modified xsi:type="dcterms:W3CDTF">2012-01-21T11:40:34Z</dcterms:modified>
</cp:coreProperties>
</file>