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68" r:id="rId3"/>
    <p:sldId id="269" r:id="rId4"/>
    <p:sldId id="270" r:id="rId5"/>
    <p:sldId id="275" r:id="rId6"/>
    <p:sldId id="272" r:id="rId7"/>
    <p:sldId id="267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793D81CF-94F2-401A-BA57-92F5A7B2D0C5}" styleName="Styl Středně sytá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3729" autoAdjust="0"/>
  </p:normalViewPr>
  <p:slideViewPr>
    <p:cSldViewPr>
      <p:cViewPr>
        <p:scale>
          <a:sx n="118" d="100"/>
          <a:sy n="118" d="100"/>
        </p:scale>
        <p:origin x="-732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80503B-D7CD-46E4-A7A4-19D80B469E7B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AF5697-E01C-404A-B599-5F98C8C6647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04256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AF5697-E01C-404A-B599-5F98C8C66475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1" name="click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1" name="click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1" name="click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1" name="click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1" name="click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1" name="click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1" name="click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1" name="click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1" name="click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1" name="click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1" name="click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dissolve/>
    <p:sndAc>
      <p:stSnd>
        <p:snd r:embed="rId13" name="click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Moforlogiaagr%C3%A1ria.jpg" TargetMode="External"/><Relationship Id="rId7" Type="http://schemas.openxmlformats.org/officeDocument/2006/relationships/image" Target="../media/image1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www.hajduch.net/system/files/image/cesko/priroda/vyuziti-pudy.jpg" TargetMode="External"/><Relationship Id="rId5" Type="http://schemas.openxmlformats.org/officeDocument/2006/relationships/hyperlink" Target="http://en.wikipedia.org/wiki/File:Wildfire_in_California.jpg" TargetMode="External"/><Relationship Id="rId4" Type="http://schemas.openxmlformats.org/officeDocument/2006/relationships/hyperlink" Target="http://en.wikipedia.org/wiki/File:Illegal_export_of_rosewood_00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420888"/>
            <a:ext cx="8229600" cy="3960440"/>
          </a:xfrm>
        </p:spPr>
        <p:txBody>
          <a:bodyPr anchor="t">
            <a:normAutofit fontScale="90000"/>
          </a:bodyPr>
          <a:lstStyle/>
          <a:p>
            <a:pPr algn="l"/>
            <a:r>
              <a:rPr lang="cs-CZ" sz="1400" b="1" dirty="0" smtClean="0"/>
              <a:t>                                                                                 EU PENÍZE ŠKOLÁM</a:t>
            </a: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>                                            </a:t>
            </a:r>
            <a:r>
              <a:rPr lang="cs-CZ" sz="1400" b="1" dirty="0" smtClean="0"/>
              <a:t>Zlepšení podmínek pro vzdělávání na základních školách </a:t>
            </a: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>                                          </a:t>
            </a:r>
            <a:r>
              <a:rPr lang="cs-CZ" sz="1400" b="1" dirty="0" smtClean="0"/>
              <a:t>Operačního programu Vzdělání pro konkurenceschopnost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 </a:t>
            </a:r>
            <a:br>
              <a:rPr lang="cs-CZ" sz="1200" dirty="0" smtClean="0"/>
            </a:br>
            <a:r>
              <a:rPr lang="cs-CZ" sz="1200" dirty="0" smtClean="0"/>
              <a:t>Číslo a název klíčové aktivity:                                                                      </a:t>
            </a:r>
            <a:r>
              <a:rPr lang="cs-CZ" sz="1200" b="1" dirty="0" smtClean="0"/>
              <a:t>V/2 Inovace a zkvalitnění výuky v oblasti přírodních věd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Číslo DUM:	                                                                                             VY_52_INOVACE_PR.4R.1C.01</a:t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Jméno autora:			                                   Mgr. Daniela Ševčíková</a:t>
            </a:r>
            <a:br>
              <a:rPr lang="cs-CZ" sz="1200" dirty="0" smtClean="0"/>
            </a:br>
            <a:r>
              <a:rPr lang="cs-CZ" sz="1200" dirty="0" smtClean="0"/>
              <a:t>Datum (období) vytvoření DUM:                                                                duben až  květen 2013</a:t>
            </a:r>
            <a:br>
              <a:rPr lang="cs-CZ" sz="1200" dirty="0" smtClean="0"/>
            </a:br>
            <a:r>
              <a:rPr lang="cs-CZ" sz="1200" dirty="0" smtClean="0"/>
              <a:t>Ročník: 			                                   4.</a:t>
            </a:r>
            <a:br>
              <a:rPr lang="cs-CZ" sz="1200" dirty="0" smtClean="0"/>
            </a:br>
            <a:r>
              <a:rPr lang="cs-CZ" sz="1200" dirty="0" smtClean="0"/>
              <a:t>Vzdělávací oblast:		                                   Člověk a jeho svět        		</a:t>
            </a:r>
            <a:br>
              <a:rPr lang="cs-CZ" sz="1200" dirty="0" smtClean="0"/>
            </a:br>
            <a:r>
              <a:rPr lang="cs-CZ" sz="1200" dirty="0" smtClean="0"/>
              <a:t>Vzdělávací obor:		                                   Přírodověda</a:t>
            </a:r>
            <a:br>
              <a:rPr lang="cs-CZ" sz="1200" dirty="0" smtClean="0"/>
            </a:br>
            <a:r>
              <a:rPr lang="cs-CZ" sz="1200" dirty="0" smtClean="0"/>
              <a:t>Klíčová slova                                                                                                  orná půda, zemědělské plodiny, zušlechťování plodin</a:t>
            </a:r>
            <a:br>
              <a:rPr lang="cs-CZ" sz="1200" dirty="0" smtClean="0"/>
            </a:br>
            <a:r>
              <a:rPr lang="cs-CZ" sz="1200" dirty="0" smtClean="0"/>
              <a:t>Anotace:                                                                                                         Žáci se seznámí se vznikem orné půdy, se základními </a:t>
            </a:r>
            <a:br>
              <a:rPr lang="cs-CZ" sz="1200" dirty="0" smtClean="0"/>
            </a:br>
            <a:r>
              <a:rPr lang="cs-CZ" sz="1200" dirty="0" smtClean="0"/>
              <a:t>                                                                                                                         zemědělskými plodinami, s jejich pěstováním a zušlechťováním.</a:t>
            </a:r>
            <a:br>
              <a:rPr lang="cs-CZ" sz="1200" dirty="0" smtClean="0"/>
            </a:br>
            <a:r>
              <a:rPr lang="cs-CZ" sz="1200" dirty="0" smtClean="0"/>
              <a:t>                                   </a:t>
            </a:r>
            <a:br>
              <a:rPr lang="cs-CZ" sz="1200" dirty="0" smtClean="0"/>
            </a:br>
            <a:r>
              <a:rPr lang="cs-CZ" sz="1200" dirty="0" smtClean="0"/>
              <a:t>Druh učebního materiálu:                                                                           Prezentace PowerPoint</a:t>
            </a:r>
            <a:br>
              <a:rPr lang="cs-CZ" sz="1200" dirty="0" smtClean="0"/>
            </a:br>
            <a:r>
              <a:rPr lang="cs-CZ" sz="1200" dirty="0" smtClean="0"/>
              <a:t>Očekávaný výstup:                                                                                        Žáci znají  pojem orná půda, ví, jak vzniká, které zemědělské</a:t>
            </a:r>
            <a:br>
              <a:rPr lang="cs-CZ" sz="1200" dirty="0" smtClean="0"/>
            </a:br>
            <a:r>
              <a:rPr lang="cs-CZ" sz="1200" dirty="0" smtClean="0"/>
              <a:t>                                                                                                                         plodiny se u nás pěstují, znají význam pěstování těchto plodin.</a:t>
            </a:r>
            <a:br>
              <a:rPr lang="cs-CZ" sz="1200" dirty="0" smtClean="0"/>
            </a:br>
            <a:endParaRPr lang="cs-CZ" sz="1200" dirty="0"/>
          </a:p>
        </p:txBody>
      </p:sp>
      <p:pic>
        <p:nvPicPr>
          <p:cNvPr id="5" name="Picture 5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260648"/>
            <a:ext cx="2295525" cy="295275"/>
          </a:xfrm>
          <a:prstGeom prst="rect">
            <a:avLst/>
          </a:prstGeom>
          <a:noFill/>
        </p:spPr>
      </p:pic>
      <p:pic>
        <p:nvPicPr>
          <p:cNvPr id="6" name="Obrázek 5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620688"/>
            <a:ext cx="7200800" cy="1638300"/>
          </a:xfrm>
          <a:prstGeom prst="rect">
            <a:avLst/>
          </a:prstGeom>
          <a:solidFill>
            <a:srgbClr val="FFFFFF"/>
          </a:solidFill>
        </p:spPr>
      </p:pic>
    </p:spTree>
  </p:cSld>
  <p:clrMapOvr>
    <a:masterClrMapping/>
  </p:clrMapOvr>
  <p:transition spd="slow">
    <p:dissolve/>
    <p:sndAc>
      <p:stSnd>
        <p:snd r:embed="rId3" name="click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b="1" u="sng" dirty="0" smtClean="0"/>
              <a:t>ORNÁ  PŮDA</a:t>
            </a:r>
            <a:endParaRPr lang="cs-CZ" sz="6600" b="1" u="sng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1556792"/>
            <a:ext cx="4536504" cy="4536504"/>
          </a:xfrm>
          <a:prstGeom prst="rect">
            <a:avLst/>
          </a:prstGeom>
        </p:spPr>
      </p:pic>
    </p:spTree>
  </p:cSld>
  <p:clrMapOvr>
    <a:masterClrMapping/>
  </p:clrMapOvr>
  <p:transition spd="slow">
    <p:dissolve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39552" y="332656"/>
            <a:ext cx="79208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b="1" u="sng" dirty="0" smtClean="0">
                <a:solidFill>
                  <a:schemeClr val="accent6">
                    <a:lumMod val="50000"/>
                  </a:schemeClr>
                </a:solidFill>
              </a:rPr>
              <a:t>ORNÁ PŮDA </a:t>
            </a:r>
            <a:r>
              <a:rPr lang="cs-CZ" sz="4400" b="1" dirty="0" smtClean="0">
                <a:solidFill>
                  <a:schemeClr val="accent6">
                    <a:lumMod val="50000"/>
                  </a:schemeClr>
                </a:solidFill>
              </a:rPr>
              <a:t>  </a:t>
            </a:r>
            <a:r>
              <a:rPr lang="cs-CZ" sz="3600" b="1" dirty="0" smtClean="0"/>
              <a:t>pokrývá třetinu naší      </a:t>
            </a:r>
          </a:p>
          <a:p>
            <a:pPr algn="ctr"/>
            <a:r>
              <a:rPr lang="cs-CZ" sz="3600" b="1" dirty="0" smtClean="0"/>
              <a:t>     vlasti</a:t>
            </a:r>
          </a:p>
        </p:txBody>
      </p:sp>
      <p:pic>
        <p:nvPicPr>
          <p:cNvPr id="9" name="Obrázek 8" descr="vyuziti-pud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3608" y="1772816"/>
            <a:ext cx="7058025" cy="4848225"/>
          </a:xfrm>
          <a:prstGeom prst="rect">
            <a:avLst/>
          </a:prstGeom>
        </p:spPr>
      </p:pic>
    </p:spTree>
  </p:cSld>
  <p:clrMapOvr>
    <a:masterClrMapping/>
  </p:clrMapOvr>
  <p:transition spd="slow">
    <p:dissolve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467544" y="476672"/>
            <a:ext cx="79928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První zemědělci museli nejdříve vykácet a vypálit lesy, a tak získali ornou půdu.</a:t>
            </a:r>
            <a:endParaRPr lang="cs-CZ" sz="36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Šipka doprava 7"/>
          <p:cNvSpPr/>
          <p:nvPr/>
        </p:nvSpPr>
        <p:spPr>
          <a:xfrm>
            <a:off x="4067944" y="2852936"/>
            <a:ext cx="864096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lů 8"/>
          <p:cNvSpPr/>
          <p:nvPr/>
        </p:nvSpPr>
        <p:spPr>
          <a:xfrm rot="3573279">
            <a:off x="6410849" y="4181210"/>
            <a:ext cx="432048" cy="189771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486" y="2015265"/>
            <a:ext cx="2701409" cy="202605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2068890"/>
            <a:ext cx="2978857" cy="1972432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4221088"/>
            <a:ext cx="2234804" cy="2234804"/>
          </a:xfrm>
          <a:prstGeom prst="rect">
            <a:avLst/>
          </a:prstGeom>
        </p:spPr>
      </p:pic>
    </p:spTree>
  </p:cSld>
  <p:clrMapOvr>
    <a:masterClrMapping/>
  </p:clrMapOvr>
  <p:transition spd="slow">
    <p:dissolve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332656"/>
            <a:ext cx="784887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800" b="1" dirty="0" smtClean="0">
                <a:solidFill>
                  <a:schemeClr val="accent6">
                    <a:lumMod val="50000"/>
                  </a:schemeClr>
                </a:solidFill>
              </a:rPr>
              <a:t>Původní plodiny, které pěstovali se jen zčásti podobaly našim obilninám. Teprve později je začali zušlechťovat. </a:t>
            </a:r>
            <a:endParaRPr lang="cs-CZ" sz="4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027" name="Picture 3" descr="C:\Users\Berda\AppData\Local\Microsoft\Windows\Temporary Internet Files\Content.IE5\SURBLEOH\MP90044829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950803"/>
            <a:ext cx="1584176" cy="2380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Berda\AppData\Local\Microsoft\Windows\Temporary Internet Files\Content.IE5\1OQLJALH\MP90044864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4909" y="3613470"/>
            <a:ext cx="2088232" cy="2784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Berda\AppData\Local\Microsoft\Windows\Temporary Internet Files\Content.IE5\1OQLJALH\MP90040140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609" y="4294414"/>
            <a:ext cx="2580790" cy="2064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dissolve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95536" y="188640"/>
            <a:ext cx="8208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</a:rPr>
              <a:t>Další plodiny přiváželi z cizích zemí do Evropy a poté je začali i pěstovat – například kukuřici, brambory, zelí, rajčata, fazoli a další.</a:t>
            </a:r>
            <a:endParaRPr lang="cs-CZ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2050" name="Picture 2" descr="C:\Users\Berda\AppData\Local\Microsoft\Windows\Temporary Internet Files\Content.IE5\1OQLJALH\MP90040181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374" y="2467921"/>
            <a:ext cx="2439561" cy="1625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Berda\AppData\Local\Microsoft\Windows\Temporary Internet Files\Content.IE5\SURBLEOH\MP900177942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4218" y="2392629"/>
            <a:ext cx="2551547" cy="1701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Berda\AppData\Local\Microsoft\Windows\Temporary Internet Files\Content.IE5\NIVZQF38\MP900400601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072728"/>
            <a:ext cx="1872208" cy="2340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Berda\AppData\Local\Microsoft\Windows\Temporary Internet Files\Content.IE5\NIVZQF38\MP900177958[1]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509120"/>
            <a:ext cx="3064719" cy="2043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Berda\AppData\Local\Microsoft\Windows\Temporary Internet Files\Content.IE5\JL4NPEBK\MP900387887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869160"/>
            <a:ext cx="2099464" cy="1498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Berda\AppData\Local\Microsoft\Windows\Temporary Internet Files\Content.IE5\1OQLJALH\MC90035866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824123"/>
            <a:ext cx="1834286" cy="1597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dissolve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5537" y="5013176"/>
            <a:ext cx="5256584" cy="755799"/>
          </a:xfrm>
        </p:spPr>
        <p:txBody>
          <a:bodyPr/>
          <a:lstStyle/>
          <a:p>
            <a:pPr algn="ctr"/>
            <a:r>
              <a:rPr lang="cs-CZ" dirty="0" smtClean="0"/>
              <a:t>KONEC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467544" y="332657"/>
            <a:ext cx="8352928" cy="3024335"/>
          </a:xfrm>
        </p:spPr>
        <p:txBody>
          <a:bodyPr anchor="t">
            <a:normAutofit/>
          </a:bodyPr>
          <a:lstStyle/>
          <a:p>
            <a:r>
              <a:rPr lang="cs-CZ" sz="1400" dirty="0" smtClean="0"/>
              <a:t> </a:t>
            </a:r>
          </a:p>
          <a:p>
            <a:r>
              <a:rPr lang="cs-CZ" sz="1600" b="1" dirty="0" smtClean="0">
                <a:solidFill>
                  <a:schemeClr val="tx1"/>
                </a:solidFill>
              </a:rPr>
              <a:t>Zdroje, obrázky, citace:</a:t>
            </a:r>
            <a:endParaRPr lang="cs-CZ" sz="1600" dirty="0" smtClean="0">
              <a:solidFill>
                <a:schemeClr val="tx1"/>
              </a:solidFill>
            </a:endParaRPr>
          </a:p>
          <a:p>
            <a:r>
              <a:rPr lang="cs-CZ" sz="1600" dirty="0" smtClean="0">
                <a:solidFill>
                  <a:schemeClr val="tx1"/>
                </a:solidFill>
              </a:rPr>
              <a:t>Autorem materiálu  je Mgr. Daniela Ševčíková, pokud není níže uvedeno jinak.</a:t>
            </a:r>
          </a:p>
          <a:p>
            <a:r>
              <a:rPr lang="cs-CZ" sz="1600" dirty="0" smtClean="0">
                <a:solidFill>
                  <a:schemeClr val="tx1"/>
                </a:solidFill>
              </a:rPr>
              <a:t>Použity obrázky sady MS Office.</a:t>
            </a:r>
          </a:p>
          <a:p>
            <a:r>
              <a:rPr lang="cs-CZ" sz="1600" b="1" dirty="0" smtClean="0">
                <a:solidFill>
                  <a:schemeClr val="tx1"/>
                </a:solidFill>
              </a:rPr>
              <a:t>Internetové zdroje:</a:t>
            </a:r>
          </a:p>
          <a:p>
            <a:r>
              <a:rPr lang="cs-CZ" sz="1400" dirty="0">
                <a:hlinkClick r:id="rId3"/>
              </a:rPr>
              <a:t>http://</a:t>
            </a:r>
            <a:r>
              <a:rPr lang="cs-CZ" sz="1400" dirty="0" smtClean="0">
                <a:hlinkClick r:id="rId3"/>
              </a:rPr>
              <a:t>en.wikipedia.org/wiki/File:Moforlogiaagr%C3%A1ria.jpg</a:t>
            </a:r>
            <a:endParaRPr lang="cs-CZ" sz="1400" dirty="0" smtClean="0"/>
          </a:p>
          <a:p>
            <a:r>
              <a:rPr lang="cs-CZ" sz="1400" dirty="0" smtClean="0">
                <a:hlinkClick r:id="rId4"/>
              </a:rPr>
              <a:t>http</a:t>
            </a:r>
            <a:r>
              <a:rPr lang="cs-CZ" sz="1400" dirty="0">
                <a:hlinkClick r:id="rId4"/>
              </a:rPr>
              <a:t>://</a:t>
            </a:r>
            <a:r>
              <a:rPr lang="cs-CZ" sz="1400" dirty="0" smtClean="0">
                <a:hlinkClick r:id="rId4"/>
              </a:rPr>
              <a:t>en.wikipedia.org/wiki/File:Illegal_export_of_rosewood_001.jpg</a:t>
            </a:r>
            <a:endParaRPr lang="cs-CZ" sz="1400" dirty="0" smtClean="0"/>
          </a:p>
          <a:p>
            <a:r>
              <a:rPr lang="cs-CZ" sz="1400" dirty="0">
                <a:hlinkClick r:id="rId5"/>
              </a:rPr>
              <a:t>http://</a:t>
            </a:r>
            <a:r>
              <a:rPr lang="cs-CZ" sz="1400" dirty="0" smtClean="0">
                <a:hlinkClick r:id="rId5"/>
              </a:rPr>
              <a:t>en.wikipedia.org/wiki/File:Wildfire_in_California.jpg</a:t>
            </a:r>
            <a:endParaRPr lang="cs-CZ" sz="1400" dirty="0" smtClean="0"/>
          </a:p>
          <a:p>
            <a:r>
              <a:rPr lang="cs-CZ" sz="1400" dirty="0">
                <a:hlinkClick r:id="rId3"/>
              </a:rPr>
              <a:t>http://</a:t>
            </a:r>
            <a:r>
              <a:rPr lang="cs-CZ" sz="1400" dirty="0" smtClean="0">
                <a:hlinkClick r:id="rId3"/>
              </a:rPr>
              <a:t>en.wikipedia.org/wiki/File:Moforlogiaagr%C3%A1ria.jpg</a:t>
            </a:r>
            <a:endParaRPr lang="cs-CZ" sz="1400" dirty="0" smtClean="0"/>
          </a:p>
          <a:p>
            <a:r>
              <a:rPr lang="cs-CZ" sz="1400" dirty="0">
                <a:hlinkClick r:id="rId6"/>
              </a:rPr>
              <a:t>http://www.hajduch.net/system/files/image/cesko/priroda/vyuziti-pudy.jpg</a:t>
            </a:r>
            <a:endParaRPr lang="cs-CZ" sz="1400" dirty="0" smtClean="0"/>
          </a:p>
          <a:p>
            <a:endParaRPr lang="cs-CZ" sz="1400" u="sng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/>
          </a:p>
        </p:txBody>
      </p:sp>
      <p:pic>
        <p:nvPicPr>
          <p:cNvPr id="5" name="Obrázek 4" descr="MB90037030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084168" y="3645024"/>
            <a:ext cx="2786608" cy="2786608"/>
          </a:xfrm>
          <a:prstGeom prst="rect">
            <a:avLst/>
          </a:prstGeom>
        </p:spPr>
      </p:pic>
    </p:spTree>
  </p:cSld>
  <p:clrMapOvr>
    <a:masterClrMapping/>
  </p:clrMapOvr>
  <p:transition spd="slow">
    <p:dissolve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Y_12_INOVACE_NS.1R.1C.01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VY_12_INOVACE_NS.1R.1C.01</Template>
  <TotalTime>152</TotalTime>
  <Words>76</Words>
  <Application>Microsoft Office PowerPoint</Application>
  <PresentationFormat>Předvádění na obrazovce (4:3)</PresentationFormat>
  <Paragraphs>21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VY_12_INOVACE_NS.1R.1C.01</vt:lpstr>
      <vt:lpstr>                                                                                 EU PENÍZE ŠKOLÁM                                             Zlepšení podmínek pro vzdělávání na základních školách                                            Operačního programu Vzdělání pro konkurenceschopnost   Číslo a název klíčové aktivity:                                                                      V/2 Inovace a zkvalitnění výuky v oblasti přírodních věd Číslo DUM:                                                                                              VY_52_INOVACE_PR.4R.1C.01  Jméno autora:                                      Mgr. Daniela Ševčíková Datum (období) vytvoření DUM:                                                                duben až  květen 2013 Ročník:                                       4. Vzdělávací oblast:                                     Člověk a jeho svět           Vzdělávací obor:                                     Přírodověda Klíčová slova                                                                                                  orná půda, zemědělské plodiny, zušlechťování plodin Anotace:                                                                                                         Žáci se seznámí se vznikem orné půdy, se základními                                                                                                                           zemědělskými plodinami, s jejich pěstováním a zušlechťováním.                                     Druh učebního materiálu:                                                                           Prezentace PowerPoint Očekávaný výstup:                                                                                        Žáci znají  pojem orná půda, ví, jak vzniká, které zemědělské                                                                                                                          plodiny se u nás pěstují, znají význam pěstování těchto plodin. </vt:lpstr>
      <vt:lpstr>ORNÁ  PŮDA</vt:lpstr>
      <vt:lpstr>Prezentace aplikace PowerPoint</vt:lpstr>
      <vt:lpstr>Prezentace aplikace PowerPoint</vt:lpstr>
      <vt:lpstr>Prezentace aplikace PowerPoint</vt:lpstr>
      <vt:lpstr>Prezentace aplikace PowerPoint</vt:lpstr>
      <vt:lpstr>KONEC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EU PENÍZE ŠKOLÁM                                             Zlepšení podmínek pro vzdělávání na základních školách                                            Operačního programu Vzdělání pro konkurenceschopnost   Číslo a název klíčové aktivity:                                                                      III/2 Inovace a zkvalitnění výuky prostřednictvím ICT Číslo DUM:                                                                                                VY_32_INOVACE_NS.1R.1C.01  Jméno autora:                                             Mgr. Daniela Ševčíková Datum (období) vytvoření DUM:                                                                duben až  květen  2013 Ročník:                                              1. Vzdělávací oblast:                                            Člověk a jeho svět           Vzdělávací obor:                                            Náš svět Klíčová slova                                                                                                  lidské tělo , hlava, krk, trup, horní a dolní končetiny Anotace:                                                                                                         Žáci se naučí rozeznávat jednotlivé části těla.                                     Druh učebního materiálu:                                                                           Prezentace PowerPoint Očekávaný výstup:                                                                                        Žáci znají jednotlivé části těla, znají jejich funkci.</dc:title>
  <dc:creator>Jirka</dc:creator>
  <cp:lastModifiedBy>Bernard Neuwirth</cp:lastModifiedBy>
  <cp:revision>32</cp:revision>
  <dcterms:created xsi:type="dcterms:W3CDTF">2013-09-21T00:09:44Z</dcterms:created>
  <dcterms:modified xsi:type="dcterms:W3CDTF">2013-11-18T16:23:53Z</dcterms:modified>
</cp:coreProperties>
</file>