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8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9579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199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883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0596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310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948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1494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594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58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7685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2151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BC0E2-CF6F-4BFE-B540-78AC37718170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E6443-6E0C-4537-9207-BB613ED6C8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216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6264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   ŠABLONA III/2</a:t>
            </a:r>
            <a:br>
              <a:rPr lang="cs-CZ" sz="3600" dirty="0" smtClean="0"/>
            </a:br>
            <a:r>
              <a:rPr lang="cs-CZ" sz="3600" dirty="0" smtClean="0"/>
              <a:t> Počátky literatury psané na našem území</a:t>
            </a:r>
            <a:br>
              <a:rPr lang="cs-CZ" sz="3600" dirty="0" smtClean="0"/>
            </a:br>
            <a:r>
              <a:rPr lang="cs-CZ" sz="3600" dirty="0" smtClean="0"/>
              <a:t>Mgr. L. Junová</a:t>
            </a:r>
            <a:br>
              <a:rPr lang="cs-CZ" sz="3600" dirty="0" smtClean="0"/>
            </a:br>
            <a:r>
              <a:rPr lang="cs-CZ" sz="3600" dirty="0" smtClean="0"/>
              <a:t>1.ZŠ Nádražní ul. Horní Slavkov,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VY_32_INOVACE_205_</a:t>
            </a:r>
            <a:r>
              <a:rPr lang="cs-CZ" sz="2800" smtClean="0"/>
              <a:t>Počátky literatury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200" dirty="0" smtClean="0"/>
              <a:t>VY</a:t>
            </a:r>
            <a:r>
              <a:rPr lang="cs-CZ" sz="3600" dirty="0" smtClean="0"/>
              <a:t>  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49702"/>
            <a:ext cx="6120679" cy="2237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7986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1) Období před vznikem česky psané literatury</a:t>
            </a:r>
            <a:br>
              <a:rPr lang="cs-CZ" sz="3200" dirty="0" smtClean="0"/>
            </a:br>
            <a:r>
              <a:rPr lang="cs-CZ" sz="3200" dirty="0" smtClean="0"/>
              <a:t>-období Velké Moravy</a:t>
            </a:r>
            <a:br>
              <a:rPr lang="cs-CZ" sz="3200" dirty="0" smtClean="0"/>
            </a:br>
            <a:r>
              <a:rPr lang="cs-CZ" sz="3200" dirty="0" smtClean="0"/>
              <a:t>- pozvání Konstantina (Cyrila) a Metoděje ze Soluně</a:t>
            </a:r>
            <a:br>
              <a:rPr lang="cs-CZ" sz="3200" dirty="0" smtClean="0"/>
            </a:br>
            <a:r>
              <a:rPr lang="cs-CZ" sz="3200" dirty="0" smtClean="0"/>
              <a:t>- sestavení prvního písma - hlaholice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21384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0700" y="1276350"/>
            <a:ext cx="5562600" cy="430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944314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- Jazyk staroslověnština</a:t>
            </a:r>
            <a:br>
              <a:rPr lang="cs-CZ" sz="3600" dirty="0" smtClean="0"/>
            </a:br>
            <a:r>
              <a:rPr lang="cs-CZ" sz="3600" dirty="0" smtClean="0"/>
              <a:t>- Legenda – veršovaný nebo prozaický útvar, v němž se vypráví o životě, skutcích a mučednictví církevních světců </a:t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Nejstaršími legendami, které vznikly na našem </a:t>
            </a:r>
            <a:r>
              <a:rPr lang="cs-CZ" sz="3600" dirty="0" smtClean="0"/>
              <a:t>území, </a:t>
            </a:r>
            <a:r>
              <a:rPr lang="cs-CZ" sz="3600" dirty="0" smtClean="0"/>
              <a:t>jsou Život Konstantinův a Život Metodějův  </a:t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        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3931861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19268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                                                                        Nejstarší duchovní píseň asi z 10.století je  „Hospodine , pomiluj </a:t>
            </a:r>
            <a:r>
              <a:rPr lang="cs-CZ" sz="3600" dirty="0" err="1" smtClean="0"/>
              <a:t>ny</a:t>
            </a:r>
            <a:r>
              <a:rPr lang="cs-CZ" sz="3600" dirty="0" smtClean="0"/>
              <a:t>“</a:t>
            </a:r>
            <a:br>
              <a:rPr lang="cs-CZ" sz="3600" dirty="0" smtClean="0"/>
            </a:br>
            <a:r>
              <a:rPr lang="cs-CZ" sz="3600" dirty="0" smtClean="0"/>
              <a:t>( je to vlastně modlitba za mír, hojnost úrody a ochranu celé země)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>
                <a:solidFill>
                  <a:srgbClr val="0070C0"/>
                </a:solidFill>
              </a:rPr>
              <a:t>text: „ Hospodine , pomiluj </a:t>
            </a:r>
            <a:r>
              <a:rPr lang="cs-CZ" sz="2800" dirty="0" err="1" smtClean="0">
                <a:solidFill>
                  <a:srgbClr val="0070C0"/>
                </a:solidFill>
              </a:rPr>
              <a:t>ny</a:t>
            </a:r>
            <a:r>
              <a:rPr lang="cs-CZ" sz="2800" dirty="0" smtClean="0">
                <a:solidFill>
                  <a:srgbClr val="0070C0"/>
                </a:solidFill>
              </a:rPr>
              <a:t>!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   </a:t>
            </a:r>
            <a:r>
              <a:rPr lang="cs-CZ" sz="2800" dirty="0" err="1" smtClean="0">
                <a:solidFill>
                  <a:srgbClr val="0070C0"/>
                </a:solidFill>
              </a:rPr>
              <a:t>Jezukriste</a:t>
            </a:r>
            <a:r>
              <a:rPr lang="cs-CZ" sz="2800" dirty="0" smtClean="0">
                <a:solidFill>
                  <a:srgbClr val="0070C0"/>
                </a:solidFill>
              </a:rPr>
              <a:t> , pomiluj </a:t>
            </a:r>
            <a:r>
              <a:rPr lang="cs-CZ" sz="2800" dirty="0" err="1" smtClean="0">
                <a:solidFill>
                  <a:srgbClr val="0070C0"/>
                </a:solidFill>
              </a:rPr>
              <a:t>ny</a:t>
            </a:r>
            <a:r>
              <a:rPr lang="cs-CZ" sz="2800" dirty="0" smtClean="0">
                <a:solidFill>
                  <a:srgbClr val="0070C0"/>
                </a:solidFill>
              </a:rPr>
              <a:t>!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  Ty, </a:t>
            </a:r>
            <a:r>
              <a:rPr lang="cs-CZ" sz="2800" dirty="0">
                <a:solidFill>
                  <a:srgbClr val="0070C0"/>
                </a:solidFill>
              </a:rPr>
              <a:t>S</a:t>
            </a:r>
            <a:r>
              <a:rPr lang="cs-CZ" sz="2800" dirty="0" smtClean="0">
                <a:solidFill>
                  <a:srgbClr val="0070C0"/>
                </a:solidFill>
              </a:rPr>
              <a:t>pase všeho míra,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  </a:t>
            </a:r>
            <a:r>
              <a:rPr lang="cs-CZ" sz="2800" dirty="0" err="1" smtClean="0">
                <a:solidFill>
                  <a:srgbClr val="0070C0"/>
                </a:solidFill>
              </a:rPr>
              <a:t>spasiž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err="1" smtClean="0">
                <a:solidFill>
                  <a:srgbClr val="0070C0"/>
                </a:solidFill>
              </a:rPr>
              <a:t>ny</a:t>
            </a:r>
            <a:r>
              <a:rPr lang="cs-CZ" sz="2800" dirty="0" smtClean="0">
                <a:solidFill>
                  <a:srgbClr val="0070C0"/>
                </a:solidFill>
              </a:rPr>
              <a:t>; i </a:t>
            </a:r>
            <a:r>
              <a:rPr lang="cs-CZ" sz="2800" dirty="0" err="1" smtClean="0">
                <a:solidFill>
                  <a:srgbClr val="0070C0"/>
                </a:solidFill>
              </a:rPr>
              <a:t>uslyšiž</a:t>
            </a:r>
            <a:r>
              <a:rPr lang="cs-CZ" sz="2800" dirty="0" smtClean="0">
                <a:solidFill>
                  <a:srgbClr val="0070C0"/>
                </a:solidFill>
              </a:rPr>
              <a:t>,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  Hospodine, hlasy </a:t>
            </a:r>
            <a:r>
              <a:rPr lang="cs-CZ" sz="2800" dirty="0" err="1" smtClean="0">
                <a:solidFill>
                  <a:srgbClr val="0070C0"/>
                </a:solidFill>
              </a:rPr>
              <a:t>našě</a:t>
            </a:r>
            <a:r>
              <a:rPr lang="cs-CZ" sz="2800" dirty="0" smtClean="0">
                <a:solidFill>
                  <a:srgbClr val="0070C0"/>
                </a:solidFill>
              </a:rPr>
              <a:t>!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   </a:t>
            </a:r>
            <a:r>
              <a:rPr lang="cs-CZ" sz="2800" dirty="0" err="1" smtClean="0">
                <a:solidFill>
                  <a:srgbClr val="0070C0"/>
                </a:solidFill>
              </a:rPr>
              <a:t>Daj</a:t>
            </a:r>
            <a:r>
              <a:rPr lang="cs-CZ" sz="2800" dirty="0" smtClean="0">
                <a:solidFill>
                  <a:srgbClr val="0070C0"/>
                </a:solidFill>
              </a:rPr>
              <a:t> nám </a:t>
            </a:r>
            <a:r>
              <a:rPr lang="cs-CZ" sz="2800" dirty="0" err="1" smtClean="0">
                <a:solidFill>
                  <a:srgbClr val="0070C0"/>
                </a:solidFill>
              </a:rPr>
              <a:t>všěm</a:t>
            </a:r>
            <a:r>
              <a:rPr lang="cs-CZ" sz="2800" dirty="0" smtClean="0">
                <a:solidFill>
                  <a:srgbClr val="0070C0"/>
                </a:solidFill>
              </a:rPr>
              <a:t>, Hospodine,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</a:t>
            </a:r>
            <a:r>
              <a:rPr lang="cs-CZ" sz="2800" dirty="0" err="1" smtClean="0">
                <a:solidFill>
                  <a:srgbClr val="0070C0"/>
                </a:solidFill>
              </a:rPr>
              <a:t>žizň</a:t>
            </a:r>
            <a:r>
              <a:rPr lang="cs-CZ" sz="2800" dirty="0" smtClean="0">
                <a:solidFill>
                  <a:srgbClr val="0070C0"/>
                </a:solidFill>
              </a:rPr>
              <a:t> a mír v zemi!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>         </a:t>
            </a:r>
            <a:r>
              <a:rPr lang="cs-CZ" sz="2800" dirty="0" err="1" smtClean="0">
                <a:solidFill>
                  <a:srgbClr val="0070C0"/>
                </a:solidFill>
              </a:rPr>
              <a:t>Krleš</a:t>
            </a:r>
            <a:r>
              <a:rPr lang="cs-CZ" sz="2800" dirty="0" smtClean="0">
                <a:solidFill>
                  <a:srgbClr val="0070C0"/>
                </a:solidFill>
              </a:rPr>
              <a:t>! </a:t>
            </a:r>
            <a:r>
              <a:rPr lang="cs-CZ" sz="2800" dirty="0" err="1" smtClean="0">
                <a:solidFill>
                  <a:srgbClr val="0070C0"/>
                </a:solidFill>
              </a:rPr>
              <a:t>Krleš</a:t>
            </a:r>
            <a:r>
              <a:rPr lang="cs-CZ" sz="2800" dirty="0" smtClean="0">
                <a:solidFill>
                  <a:srgbClr val="0070C0"/>
                </a:solidFill>
              </a:rPr>
              <a:t>! </a:t>
            </a:r>
            <a:r>
              <a:rPr lang="cs-CZ" sz="2800" dirty="0" err="1" smtClean="0">
                <a:solidFill>
                  <a:srgbClr val="0070C0"/>
                </a:solidFill>
              </a:rPr>
              <a:t>Krleš</a:t>
            </a:r>
            <a:r>
              <a:rPr lang="cs-CZ" sz="2800" dirty="0" smtClean="0">
                <a:solidFill>
                  <a:srgbClr val="0070C0"/>
                </a:solidFill>
              </a:rPr>
              <a:t>!</a:t>
            </a:r>
            <a:br>
              <a:rPr lang="cs-CZ" sz="2800" dirty="0" smtClean="0">
                <a:solidFill>
                  <a:srgbClr val="0070C0"/>
                </a:solidFill>
              </a:rPr>
            </a:br>
            <a:r>
              <a:rPr lang="cs-CZ" sz="2800" dirty="0" smtClean="0">
                <a:solidFill>
                  <a:srgbClr val="0070C0"/>
                </a:solidFill>
              </a:rPr>
              <a:t/>
            </a:r>
            <a:br>
              <a:rPr lang="cs-CZ" sz="2800" dirty="0" smtClean="0">
                <a:solidFill>
                  <a:srgbClr val="0070C0"/>
                </a:solidFill>
              </a:rPr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275395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Počátek 12.století – literatura psaná latinsky</a:t>
            </a:r>
            <a:br>
              <a:rPr lang="cs-CZ" sz="3600" dirty="0" smtClean="0"/>
            </a:br>
            <a:r>
              <a:rPr lang="cs-CZ" sz="3600" dirty="0" smtClean="0"/>
              <a:t>Nejvýznamnější památka tohoto období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„</a:t>
            </a:r>
            <a:r>
              <a:rPr lang="cs-CZ" sz="3600" dirty="0" err="1" smtClean="0">
                <a:solidFill>
                  <a:srgbClr val="FF0000"/>
                </a:solidFill>
              </a:rPr>
              <a:t>Chronica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Bohemorum</a:t>
            </a:r>
            <a:r>
              <a:rPr lang="cs-CZ" sz="3600" dirty="0" smtClean="0">
                <a:solidFill>
                  <a:srgbClr val="FF0000"/>
                </a:solidFill>
              </a:rPr>
              <a:t>“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 Kronika česká )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 letech 1119-1125 napsal děkan svatovítské kapituly Kosmas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53552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80728"/>
            <a:ext cx="2952328" cy="4313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5057" y="1556792"/>
            <a:ext cx="3779351" cy="4476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8439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 letech 1310 – 1314 vznikla česky psaná veršovaná kronika </a:t>
            </a:r>
            <a:br>
              <a:rPr lang="cs-CZ" sz="3600" dirty="0" smtClean="0"/>
            </a:br>
            <a:r>
              <a:rPr lang="cs-CZ" sz="3600" dirty="0" err="1" smtClean="0">
                <a:solidFill>
                  <a:srgbClr val="FF0000"/>
                </a:solidFill>
              </a:rPr>
              <a:t>Kronika</a:t>
            </a:r>
            <a:r>
              <a:rPr lang="cs-CZ" sz="3600" dirty="0" smtClean="0">
                <a:solidFill>
                  <a:srgbClr val="FF0000"/>
                </a:solidFill>
              </a:rPr>
              <a:t> tak řečeného Dalimila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zachycuje významné události českých dějin až do nástupu Jana Lucemburského s velkým vlasteneckým zaujetím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67896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5740824" cy="3179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8619"/>
            <a:ext cx="2664296" cy="3785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14973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582341"/>
            <a:ext cx="82089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loket.cz/muzeum/g_komplet/kniha028.jpg&amp;imgrefurl=http://www.loket.cz/muzeum/galerie1.htm&amp;h=700&amp;w=591&amp;sz=42&amp;tbnid=v-SqdQ4ZKiAwqM:&amp;tbnh=94&amp;tbnw=79&amp;prev=/search%3Fq%3Dobr%25C3%25A1zky%2BKosmova%2Bkronika%2B%25C4%258Desk%25C3%25A1%26tbm%3Disch%26tbo%3Du&amp;zoom=1&amp;q=obr%C3%A1zky+Kosmova+kronika+%C4%8Desk%C3%A1&amp;docid=6XtSIkYlWHWkCM&amp;hl=cs&amp;sa=X&amp;ei=-RN2TruwHIvPsgbJ5JyhCw&amp;sqi=2&amp;ved=0CCgQ9QEwAg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3613666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imgurl=http://www.nkp.cz/images/vyda_vlastimil.jpg&amp;imgrefurl=http://www.nkp.cz/pages/page.php3%3Fpage%3Dvyda_prave_vyslo_cele.htm&amp;h=1266&amp;w=891&amp;sz=993&amp;tbnid=w11A1Qv7WRHQYM:&amp;tbnh=81&amp;tbnw=57&amp;prev=/search%3Fq%3Dobr%25C3%25A1zky%2BDalimilova%2Bkronika%26tbm%3Disch%26tbo%3Du&amp;zoom=1&amp;q=obr%C3%A1zky+Dalimilova+kronika&amp;docid=A1qmGLJ6rAK6OM&amp;hl=cs&amp;sa=X&amp;ei=txZ2TrCtCYyTswaLgKGpCw&amp;sqi=2&amp;ved=0CCgQ9QEwBQ</a:t>
            </a:r>
          </a:p>
        </p:txBody>
      </p:sp>
    </p:spTree>
    <p:extLst>
      <p:ext uri="{BB962C8B-B14F-4D97-AF65-F5344CB8AC3E}">
        <p14:creationId xmlns:p14="http://schemas.microsoft.com/office/powerpoint/2010/main" xmlns="" val="1630884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67</Words>
  <Application>Microsoft Office PowerPoint</Application>
  <PresentationFormat>Předvádění na obrazovce (4:3)</PresentationFormat>
  <Paragraphs>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   ŠABLONA III/2  Počátky literatury psané na našem území Mgr. L. Junová 1.ZŠ Nádražní ul. Horní Slavkov, VY_32_INOVACE_205_Počátky literatury  VY   </vt:lpstr>
      <vt:lpstr>1) Období před vznikem česky psané literatury -období Velké Moravy - pozvání Konstantina (Cyrila) a Metoděje ze Soluně - sestavení prvního písma - hlaholice </vt:lpstr>
      <vt:lpstr>Snímek 3</vt:lpstr>
      <vt:lpstr>   - Jazyk staroslověnština - Legenda – veršovaný nebo prozaický útvar, v němž se vypráví o životě, skutcích a mučednictví církevních světců   Nejstaršími legendami, které vznikly na našem území, jsou Život Konstantinův a Život Metodějův                           </vt:lpstr>
      <vt:lpstr>                                                                        Nejstarší duchovní píseň asi z 10.století je  „Hospodine , pomiluj ny“ ( je to vlastně modlitba za mír, hojnost úrody a ochranu celé země)  text: „ Hospodine , pomiluj ny!             Jezukriste , pomiluj ny!            Ty, Spase všeho míra,            spasiž ny; i uslyšiž,            Hospodine, hlasy našě!             Daj nám všěm, Hospodine,         žizň a mír v zemi!          Krleš! Krleš! Krleš!  </vt:lpstr>
      <vt:lpstr>Počátek 12.století – literatura psaná latinsky Nejvýznamnější památka tohoto období „Chronica Bohemorum“ ( Kronika česká ) V letech 1119-1125 napsal děkan svatovítské kapituly Kosmas</vt:lpstr>
      <vt:lpstr>Snímek 7</vt:lpstr>
      <vt:lpstr>V letech 1310 – 1314 vznikla česky psaná veršovaná kronika  Kronika tak řečeného Dalimila  zachycuje významné události českých dějin až do nástupu Jana Lucemburského s velkým vlasteneckým zaujetím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literatury psané na našem území</dc:title>
  <dc:creator>Nováková Lenka</dc:creator>
  <cp:lastModifiedBy>Šárka</cp:lastModifiedBy>
  <cp:revision>12</cp:revision>
  <dcterms:created xsi:type="dcterms:W3CDTF">2011-09-16T09:07:21Z</dcterms:created>
  <dcterms:modified xsi:type="dcterms:W3CDTF">2012-02-28T12:23:08Z</dcterms:modified>
</cp:coreProperties>
</file>