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11" r:id="rId2"/>
    <p:sldId id="312" r:id="rId3"/>
    <p:sldId id="305" r:id="rId4"/>
    <p:sldId id="266" r:id="rId5"/>
    <p:sldId id="267" r:id="rId6"/>
    <p:sldId id="268" r:id="rId7"/>
    <p:sldId id="285" r:id="rId8"/>
    <p:sldId id="286" r:id="rId9"/>
    <p:sldId id="281" r:id="rId10"/>
    <p:sldId id="308" r:id="rId11"/>
    <p:sldId id="309" r:id="rId12"/>
    <p:sldId id="310" r:id="rId13"/>
    <p:sldId id="307" r:id="rId14"/>
    <p:sldId id="299" r:id="rId15"/>
    <p:sldId id="302" r:id="rId16"/>
    <p:sldId id="306" r:id="rId17"/>
  </p:sldIdLst>
  <p:sldSz cx="9144000" cy="6858000" type="screen4x3"/>
  <p:notesSz cx="7099300" cy="10234613"/>
  <p:custDataLst>
    <p:tags r:id="rId19"/>
  </p:custDataLst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1842" autoAdjust="0"/>
  </p:normalViewPr>
  <p:slideViewPr>
    <p:cSldViewPr>
      <p:cViewPr varScale="1">
        <p:scale>
          <a:sx n="74" d="100"/>
          <a:sy n="74" d="100"/>
        </p:scale>
        <p:origin x="-9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7C477B7-949D-46C7-BD6A-41BD96D1FF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C237D5-8300-4AE1-BB19-689C847B140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C5A8D8-A7BF-479C-B3E6-127570AFD28E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dirty="0" smtClean="0"/>
          </a:p>
        </p:txBody>
      </p:sp>
      <p:sp>
        <p:nvSpPr>
          <p:cNvPr id="2253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4F4DF4-1B99-4348-872D-E0D3B38AA63A}" type="slidenum">
              <a:rPr lang="cs-CZ" smtClean="0"/>
              <a:pPr/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/>
          </a:p>
        </p:txBody>
      </p:sp>
      <p:sp>
        <p:nvSpPr>
          <p:cNvPr id="2355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21D940-3BB8-4753-9391-E46D9EDD5E4A}" type="slidenum">
              <a:rPr lang="cs-CZ" smtClean="0"/>
              <a:pPr/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A968F5-25ED-479E-B419-28B7886A0DFA}" type="slidenum">
              <a:rPr lang="cs-CZ" smtClean="0"/>
              <a:pPr/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96D724-44FC-46C3-B7E6-11E17C2CFF69}" type="slidenum">
              <a:rPr lang="cs-CZ" smtClean="0"/>
              <a:pPr/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>
              <a:latin typeface="Calibri" pitchFamily="34" charset="0"/>
            </a:endParaRPr>
          </a:p>
        </p:txBody>
      </p:sp>
      <p:sp>
        <p:nvSpPr>
          <p:cNvPr id="3277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08C188-DDEE-40A6-AB87-7D61E4298BD0}" type="slidenum">
              <a:rPr lang="cs-CZ" smtClean="0"/>
              <a:pPr/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457200" indent="-457200"/>
            <a:r>
              <a:rPr lang="cs-CZ" dirty="0" smtClean="0">
                <a:latin typeface="Calibri" pitchFamily="34" charset="0"/>
              </a:rPr>
              <a:t>zbarví přítomný </a:t>
            </a:r>
            <a:r>
              <a:rPr lang="cs-CZ" dirty="0" err="1" smtClean="0">
                <a:latin typeface="Calibri" pitchFamily="34" charset="0"/>
              </a:rPr>
              <a:t>škrom</a:t>
            </a:r>
            <a:r>
              <a:rPr lang="cs-CZ" dirty="0" smtClean="0">
                <a:latin typeface="Calibri" pitchFamily="34" charset="0"/>
              </a:rPr>
              <a:t> modře.</a:t>
            </a:r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DF76C4-05FE-4E80-8C1F-995AD375CD19}" type="slidenum">
              <a:rPr lang="cs-CZ" smtClean="0"/>
              <a:pPr/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457200" indent="-457200"/>
            <a:endParaRPr lang="cs-CZ" smtClean="0">
              <a:latin typeface="Calibri" pitchFamily="34" charset="0"/>
            </a:endParaRPr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89C5D4-F4FA-442C-BD55-49084A9CA5B5}" type="slidenum">
              <a:rPr lang="cs-CZ" smtClean="0"/>
              <a:pPr/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457200" indent="-457200"/>
            <a:endParaRPr lang="cs-CZ" smtClean="0">
              <a:latin typeface="Calibri" pitchFamily="34" charset="0"/>
            </a:endParaRPr>
          </a:p>
        </p:txBody>
      </p:sp>
      <p:sp>
        <p:nvSpPr>
          <p:cNvPr id="3072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413ACD-276B-41BA-885B-1341CF2459C4}" type="slidenum">
              <a:rPr lang="cs-CZ" smtClean="0"/>
              <a:pPr/>
              <a:t>12</a:t>
            </a:fld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>
              <a:latin typeface="Calibri" pitchFamily="34" charset="0"/>
            </a:endParaRPr>
          </a:p>
        </p:txBody>
      </p:sp>
      <p:sp>
        <p:nvSpPr>
          <p:cNvPr id="3277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08C188-DDEE-40A6-AB87-7D61E4298BD0}" type="slidenum">
              <a:rPr lang="cs-CZ" smtClean="0"/>
              <a:pPr/>
              <a:t>13</a:t>
            </a:fld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Calibri" pitchFamily="34" charset="0"/>
            </a:endParaRPr>
          </a:p>
        </p:txBody>
      </p:sp>
      <p:sp>
        <p:nvSpPr>
          <p:cNvPr id="3584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DAB6A4-F8DE-46E6-912E-6534DD55AA01}" type="slidenum">
              <a:rPr lang="cs-CZ" smtClean="0"/>
              <a:pPr/>
              <a:t>14</a:t>
            </a:fld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Calibri" pitchFamily="34" charset="0"/>
            </a:endParaRPr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FB7BF3-3E53-4992-A877-84E66B9BC3D7}" type="slidenum">
              <a:rPr lang="cs-CZ" smtClean="0"/>
              <a:pPr/>
              <a:t>15</a:t>
            </a:fld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Calibri" pitchFamily="34" charset="0"/>
            </a:endParaRPr>
          </a:p>
        </p:txBody>
      </p:sp>
      <p:sp>
        <p:nvSpPr>
          <p:cNvPr id="3482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E2D239-EA28-4169-B63A-4720D4031837}" type="slidenum">
              <a:rPr lang="cs-CZ" smtClean="0"/>
              <a:pPr/>
              <a:t>16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4C6D1-6AD0-4EBD-9994-12C28CADE5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D148F-877B-472B-BD62-EC20F81FEB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12669-4337-48C4-9C77-F2B4668808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82A70-F6A2-40A9-A805-2C54CA44C8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FDB18-DBBD-4EF9-A738-B0D58166CA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DC6DC8-6BF7-4916-8BBC-C9D578496B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282EDC-C4D9-4412-A0DB-549F63D1B5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69E02-98AE-469B-B562-EE1201A9CB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57937-DE78-4B6D-84C8-016492ADC1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2D9F4-4532-42B2-BD8E-C2188DDFDA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02CEA-4255-4E22-A733-9FF2C5A0C0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2DAF083-B914-4CAA-B4AC-FF930D3C7B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5576" y="2780928"/>
          <a:ext cx="7656512" cy="213060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7656512"/>
              </a:tblGrid>
              <a:tr h="385647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ysClr val="windowText" lastClr="000000"/>
                          </a:solidFill>
                          <a:latin typeface="Calibri" pitchFamily="34" charset="0"/>
                        </a:rPr>
                        <a:t>NÁZEV</a:t>
                      </a:r>
                      <a:r>
                        <a:rPr lang="cs-CZ" sz="2000" baseline="0" dirty="0" smtClean="0">
                          <a:solidFill>
                            <a:sysClr val="windowText" lastClr="000000"/>
                          </a:solidFill>
                          <a:latin typeface="Calibri" pitchFamily="34" charset="0"/>
                        </a:rPr>
                        <a:t> ŠKOLY: 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  <a:latin typeface="Calibri" pitchFamily="34" charset="0"/>
                        </a:rPr>
                        <a:t>ZŠ J. E. </a:t>
                      </a:r>
                      <a:r>
                        <a:rPr lang="cs-CZ" b="0" baseline="0" dirty="0" err="1" smtClean="0">
                          <a:solidFill>
                            <a:sysClr val="windowText" lastClr="000000"/>
                          </a:solidFill>
                          <a:latin typeface="Calibri" pitchFamily="34" charset="0"/>
                        </a:rPr>
                        <a:t>Purkyně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  <a:latin typeface="Calibri" pitchFamily="34" charset="0"/>
                        </a:rPr>
                        <a:t> Libochovice</a:t>
                      </a:r>
                      <a:endParaRPr lang="cs-CZ" b="0" dirty="0">
                        <a:solidFill>
                          <a:sysClr val="windowText" lastClr="000000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Calibri" pitchFamily="34" charset="0"/>
                        </a:rPr>
                        <a:t>AUTOR: </a:t>
                      </a:r>
                      <a:r>
                        <a:rPr lang="cs-CZ" dirty="0" smtClean="0">
                          <a:latin typeface="Calibri" pitchFamily="34" charset="0"/>
                        </a:rPr>
                        <a:t>RNDr.</a:t>
                      </a:r>
                      <a:r>
                        <a:rPr lang="cs-CZ" baseline="0" dirty="0" smtClean="0">
                          <a:latin typeface="Calibri" pitchFamily="34" charset="0"/>
                        </a:rPr>
                        <a:t> Adéla </a:t>
                      </a:r>
                      <a:r>
                        <a:rPr lang="cs-CZ" baseline="0" dirty="0" err="1" smtClean="0">
                          <a:latin typeface="Calibri" pitchFamily="34" charset="0"/>
                        </a:rPr>
                        <a:t>Lipšová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Calibri" pitchFamily="34" charset="0"/>
                        </a:rPr>
                        <a:t>NÁZEV</a:t>
                      </a:r>
                      <a:r>
                        <a:rPr lang="cs-CZ" sz="2000" dirty="0" smtClean="0">
                          <a:latin typeface="Calibri" pitchFamily="34" charset="0"/>
                        </a:rPr>
                        <a:t>: </a:t>
                      </a:r>
                      <a:r>
                        <a:rPr lang="cs-CZ" sz="1800" dirty="0" smtClean="0">
                          <a:latin typeface="Calibri" pitchFamily="34" charset="0"/>
                        </a:rPr>
                        <a:t>VY_52_INOVACE_16_</a:t>
                      </a:r>
                      <a:r>
                        <a:rPr lang="cs-CZ" sz="1800" cap="all" dirty="0" smtClean="0">
                          <a:latin typeface="Calibri" pitchFamily="34" charset="0"/>
                        </a:rPr>
                        <a:t>ELEKTROLÝZA</a:t>
                      </a:r>
                      <a:endParaRPr lang="cs-CZ" sz="1800" cap="all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Calibri" pitchFamily="34" charset="0"/>
                        </a:rPr>
                        <a:t>TÉMA: </a:t>
                      </a:r>
                      <a:r>
                        <a:rPr lang="cs-CZ" sz="1800" b="0" dirty="0" smtClean="0">
                          <a:latin typeface="Calibri" pitchFamily="34" charset="0"/>
                        </a:rPr>
                        <a:t>ELEKTROLÝZA</a:t>
                      </a:r>
                      <a:endParaRPr lang="cs-CZ" sz="2000" b="0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6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latin typeface="Calibri" pitchFamily="34" charset="0"/>
                        </a:rPr>
                        <a:t>ČÍSLO PROJEKTU: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CZ.1.07/1.4.00/21.2803</a:t>
                      </a:r>
                      <a:endParaRPr lang="cs-CZ" sz="1800" b="0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472608" cy="13370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800" b="1" dirty="0" smtClean="0">
                <a:latin typeface="Calibri" pitchFamily="34" charset="0"/>
              </a:rPr>
              <a:t>Anotace</a:t>
            </a:r>
            <a:endParaRPr lang="cs-CZ" sz="3800" b="1" dirty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</a:t>
            </a:r>
            <a:r>
              <a:rPr lang="cs-CZ" sz="2800" dirty="0" smtClean="0">
                <a:solidFill>
                  <a:srgbClr val="000000"/>
                </a:solidFill>
              </a:rPr>
              <a:t>   </a:t>
            </a: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Jedná </a:t>
            </a: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se o výukové materiály určené pro podporu  vzdělávání v oblasti přírodních věd – konkrétně chemie.</a:t>
            </a:r>
          </a:p>
          <a:p>
            <a:pPr>
              <a:lnSpc>
                <a:spcPct val="90000"/>
              </a:lnSpc>
              <a:buNone/>
            </a:pP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     Obsahem je prezentace pro podporu výkladu učiva na dané téma, doplněné řadou zajímavých experimentů, které je nutno provádět pod dohledem vyučujícího. </a:t>
            </a:r>
          </a:p>
          <a:p>
            <a:pPr>
              <a:lnSpc>
                <a:spcPct val="90000"/>
              </a:lnSpc>
              <a:buNone/>
            </a:pP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     Na začátku je uveden souhrn opakování látky předchozí a na konci souhrn látky probrané . </a:t>
            </a:r>
          </a:p>
          <a:p>
            <a:pPr>
              <a:lnSpc>
                <a:spcPct val="90000"/>
              </a:lnSpc>
              <a:buNone/>
            </a:pPr>
            <a:endParaRPr lang="cs-CZ" sz="2600" dirty="0" smtClean="0">
              <a:solidFill>
                <a:srgbClr val="000000"/>
              </a:solidFill>
              <a:latin typeface="Calibri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    Text je určen pro žáky 9. tříd základních škol.</a:t>
            </a:r>
            <a:endParaRPr lang="cs-CZ" sz="26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4"/>
          <p:cNvSpPr txBox="1">
            <a:spLocks/>
          </p:cNvSpPr>
          <p:nvPr/>
        </p:nvSpPr>
        <p:spPr bwMode="auto">
          <a:xfrm>
            <a:off x="1835696" y="3284984"/>
            <a:ext cx="5400600" cy="1296144"/>
          </a:xfrm>
          <a:prstGeom prst="rect">
            <a:avLst/>
          </a:prstGeom>
          <a:ln w="25400" cap="flat" cmpd="sng" algn="ctr">
            <a:solidFill>
              <a:schemeClr val="dk1"/>
            </a:solidFill>
            <a:prstDash val="solid"/>
            <a:miter lim="800000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cs-CZ" sz="3200" kern="0" dirty="0" smtClean="0">
                <a:solidFill>
                  <a:schemeClr val="tx1"/>
                </a:solidFill>
                <a:latin typeface="Calibri" pitchFamily="34" charset="0"/>
              </a:rPr>
              <a:t>10. </a:t>
            </a:r>
            <a:r>
              <a:rPr lang="cs-CZ" sz="3200" kern="0" dirty="0">
                <a:solidFill>
                  <a:schemeClr val="tx1"/>
                </a:solidFill>
                <a:latin typeface="Calibri" pitchFamily="34" charset="0"/>
              </a:rPr>
              <a:t>část</a:t>
            </a:r>
          </a:p>
          <a:p>
            <a:pPr algn="ctr">
              <a:spcBef>
                <a:spcPct val="20000"/>
              </a:spcBef>
              <a:defRPr/>
            </a:pPr>
            <a:r>
              <a:rPr lang="cs-CZ" sz="3200" b="1" kern="0" dirty="0" smtClean="0">
                <a:solidFill>
                  <a:schemeClr val="tx1"/>
                </a:solidFill>
                <a:latin typeface="Calibri" pitchFamily="34" charset="0"/>
              </a:rPr>
              <a:t>Elektrolýza</a:t>
            </a:r>
            <a:endParaRPr lang="cs-CZ" sz="3200" b="1" kern="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5301208"/>
            <a:ext cx="5472608" cy="13370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Nadpis 1"/>
          <p:cNvSpPr txBox="1">
            <a:spLocks/>
          </p:cNvSpPr>
          <p:nvPr/>
        </p:nvSpPr>
        <p:spPr bwMode="auto">
          <a:xfrm>
            <a:off x="683568" y="1052736"/>
            <a:ext cx="7772400" cy="1470025"/>
          </a:xfrm>
          <a:prstGeom prst="rect">
            <a:avLst/>
          </a:prstGeom>
          <a:solidFill>
            <a:srgbClr val="FFC000"/>
          </a:solidFill>
          <a:ln w="25400" cap="flat" cmpd="sng" algn="ctr">
            <a:solidFill>
              <a:schemeClr val="accent6">
                <a:shade val="50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0" cap="none" spc="0" normalizeH="0" baseline="0" noProof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Chemické reakce a děje</a:t>
            </a:r>
            <a:endParaRPr kumimoji="0" lang="cs-CZ" sz="4400" b="1" i="0" u="none" strike="noStrike" kern="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5068888"/>
          </a:xfr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/>
          <a:lstStyle/>
          <a:p>
            <a:pPr>
              <a:buFontTx/>
              <a:buChar char="-"/>
            </a:pPr>
            <a:endParaRPr lang="cs-CZ" sz="2400" b="1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při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 korozi</a:t>
            </a:r>
            <a:r>
              <a:rPr lang="cs-CZ" sz="2400" dirty="0" smtClean="0">
                <a:latin typeface="Calibri" pitchFamily="34" charset="0"/>
              </a:rPr>
              <a:t> dochází k rozrušení povrchu různých materiálů, jedná se o chemickou reakci</a:t>
            </a: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způsobuje ji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vzdušný kyslíku, vlhkost, CO</a:t>
            </a:r>
            <a:r>
              <a:rPr lang="cs-CZ" sz="2400" b="1" baseline="-25000" dirty="0" smtClean="0">
                <a:solidFill>
                  <a:srgbClr val="FF0000"/>
                </a:solidFill>
                <a:latin typeface="Calibri" pitchFamily="34" charset="0"/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, soli, kyseliny</a:t>
            </a:r>
            <a:endParaRPr lang="cs-CZ" sz="2400" b="1" baseline="-25000" dirty="0" smtClean="0">
              <a:solidFill>
                <a:srgbClr val="FF0000"/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největší škody způsobuje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koroze kovů</a:t>
            </a: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důležitá je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ochrana proti korozi </a:t>
            </a:r>
            <a:r>
              <a:rPr lang="cs-CZ" sz="2400" dirty="0" smtClean="0">
                <a:latin typeface="Calibri" pitchFamily="34" charset="0"/>
              </a:rPr>
              <a:t>(nátěry, mazání, pokovování…) a nebo využití materiálů, které korozi nepodléhají</a:t>
            </a:r>
          </a:p>
          <a:p>
            <a:pPr>
              <a:buFontTx/>
              <a:buChar char="-"/>
            </a:pPr>
            <a:endParaRPr lang="cs-CZ" sz="20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 bwMode="auto">
          <a:xfrm>
            <a:off x="457200" y="274638"/>
            <a:ext cx="8229600" cy="922337"/>
          </a:xfrm>
          <a:prstGeom prst="rect">
            <a:avLst/>
          </a:prstGeom>
          <a:ln w="25400" cap="flat" cmpd="sng" algn="ctr">
            <a:solidFill>
              <a:schemeClr val="dk1"/>
            </a:solidFill>
            <a:prstDash val="solid"/>
            <a:miter lim="800000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eaLnBrk="0" hangingPunct="0">
              <a:defRPr/>
            </a:pPr>
            <a:r>
              <a:rPr lang="cs-CZ" sz="3800" b="1" kern="0" dirty="0">
                <a:latin typeface="Calibri" pitchFamily="34" charset="0"/>
              </a:rPr>
              <a:t>Opakování – koroze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976938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algn="ctr">
              <a:buFontTx/>
              <a:buNone/>
            </a:pPr>
            <a:endParaRPr lang="cs-CZ" sz="24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r>
              <a:rPr lang="cs-CZ" sz="2800" dirty="0" smtClean="0">
                <a:latin typeface="Calibri" pitchFamily="34" charset="0"/>
              </a:rPr>
              <a:t>Které látky </a:t>
            </a:r>
            <a:r>
              <a:rPr lang="cs-CZ" sz="2800" b="1" dirty="0" smtClean="0">
                <a:latin typeface="Calibri" pitchFamily="34" charset="0"/>
              </a:rPr>
              <a:t>vedou elektrický proud</a:t>
            </a:r>
            <a:r>
              <a:rPr lang="cs-CZ" sz="2800" dirty="0" smtClean="0">
                <a:latin typeface="Calibri" pitchFamily="34" charset="0"/>
              </a:rPr>
              <a:t>?</a:t>
            </a:r>
          </a:p>
          <a:p>
            <a:pPr algn="ctr">
              <a:buFontTx/>
              <a:buNone/>
            </a:pPr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</a:rPr>
              <a:t>- vodiče (kovy)</a:t>
            </a:r>
          </a:p>
          <a:p>
            <a:pPr algn="ctr">
              <a:buFontTx/>
              <a:buNone/>
            </a:pPr>
            <a:endParaRPr lang="cs-CZ" sz="28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r>
              <a:rPr lang="cs-CZ" sz="2800" dirty="0" smtClean="0">
                <a:latin typeface="Calibri" pitchFamily="34" charset="0"/>
              </a:rPr>
              <a:t>Na vedení elektrického proudu v kovech se podílejí?</a:t>
            </a:r>
          </a:p>
          <a:p>
            <a:pPr algn="ctr">
              <a:buFontTx/>
              <a:buNone/>
            </a:pPr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</a:rPr>
              <a:t>- elektrony atomů prvku</a:t>
            </a:r>
          </a:p>
          <a:p>
            <a:pPr algn="ctr">
              <a:buFontTx/>
              <a:buNone/>
            </a:pPr>
            <a:endParaRPr lang="cs-CZ" sz="28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r>
              <a:rPr lang="cs-CZ" sz="2800" b="1" dirty="0" smtClean="0">
                <a:latin typeface="Calibri" pitchFamily="34" charset="0"/>
              </a:rPr>
              <a:t>Vedou elektrický proud i roztoky</a:t>
            </a:r>
            <a:r>
              <a:rPr lang="cs-CZ" sz="2800" dirty="0" smtClean="0">
                <a:latin typeface="Calibri" pitchFamily="34" charset="0"/>
              </a:rPr>
              <a:t>? </a:t>
            </a:r>
          </a:p>
          <a:p>
            <a:pPr algn="ctr">
              <a:buFontTx/>
              <a:buNone/>
            </a:pPr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</a:rPr>
              <a:t>- ano</a:t>
            </a:r>
          </a:p>
          <a:p>
            <a:pPr algn="ctr">
              <a:buFontTx/>
              <a:buNone/>
            </a:pPr>
            <a:r>
              <a:rPr lang="cs-CZ" sz="2800" dirty="0" smtClean="0">
                <a:latin typeface="Calibri" pitchFamily="34" charset="0"/>
              </a:rPr>
              <a:t>A co destilovaná voda?</a:t>
            </a:r>
          </a:p>
          <a:p>
            <a:pPr algn="ctr">
              <a:buFontTx/>
              <a:buNone/>
            </a:pPr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</a:rPr>
              <a:t>- ne, neobsahuje ionty</a:t>
            </a:r>
          </a:p>
          <a:p>
            <a:pPr algn="ctr">
              <a:buFontTx/>
              <a:buNone/>
            </a:pPr>
            <a:endParaRPr lang="cs-CZ" sz="28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endParaRPr lang="cs-CZ" sz="24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None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eaLnBrk="1" hangingPunct="1">
              <a:buFontTx/>
              <a:buChar char="-"/>
            </a:pPr>
            <a:r>
              <a:rPr lang="cs-CZ" sz="2400" b="1" u="sng" dirty="0" smtClean="0">
                <a:latin typeface="Calibri" pitchFamily="34" charset="0"/>
              </a:rPr>
              <a:t>polární vazba </a:t>
            </a:r>
            <a:r>
              <a:rPr lang="cs-CZ" sz="2400" dirty="0" smtClean="0">
                <a:latin typeface="Calibri" pitchFamily="34" charset="0"/>
              </a:rPr>
              <a:t>–rozdíl elektronegativity mezi oběma atomy je větší než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0,4</a:t>
            </a:r>
            <a:r>
              <a:rPr lang="cs-CZ" sz="2400" dirty="0" smtClean="0">
                <a:latin typeface="Calibri" pitchFamily="34" charset="0"/>
              </a:rPr>
              <a:t> (H</a:t>
            </a:r>
            <a:r>
              <a:rPr lang="cs-CZ" sz="2400" baseline="-25000" dirty="0" smtClean="0">
                <a:latin typeface="Calibri" pitchFamily="34" charset="0"/>
              </a:rPr>
              <a:t>2</a:t>
            </a:r>
            <a:r>
              <a:rPr lang="cs-CZ" sz="2400" dirty="0" smtClean="0">
                <a:latin typeface="Calibri" pitchFamily="34" charset="0"/>
              </a:rPr>
              <a:t>O). 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částečný vznik kladného a záporného iontu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 eaLnBrk="1" hangingPunct="1">
              <a:buFontTx/>
              <a:buChar char="-"/>
            </a:pPr>
            <a:r>
              <a:rPr lang="cs-CZ" sz="2400" b="1" u="sng" dirty="0" smtClean="0">
                <a:latin typeface="Calibri" pitchFamily="34" charset="0"/>
              </a:rPr>
              <a:t>iontová vazba </a:t>
            </a:r>
            <a:r>
              <a:rPr lang="cs-CZ" sz="2400" dirty="0" smtClean="0">
                <a:latin typeface="Calibri" pitchFamily="34" charset="0"/>
              </a:rPr>
              <a:t>- rozdíl elektronegativity větší jak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1,7</a:t>
            </a:r>
            <a:r>
              <a:rPr lang="cs-CZ" sz="2400" dirty="0" smtClean="0">
                <a:latin typeface="Calibri" pitchFamily="34" charset="0"/>
              </a:rPr>
              <a:t> (</a:t>
            </a:r>
            <a:r>
              <a:rPr lang="cs-CZ" sz="2400" dirty="0" err="1" smtClean="0">
                <a:latin typeface="Calibri" pitchFamily="34" charset="0"/>
              </a:rPr>
              <a:t>NaCl</a:t>
            </a:r>
            <a:r>
              <a:rPr lang="cs-CZ" sz="2400" dirty="0" smtClean="0">
                <a:latin typeface="Calibri" pitchFamily="34" charset="0"/>
              </a:rPr>
              <a:t>)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chemické sloučeniny s iontovou vazbou (</a:t>
            </a:r>
            <a:r>
              <a:rPr lang="cs-CZ" sz="2400" dirty="0" err="1" smtClean="0">
                <a:latin typeface="Calibri" pitchFamily="34" charset="0"/>
              </a:rPr>
              <a:t>NaCl</a:t>
            </a:r>
            <a:r>
              <a:rPr lang="cs-CZ" sz="2400" dirty="0" smtClean="0">
                <a:latin typeface="Calibri" pitchFamily="34" charset="0"/>
              </a:rPr>
              <a:t>) jsou tvořeny vzájemně se přitahujícími ionty (kationty a anionty)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chemické látky s iontovou vazbou se ve vodném prostředí štěpí na ionty</a:t>
            </a:r>
            <a:endParaRPr lang="cs-CZ" sz="2400" dirty="0" smtClean="0">
              <a:latin typeface="Calibri" pitchFamily="34" charset="0"/>
              <a:sym typeface="Wingdings" pitchFamily="2" charset="2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Chemická vazba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chemické látky s polární a iontovou vazbou (některé kyseliny, hydroxidy, soli) se ve vodném prostředí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rozkládají na ionty</a:t>
            </a:r>
          </a:p>
          <a:p>
            <a:pPr marL="457200" indent="-457200">
              <a:buFontTx/>
              <a:buChar char="-"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při průchodu elektrického proudu roztokem těchto látek dochází k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pohybu iontů</a:t>
            </a: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záporně nabitý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anion 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se pohybuje ke kladně nabité elektrodě -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anodě</a:t>
            </a:r>
          </a:p>
          <a:p>
            <a:pPr marL="457200" indent="-457200">
              <a:buFontTx/>
              <a:buChar char="-"/>
            </a:pPr>
            <a:endParaRPr lang="cs-CZ" sz="2400" b="1" dirty="0" smtClean="0">
              <a:solidFill>
                <a:srgbClr val="FF0000"/>
              </a:solidFill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kladně nabitý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kation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 se pohybuje k záporně nabité -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katodě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Průchod elektrického proudu roztokem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chemické látky, </a:t>
            </a:r>
            <a:r>
              <a:rPr lang="cs-CZ" sz="2400" dirty="0" err="1" smtClean="0">
                <a:latin typeface="Calibri" pitchFamily="34" charset="0"/>
                <a:sym typeface="Wingdings" pitchFamily="2" charset="2"/>
              </a:rPr>
              <a:t>kt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. umožňují vedení el. proudu v roztoku či tavenině nazýváme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elektrolyty</a:t>
            </a:r>
          </a:p>
          <a:p>
            <a:pPr marL="457200" indent="-457200">
              <a:buFontTx/>
              <a:buChar char="-"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lepšími a také daleko využívanějšími vodiči el. proudu jsou kovy</a:t>
            </a: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v nich je vedení el. proudu zabezpečeno pohybem elektronů, v roztocích solí je proud veden ionty</a:t>
            </a: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elektronů schopných vést </a:t>
            </a:r>
            <a:r>
              <a:rPr lang="cs-CZ" sz="2400" dirty="0" err="1" smtClean="0">
                <a:latin typeface="Calibri" pitchFamily="34" charset="0"/>
              </a:rPr>
              <a:t>el.proud</a:t>
            </a:r>
            <a:r>
              <a:rPr lang="cs-CZ" sz="2400" dirty="0" smtClean="0">
                <a:latin typeface="Calibri" pitchFamily="34" charset="0"/>
              </a:rPr>
              <a:t> je v kovu daleko více, než pohyb </a:t>
            </a:r>
            <a:r>
              <a:rPr lang="cs-CZ" sz="2400" dirty="0" err="1" smtClean="0">
                <a:latin typeface="Calibri" pitchFamily="34" charset="0"/>
              </a:rPr>
              <a:t>mnohasettisíkrát</a:t>
            </a:r>
            <a:r>
              <a:rPr lang="cs-CZ" sz="2400" dirty="0" smtClean="0">
                <a:latin typeface="Calibri" pitchFamily="34" charset="0"/>
              </a:rPr>
              <a:t> těžších volných iontů</a:t>
            </a: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 marL="457200" indent="-457200">
              <a:buFontTx/>
              <a:buChar char="-"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Průchod elektrického proudu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51847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rozklad látek vlivem </a:t>
            </a:r>
            <a:r>
              <a:rPr lang="cs-CZ" sz="2400" b="1" dirty="0" smtClean="0">
                <a:latin typeface="Calibri" pitchFamily="34" charset="0"/>
              </a:rPr>
              <a:t>stejnosměrného proudu</a:t>
            </a: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je to </a:t>
            </a:r>
            <a:r>
              <a:rPr lang="cs-CZ" sz="2400" b="1" dirty="0" smtClean="0">
                <a:latin typeface="Calibri" pitchFamily="34" charset="0"/>
              </a:rPr>
              <a:t>redoxní reakce</a:t>
            </a:r>
          </a:p>
          <a:p>
            <a:pPr>
              <a:buFontTx/>
              <a:buChar char="-"/>
            </a:pPr>
            <a:endParaRPr lang="cs-CZ" sz="2400" b="1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na </a:t>
            </a:r>
            <a:r>
              <a:rPr lang="cs-CZ" sz="2400" b="1" dirty="0" smtClean="0">
                <a:latin typeface="Calibri" pitchFamily="34" charset="0"/>
              </a:rPr>
              <a:t>anodě</a:t>
            </a:r>
            <a:r>
              <a:rPr lang="cs-CZ" sz="2400" dirty="0" smtClean="0">
                <a:latin typeface="Calibri" pitchFamily="34" charset="0"/>
              </a:rPr>
              <a:t> probíhá vždy </a:t>
            </a:r>
            <a:r>
              <a:rPr lang="cs-CZ" sz="2400" b="1" dirty="0" smtClean="0">
                <a:latin typeface="Calibri" pitchFamily="34" charset="0"/>
              </a:rPr>
              <a:t>oxidace</a:t>
            </a: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na </a:t>
            </a:r>
            <a:r>
              <a:rPr lang="cs-CZ" sz="2400" b="1" dirty="0" smtClean="0">
                <a:latin typeface="Calibri" pitchFamily="34" charset="0"/>
              </a:rPr>
              <a:t>katodě</a:t>
            </a:r>
            <a:r>
              <a:rPr lang="cs-CZ" sz="2400" dirty="0" smtClean="0">
                <a:latin typeface="Calibri" pitchFamily="34" charset="0"/>
              </a:rPr>
              <a:t> vždy </a:t>
            </a:r>
            <a:r>
              <a:rPr lang="cs-CZ" sz="2400" b="1" dirty="0" smtClean="0">
                <a:latin typeface="Calibri" pitchFamily="34" charset="0"/>
              </a:rPr>
              <a:t>redukce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Elektrolýza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442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457200" indent="-457200">
              <a:buFontTx/>
              <a:buChar char="-"/>
            </a:pPr>
            <a:r>
              <a:rPr lang="cs-CZ" sz="2400" smtClean="0">
                <a:latin typeface="Calibri" pitchFamily="34" charset="0"/>
              </a:rPr>
              <a:t>10% roztok </a:t>
            </a:r>
            <a:r>
              <a:rPr lang="cs-CZ" sz="2400" b="1" smtClean="0">
                <a:latin typeface="Calibri" pitchFamily="34" charset="0"/>
              </a:rPr>
              <a:t>CuCl</a:t>
            </a:r>
            <a:r>
              <a:rPr lang="cs-CZ" sz="2400" b="1" baseline="-25000" smtClean="0">
                <a:latin typeface="Calibri" pitchFamily="34" charset="0"/>
              </a:rPr>
              <a:t>2</a:t>
            </a:r>
          </a:p>
          <a:p>
            <a:pPr marL="457200" indent="-457200">
              <a:buFontTx/>
              <a:buChar char="-"/>
            </a:pPr>
            <a:r>
              <a:rPr lang="cs-CZ" sz="2400" smtClean="0">
                <a:latin typeface="Calibri" pitchFamily="34" charset="0"/>
              </a:rPr>
              <a:t>do roztoku ponoříme dvě očištěné </a:t>
            </a:r>
            <a:r>
              <a:rPr lang="cs-CZ" sz="2400" b="1" smtClean="0">
                <a:latin typeface="Calibri" pitchFamily="34" charset="0"/>
              </a:rPr>
              <a:t>uhlíkové elektrody</a:t>
            </a:r>
          </a:p>
          <a:p>
            <a:pPr marL="457200" indent="-457200">
              <a:buFontTx/>
              <a:buChar char="-"/>
            </a:pPr>
            <a:r>
              <a:rPr lang="cs-CZ" sz="2400" smtClean="0">
                <a:latin typeface="Calibri" pitchFamily="34" charset="0"/>
              </a:rPr>
              <a:t>elektrody připojíme ke zdroji stejnosměrného el. proudu o napětí </a:t>
            </a:r>
            <a:r>
              <a:rPr lang="cs-CZ" sz="2400" b="1" smtClean="0">
                <a:latin typeface="Calibri" pitchFamily="34" charset="0"/>
              </a:rPr>
              <a:t>9-12 V</a:t>
            </a:r>
            <a:r>
              <a:rPr lang="cs-CZ" sz="2400" smtClean="0">
                <a:latin typeface="Calibri" pitchFamily="34" charset="0"/>
              </a:rPr>
              <a:t> </a:t>
            </a:r>
          </a:p>
          <a:p>
            <a:pPr marL="457200" indent="-457200">
              <a:buFontTx/>
              <a:buChar char="-"/>
            </a:pPr>
            <a:r>
              <a:rPr lang="cs-CZ" sz="2400" smtClean="0">
                <a:latin typeface="Calibri" pitchFamily="34" charset="0"/>
              </a:rPr>
              <a:t>po 30 sec. přiložíme navlhčený </a:t>
            </a:r>
            <a:r>
              <a:rPr lang="cs-CZ" sz="2400" b="1" smtClean="0">
                <a:latin typeface="Calibri" pitchFamily="34" charset="0"/>
              </a:rPr>
              <a:t>jodidoškrobový</a:t>
            </a:r>
            <a:r>
              <a:rPr lang="cs-CZ" sz="2400" smtClean="0">
                <a:latin typeface="Calibri" pitchFamily="34" charset="0"/>
              </a:rPr>
              <a:t> </a:t>
            </a:r>
            <a:r>
              <a:rPr lang="cs-CZ" sz="2400" b="1" smtClean="0">
                <a:latin typeface="Calibri" pitchFamily="34" charset="0"/>
              </a:rPr>
              <a:t>papírek</a:t>
            </a:r>
            <a:r>
              <a:rPr lang="cs-CZ" sz="2400" smtClean="0">
                <a:latin typeface="Calibri" pitchFamily="34" charset="0"/>
              </a:rPr>
              <a:t> k anodě</a:t>
            </a:r>
          </a:p>
          <a:p>
            <a:pPr marL="457200" indent="-457200">
              <a:buFontTx/>
              <a:buChar char="-"/>
            </a:pPr>
            <a:endParaRPr lang="cs-CZ" sz="2400" smtClean="0">
              <a:latin typeface="Calibri" pitchFamily="34" charset="0"/>
            </a:endParaRPr>
          </a:p>
          <a:p>
            <a:pPr marL="457200" indent="-457200" algn="ctr">
              <a:buFontTx/>
              <a:buNone/>
            </a:pPr>
            <a:r>
              <a:rPr lang="cs-CZ" sz="2400" smtClean="0">
                <a:latin typeface="Calibri" pitchFamily="34" charset="0"/>
              </a:rPr>
              <a:t>Které částice vznikají ve vodném roztoku při štěpení CuCl</a:t>
            </a:r>
            <a:r>
              <a:rPr lang="cs-CZ" sz="2400" baseline="-25000" smtClean="0">
                <a:latin typeface="Calibri" pitchFamily="34" charset="0"/>
              </a:rPr>
              <a:t>2</a:t>
            </a:r>
            <a:r>
              <a:rPr lang="cs-CZ" sz="2400" smtClean="0">
                <a:latin typeface="Calibri" pitchFamily="34" charset="0"/>
              </a:rPr>
              <a:t>?</a:t>
            </a:r>
          </a:p>
          <a:p>
            <a:pPr marL="457200" indent="-457200" algn="ctr">
              <a:buFontTx/>
              <a:buNone/>
            </a:pPr>
            <a:r>
              <a:rPr lang="cs-CZ" sz="2400" smtClean="0">
                <a:latin typeface="Calibri" pitchFamily="34" charset="0"/>
              </a:rPr>
              <a:t> K jakým změnám dochází při průchodu el. proudu roztokem? 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Experiment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60483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Měďnaté kationty , které způsobují modré zabarvení roztoku CuCl</a:t>
            </a:r>
            <a:r>
              <a:rPr lang="cs-CZ" sz="2400" baseline="-25000" dirty="0" smtClean="0">
                <a:latin typeface="Calibri" pitchFamily="34" charset="0"/>
              </a:rPr>
              <a:t>2</a:t>
            </a:r>
            <a:r>
              <a:rPr lang="cs-CZ" sz="2400" dirty="0" smtClean="0">
                <a:latin typeface="Calibri" pitchFamily="34" charset="0"/>
              </a:rPr>
              <a:t> se při průchodu el. proudu roztokem pohybují ke katodě</a:t>
            </a: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od katody přijímají elektrony</a:t>
            </a:r>
          </a:p>
          <a:p>
            <a:pPr marL="457200" indent="-457200">
              <a:buFontTx/>
              <a:buChar char="-"/>
            </a:pPr>
            <a:endParaRPr lang="cs-CZ" sz="2400" b="1" dirty="0" smtClean="0">
              <a:latin typeface="Calibri" pitchFamily="34" charset="0"/>
            </a:endParaRPr>
          </a:p>
          <a:p>
            <a:pPr marL="457200" indent="-457200" algn="ctr">
              <a:buFontTx/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Cu</a:t>
            </a:r>
            <a:r>
              <a:rPr lang="cs-CZ" sz="2800" b="1" baseline="30000" dirty="0" smtClean="0">
                <a:solidFill>
                  <a:srgbClr val="FF0000"/>
                </a:solidFill>
                <a:latin typeface="Calibri" pitchFamily="34" charset="0"/>
              </a:rPr>
              <a:t>2+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+ 2 e</a:t>
            </a:r>
            <a:r>
              <a:rPr lang="cs-CZ" sz="2800" b="1" baseline="30000" dirty="0" smtClean="0">
                <a:solidFill>
                  <a:srgbClr val="FF0000"/>
                </a:solidFill>
                <a:latin typeface="Calibri" pitchFamily="34" charset="0"/>
              </a:rPr>
              <a:t>-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 Cu</a:t>
            </a:r>
            <a:r>
              <a:rPr lang="cs-CZ" sz="2800" b="1" baseline="30000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0</a:t>
            </a:r>
          </a:p>
          <a:p>
            <a:pPr marL="457200" indent="-457200">
              <a:buFontTx/>
              <a:buChar char="-"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dochází k redukci měďnatých iontů, vzniká kovová měď</a:t>
            </a: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60483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Chloridové anionty , se při průchodu </a:t>
            </a:r>
            <a:r>
              <a:rPr lang="cs-CZ" sz="2400" dirty="0" err="1" smtClean="0">
                <a:latin typeface="Calibri" pitchFamily="34" charset="0"/>
              </a:rPr>
              <a:t>el.proudu</a:t>
            </a:r>
            <a:r>
              <a:rPr lang="cs-CZ" sz="2400" dirty="0" smtClean="0">
                <a:latin typeface="Calibri" pitchFamily="34" charset="0"/>
              </a:rPr>
              <a:t> roztokem pohybují k anodě</a:t>
            </a: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kladně nabité anodě odevzdávají elektrony:</a:t>
            </a:r>
          </a:p>
          <a:p>
            <a:pPr marL="457200" indent="-457200">
              <a:buFontTx/>
              <a:buNone/>
            </a:pPr>
            <a:endParaRPr lang="cs-CZ" sz="2400" b="1" dirty="0" smtClean="0">
              <a:latin typeface="Calibri" pitchFamily="34" charset="0"/>
            </a:endParaRPr>
          </a:p>
          <a:p>
            <a:pPr marL="457200" indent="-457200" algn="ctr">
              <a:buFontTx/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2Cl</a:t>
            </a:r>
            <a:r>
              <a:rPr lang="cs-CZ" sz="2800" b="1" baseline="30000" dirty="0" smtClean="0">
                <a:solidFill>
                  <a:srgbClr val="FF0000"/>
                </a:solidFill>
                <a:latin typeface="Calibri" pitchFamily="34" charset="0"/>
              </a:rPr>
              <a:t>-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- 2 e</a:t>
            </a:r>
            <a:r>
              <a:rPr lang="cs-CZ" sz="2800" b="1" baseline="30000" dirty="0" smtClean="0">
                <a:solidFill>
                  <a:srgbClr val="FF0000"/>
                </a:solidFill>
                <a:latin typeface="Calibri" pitchFamily="34" charset="0"/>
              </a:rPr>
              <a:t>-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 Cl</a:t>
            </a:r>
            <a:r>
              <a:rPr lang="cs-CZ" sz="2800" b="1" baseline="-25000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2</a:t>
            </a:r>
          </a:p>
          <a:p>
            <a:pPr marL="457200" indent="-457200">
              <a:buFontTx/>
              <a:buChar char="-"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chloridové anionty se oxidují a vzniká plynný chlor, </a:t>
            </a:r>
            <a:r>
              <a:rPr lang="cs-CZ" sz="2400" dirty="0" err="1" smtClean="0">
                <a:latin typeface="Calibri" pitchFamily="34" charset="0"/>
                <a:sym typeface="Wingdings" pitchFamily="2" charset="2"/>
              </a:rPr>
              <a:t>kt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. uniká do ovzduší</a:t>
            </a: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dokazuje se zmodráním </a:t>
            </a:r>
            <a:r>
              <a:rPr lang="cs-CZ" sz="2400" dirty="0" err="1" smtClean="0">
                <a:latin typeface="Calibri" pitchFamily="34" charset="0"/>
                <a:sym typeface="Wingdings" pitchFamily="2" charset="2"/>
              </a:rPr>
              <a:t>jodidoškrobového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 papírku a nebo čichem</a:t>
            </a:r>
            <a:endParaRPr lang="cs-CZ" sz="24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8820472" cy="645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51847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>
              <a:buFontTx/>
              <a:buChar char="-"/>
              <a:defRPr/>
            </a:pPr>
            <a:r>
              <a:rPr lang="cs-CZ" sz="2400" kern="1200" dirty="0" smtClean="0">
                <a:latin typeface="Calibri" pitchFamily="34" charset="0"/>
              </a:rPr>
              <a:t>elektrolýzou  roztoku </a:t>
            </a:r>
            <a:r>
              <a:rPr lang="cs-CZ" sz="2400" b="1" kern="1200" dirty="0" err="1" smtClean="0">
                <a:latin typeface="Calibri" pitchFamily="34" charset="0"/>
              </a:rPr>
              <a:t>NaCl</a:t>
            </a:r>
            <a:r>
              <a:rPr lang="cs-CZ" sz="2400" b="1" kern="1200" dirty="0" smtClean="0">
                <a:latin typeface="Calibri" pitchFamily="34" charset="0"/>
              </a:rPr>
              <a:t> se vyrábí </a:t>
            </a:r>
            <a:r>
              <a:rPr lang="cs-CZ" sz="2400" b="1" kern="1200" dirty="0" err="1" smtClean="0">
                <a:latin typeface="Calibri" pitchFamily="34" charset="0"/>
              </a:rPr>
              <a:t>NaOH</a:t>
            </a:r>
            <a:endParaRPr lang="cs-CZ" sz="2400" b="1" kern="12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endParaRPr lang="cs-CZ" sz="2400" kern="12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2400" kern="1200" dirty="0" smtClean="0">
                <a:latin typeface="Calibri" pitchFamily="34" charset="0"/>
              </a:rPr>
              <a:t>z vodíku a chloru vznikajících při elektrolýze se vyrábí </a:t>
            </a:r>
            <a:r>
              <a:rPr lang="cs-CZ" sz="2400" b="1" kern="1200" dirty="0" smtClean="0">
                <a:latin typeface="Calibri" pitchFamily="34" charset="0"/>
              </a:rPr>
              <a:t>kyselina chlorovodíková</a:t>
            </a:r>
          </a:p>
          <a:p>
            <a:pPr>
              <a:buFontTx/>
              <a:buChar char="-"/>
              <a:defRPr/>
            </a:pPr>
            <a:endParaRPr lang="cs-CZ" sz="2400" kern="12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2400" kern="1200" dirty="0" smtClean="0">
                <a:latin typeface="Calibri" pitchFamily="34" charset="0"/>
              </a:rPr>
              <a:t>pomocí elektrolýzy vody se vyrábí vysoce </a:t>
            </a:r>
            <a:r>
              <a:rPr lang="cs-CZ" sz="2400" b="1" kern="1200" dirty="0" smtClean="0">
                <a:latin typeface="Calibri" pitchFamily="34" charset="0"/>
              </a:rPr>
              <a:t>čistý vodík a kyslík</a:t>
            </a:r>
            <a:r>
              <a:rPr lang="cs-CZ" sz="2400" kern="1200" dirty="0" smtClean="0">
                <a:latin typeface="Calibri" pitchFamily="34" charset="0"/>
              </a:rPr>
              <a:t> (např. pro lékařské účely)</a:t>
            </a:r>
          </a:p>
          <a:p>
            <a:pPr>
              <a:buFontTx/>
              <a:buChar char="-"/>
              <a:defRPr/>
            </a:pPr>
            <a:endParaRPr lang="cs-CZ" sz="2400" b="1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endParaRPr lang="cs-CZ" sz="2400" b="1" dirty="0" smtClean="0">
              <a:latin typeface="Calibri" pitchFamily="34" charset="0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Elektrolýza - využití</a:t>
            </a:r>
            <a:endParaRPr lang="cs-CZ" sz="3800" b="1" dirty="0">
              <a:latin typeface="Calibri" pitchFamily="34" charset="0"/>
            </a:endParaRPr>
          </a:p>
        </p:txBody>
      </p:sp>
      <p:pic>
        <p:nvPicPr>
          <p:cNvPr id="17413" name="Picture 5" descr="bomby,kyslík,kyslíkové bomby,O2,průmysl,symbo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149080"/>
            <a:ext cx="2376264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51847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>
              <a:buFontTx/>
              <a:buChar char="-"/>
              <a:defRPr/>
            </a:pPr>
            <a:r>
              <a:rPr lang="cs-CZ" sz="2400" b="1" kern="1200" dirty="0" smtClean="0">
                <a:solidFill>
                  <a:srgbClr val="FF0000"/>
                </a:solidFill>
                <a:latin typeface="Calibri" pitchFamily="34" charset="0"/>
              </a:rPr>
              <a:t>Elektrolýza je </a:t>
            </a:r>
            <a:r>
              <a:rPr lang="cs-CZ" sz="2400" kern="1200" dirty="0" smtClean="0">
                <a:latin typeface="Calibri" pitchFamily="34" charset="0"/>
              </a:rPr>
              <a:t>rozklad látek při průchodu stejnosměrného el. proudu roztokem</a:t>
            </a:r>
            <a:endParaRPr lang="cs-CZ" sz="2400" b="1" kern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endParaRPr lang="cs-CZ" sz="2400" kern="12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2400" kern="1200" dirty="0" smtClean="0">
                <a:latin typeface="Calibri" pitchFamily="34" charset="0"/>
              </a:rPr>
              <a:t>elektrolýza je </a:t>
            </a:r>
            <a:r>
              <a:rPr lang="cs-CZ" sz="2400" b="1" kern="1200" dirty="0" smtClean="0">
                <a:solidFill>
                  <a:srgbClr val="FF0000"/>
                </a:solidFill>
                <a:latin typeface="Calibri" pitchFamily="34" charset="0"/>
              </a:rPr>
              <a:t>redoxní děj</a:t>
            </a:r>
          </a:p>
          <a:p>
            <a:pPr>
              <a:buFontTx/>
              <a:buChar char="-"/>
              <a:defRPr/>
            </a:pPr>
            <a:endParaRPr lang="cs-CZ" sz="2400" kern="12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2400" kern="1200" dirty="0" smtClean="0">
                <a:latin typeface="Calibri" pitchFamily="34" charset="0"/>
              </a:rPr>
              <a:t>na </a:t>
            </a:r>
            <a:r>
              <a:rPr lang="cs-CZ" sz="2400" b="1" kern="1200" dirty="0" smtClean="0">
                <a:latin typeface="Calibri" pitchFamily="34" charset="0"/>
              </a:rPr>
              <a:t>anodě</a:t>
            </a:r>
            <a:r>
              <a:rPr lang="cs-CZ" sz="2400" kern="1200" dirty="0" smtClean="0">
                <a:latin typeface="Calibri" pitchFamily="34" charset="0"/>
              </a:rPr>
              <a:t> vždy </a:t>
            </a:r>
            <a:r>
              <a:rPr lang="cs-CZ" sz="2400" b="1" kern="1200" dirty="0" smtClean="0">
                <a:solidFill>
                  <a:srgbClr val="FF0000"/>
                </a:solidFill>
                <a:latin typeface="Calibri" pitchFamily="34" charset="0"/>
              </a:rPr>
              <a:t>oxidace</a:t>
            </a:r>
          </a:p>
          <a:p>
            <a:pPr>
              <a:buFontTx/>
              <a:buChar char="-"/>
              <a:defRPr/>
            </a:pPr>
            <a:endParaRPr lang="cs-CZ" sz="2400" kern="12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2400" kern="1200" dirty="0" smtClean="0">
                <a:latin typeface="Calibri" pitchFamily="34" charset="0"/>
              </a:rPr>
              <a:t>na </a:t>
            </a:r>
            <a:r>
              <a:rPr lang="cs-CZ" sz="2400" b="1" kern="1200" dirty="0" smtClean="0">
                <a:latin typeface="Calibri" pitchFamily="34" charset="0"/>
              </a:rPr>
              <a:t>katodě</a:t>
            </a:r>
            <a:r>
              <a:rPr lang="cs-CZ" sz="2400" kern="1200" dirty="0" smtClean="0">
                <a:latin typeface="Calibri" pitchFamily="34" charset="0"/>
              </a:rPr>
              <a:t> vždy </a:t>
            </a:r>
            <a:r>
              <a:rPr lang="cs-CZ" sz="2400" b="1" kern="1200" dirty="0" smtClean="0">
                <a:solidFill>
                  <a:srgbClr val="FF0000"/>
                </a:solidFill>
                <a:latin typeface="Calibri" pitchFamily="34" charset="0"/>
              </a:rPr>
              <a:t>redukce</a:t>
            </a:r>
          </a:p>
          <a:p>
            <a:pPr>
              <a:buFontTx/>
              <a:buChar char="-"/>
              <a:defRPr/>
            </a:pPr>
            <a:endParaRPr lang="cs-CZ" sz="2400" kern="12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2400" kern="1200" dirty="0" smtClean="0">
                <a:latin typeface="Calibri" pitchFamily="34" charset="0"/>
              </a:rPr>
              <a:t>elektrolýza se používá např. při výrobě </a:t>
            </a:r>
            <a:r>
              <a:rPr lang="cs-CZ" sz="2400" b="1" kern="1200" dirty="0" err="1" smtClean="0">
                <a:latin typeface="Calibri" pitchFamily="34" charset="0"/>
              </a:rPr>
              <a:t>NaOH</a:t>
            </a:r>
            <a:r>
              <a:rPr lang="cs-CZ" sz="2400" b="1" kern="1200" dirty="0" smtClean="0">
                <a:latin typeface="Calibri" pitchFamily="34" charset="0"/>
              </a:rPr>
              <a:t>,</a:t>
            </a:r>
            <a:r>
              <a:rPr lang="cs-CZ" sz="2400" kern="1200" dirty="0" smtClean="0">
                <a:latin typeface="Calibri" pitchFamily="34" charset="0"/>
              </a:rPr>
              <a:t> </a:t>
            </a:r>
            <a:r>
              <a:rPr lang="cs-CZ" sz="2400" b="1" kern="1200" dirty="0" smtClean="0">
                <a:latin typeface="Calibri" pitchFamily="34" charset="0"/>
              </a:rPr>
              <a:t>čistého vodíku a kyslíku </a:t>
            </a:r>
            <a:r>
              <a:rPr lang="cs-CZ" sz="2400" kern="1200" dirty="0" smtClean="0">
                <a:latin typeface="Calibri" pitchFamily="34" charset="0"/>
              </a:rPr>
              <a:t>a nebo i k </a:t>
            </a:r>
            <a:r>
              <a:rPr lang="cs-CZ" sz="2400" b="1" kern="1200" dirty="0" smtClean="0">
                <a:latin typeface="Calibri" pitchFamily="34" charset="0"/>
              </a:rPr>
              <a:t>čištění kovů</a:t>
            </a:r>
            <a:endParaRPr lang="cs-CZ" sz="2400" b="1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endParaRPr lang="cs-CZ" sz="2400" b="1" dirty="0" smtClean="0">
              <a:latin typeface="Calibri" pitchFamily="34" charset="0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Souhrn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51847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>
              <a:buNone/>
            </a:pPr>
            <a:endParaRPr lang="cs-CZ" sz="2400" b="1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/>
              <a:t>Obrázky převzaty:</a:t>
            </a:r>
          </a:p>
          <a:p>
            <a:pPr>
              <a:buNone/>
            </a:pPr>
            <a:r>
              <a:rPr lang="cs-CZ" sz="2400" dirty="0" smtClean="0"/>
              <a:t>[cit. 2011-09-10] </a:t>
            </a:r>
            <a:r>
              <a:rPr lang="cs-CZ" sz="2400" i="1" dirty="0" smtClean="0"/>
              <a:t>www.office.</a:t>
            </a:r>
            <a:r>
              <a:rPr lang="cs-CZ" sz="2400" i="1" dirty="0" err="1" smtClean="0"/>
              <a:t>microsoft.com</a:t>
            </a:r>
            <a:endParaRPr lang="cs-CZ" sz="2400" i="1" dirty="0" smtClean="0"/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Transparentní </a:t>
            </a:r>
            <a:r>
              <a:rPr lang="cs-CZ" sz="2400" smtClean="0">
                <a:latin typeface="Calibri" pitchFamily="34" charset="0"/>
              </a:rPr>
              <a:t>fólie na téma</a:t>
            </a:r>
            <a:r>
              <a:rPr lang="cs-CZ" sz="2400" dirty="0" smtClean="0">
                <a:latin typeface="Calibri" pitchFamily="34" charset="0"/>
              </a:rPr>
              <a:t>:  </a:t>
            </a:r>
            <a:r>
              <a:rPr lang="cs-CZ" sz="2400" i="1" dirty="0" smtClean="0">
                <a:latin typeface="Calibri" pitchFamily="34" charset="0"/>
              </a:rPr>
              <a:t>elektrolýza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Použité zdroje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Chemické reakce a děje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Proč neprší krystalky cukru?&amp;quot;&quot;/&gt;&lt;property id=&quot;20307&quot; value=&quot;257&quot;/&gt;&lt;/object&gt;&lt;object type=&quot;3&quot; unique_id=&quot;10006&quot;&gt;&lt;property id=&quot;20148&quot; value=&quot;5&quot;/&gt;&lt;property id=&quot;20300&quot; value=&quot;Slide 3 - &amp;quot;Enzymy&amp;quot;&quot;/&gt;&lt;property id=&quot;20307&quot; value=&quot;258&quot;/&gt;&lt;/object&gt;&lt;object type=&quot;3&quot; unique_id=&quot;10007&quot;&gt;&lt;property id=&quot;20148&quot; value=&quot;5&quot;/&gt;&lt;property id=&quot;20300&quot; value=&quot;Slide 4 - &amp;quot;Experiment &amp;#x0D;&amp;#x0A; enzymatický rozklad peroxidu vodíku&amp;quot;&quot;/&gt;&lt;property id=&quot;20307&quot; value=&quot;259&quot;/&gt;&lt;/object&gt;&lt;object type=&quot;3&quot; unique_id=&quot;10008&quot;&gt;&lt;property id=&quot;20148&quot; value=&quot;5&quot;/&gt;&lt;property id=&quot;20300&quot; value=&quot;Slide 5&quot;/&gt;&lt;property id=&quot;20307&quot; value=&quot;260&quot;/&gt;&lt;/object&gt;&lt;object type=&quot;3&quot; unique_id=&quot;10009&quot;&gt;&lt;property id=&quot;20148&quot; value=&quot;5&quot;/&gt;&lt;property id=&quot;20300&quot; value=&quot;Slide 6&quot;/&gt;&lt;property id=&quot;20307&quot; value=&quot;261&quot;/&gt;&lt;/object&gt;&lt;object type=&quot;3&quot; unique_id=&quot;10010&quot;&gt;&lt;property id=&quot;20148&quot; value=&quot;5&quot;/&gt;&lt;property id=&quot;20300&quot; value=&quot;Slide 7 - &amp;quot;Experiment&amp;quot;&quot;/&gt;&lt;property id=&quot;20307&quot; value=&quot;262&quot;/&gt;&lt;/object&gt;&lt;object type=&quot;3&quot; unique_id=&quot;10119&quot;&gt;&lt;property id=&quot;20148&quot; value=&quot;5&quot;/&gt;&lt;property id=&quot;20300&quot; value=&quot;Slide 8 - &amp;quot;Specifické účinky enzymů&amp;quot;&quot;/&gt;&lt;property id=&quot;20307&quot; value=&quot;263&quot;/&gt;&lt;/object&gt;&lt;object type=&quot;3&quot; unique_id=&quot;10120&quot;&gt;&lt;property id=&quot;20148&quot; value=&quot;5&quot;/&gt;&lt;property id=&quot;20300&quot; value=&quot;Slide 9 - &amp;quot;Enzymy&amp;quot;&quot;/&gt;&lt;property id=&quot;20307&quot; value=&quot;264&quot;/&gt;&lt;/object&gt;&lt;object type=&quot;3&quot; unique_id=&quot;10154&quot;&gt;&lt;property id=&quot;20148&quot; value=&quot;5&quot;/&gt;&lt;property id=&quot;20300&quot; value=&quot;Slide 10 - &amp;quot;Rozsáhlé využití enzymů&amp;quot;&quot;/&gt;&lt;property id=&quot;20307&quot; value=&quot;265&quot;/&gt;&lt;/object&gt;&lt;object type=&quot;3&quot; unique_id=&quot;10215&quot;&gt;&lt;property id=&quot;20148&quot; value=&quot;5&quot;/&gt;&lt;property id=&quot;20300&quot; value=&quot;Slide 11 - &amp;quot;Shrnutí&amp;quot;&quot;/&gt;&lt;property id=&quot;20307&quot; value=&quot;266&quot;/&gt;&lt;/object&gt;&lt;/object&gt;&lt;/object&gt;&lt;/database&gt;"/>
</p:tagLst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666</Words>
  <Application>Microsoft Office PowerPoint</Application>
  <PresentationFormat>Předvádění na obrazovce (4:3)</PresentationFormat>
  <Paragraphs>134</Paragraphs>
  <Slides>16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Výchozí návrh</vt:lpstr>
      <vt:lpstr>Snímek 1</vt:lpstr>
      <vt:lpstr>Anotace</vt:lpstr>
      <vt:lpstr>Snímek 3</vt:lpstr>
      <vt:lpstr>Snímek 4</vt:lpstr>
      <vt:lpstr>Snímek 5</vt:lpstr>
      <vt:lpstr>Chemická vazba</vt:lpstr>
      <vt:lpstr>Průchod elektrického proudu roztokem</vt:lpstr>
      <vt:lpstr>Průchod elektrického proudu</vt:lpstr>
      <vt:lpstr>Elektrolýza</vt:lpstr>
      <vt:lpstr>Experiment</vt:lpstr>
      <vt:lpstr>Snímek 11</vt:lpstr>
      <vt:lpstr>Snímek 12</vt:lpstr>
      <vt:lpstr>Snímek 13</vt:lpstr>
      <vt:lpstr>Elektrolýza - využití</vt:lpstr>
      <vt:lpstr>Souhrn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Chemické reakce a děje</dc:title>
  <dc:creator>*</dc:creator>
  <cp:lastModifiedBy>lipi</cp:lastModifiedBy>
  <cp:revision>169</cp:revision>
  <dcterms:created xsi:type="dcterms:W3CDTF">2010-08-25T07:10:17Z</dcterms:created>
  <dcterms:modified xsi:type="dcterms:W3CDTF">2012-01-21T11:52:25Z</dcterms:modified>
</cp:coreProperties>
</file>