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4" d="100"/>
          <a:sy n="134" d="100"/>
        </p:scale>
        <p:origin x="-252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r"/>
    <p:sndAc>
      <p:stSnd>
        <p:snd r:embed="rId13" name="cashreg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Hordeum-barley.jpg" TargetMode="External"/><Relationship Id="rId13" Type="http://schemas.openxmlformats.org/officeDocument/2006/relationships/hyperlink" Target="http://en.wikipedia.org/wiki/File:Haverkorrels_Avena_sativa.jpg" TargetMode="External"/><Relationship Id="rId18" Type="http://schemas.openxmlformats.org/officeDocument/2006/relationships/image" Target="../media/image23.jpeg"/><Relationship Id="rId3" Type="http://schemas.openxmlformats.org/officeDocument/2006/relationships/hyperlink" Target="http://cs.wikipedia.org/wiki/Soubor:Triticum_aestivum_-_K%C3%B6hler%E2%80%93s_Medizinal-Pflanzen-274.jpg" TargetMode="External"/><Relationship Id="rId7" Type="http://schemas.openxmlformats.org/officeDocument/2006/relationships/hyperlink" Target="http://en.wikipedia.org/wiki/File:Barley_in_Slovenia.jpg" TargetMode="External"/><Relationship Id="rId12" Type="http://schemas.openxmlformats.org/officeDocument/2006/relationships/hyperlink" Target="http://en.wikipedia.org/wiki/File:Avena_sativa_L.jpg" TargetMode="External"/><Relationship Id="rId17" Type="http://schemas.openxmlformats.org/officeDocument/2006/relationships/hyperlink" Target="http://en.wikipedia.org/wiki/File:Pearled_barley.JPG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en.wikipedia.org/wiki/File:Flours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en.wikipedia.org/wiki/File:Secale_cereale_-_cereal_rye_2_-_Steve_Hurst_USDA-NRCS_PLANTS_Database.jpg" TargetMode="External"/><Relationship Id="rId11" Type="http://schemas.openxmlformats.org/officeDocument/2006/relationships/hyperlink" Target="http://cs.wikipedia.org/wiki/Soubor:GrainProducts.jpg" TargetMode="External"/><Relationship Id="rId5" Type="http://schemas.openxmlformats.org/officeDocument/2006/relationships/hyperlink" Target="http://en.wikipedia.org/wiki/File:Ear_of_rye.jpg" TargetMode="External"/><Relationship Id="rId15" Type="http://schemas.openxmlformats.org/officeDocument/2006/relationships/hyperlink" Target="http://en.wikipedia.org/wiki/File:Uskladn%C4%9Bn%C3%A1_mouka.JPG" TargetMode="External"/><Relationship Id="rId10" Type="http://schemas.openxmlformats.org/officeDocument/2006/relationships/hyperlink" Target="http://cs.wikipedia.org/wiki/Soubor:Avena-sativa.jpg" TargetMode="External"/><Relationship Id="rId19" Type="http://schemas.openxmlformats.org/officeDocument/2006/relationships/image" Target="../media/image24.jpeg"/><Relationship Id="rId4" Type="http://schemas.openxmlformats.org/officeDocument/2006/relationships/hyperlink" Target="http://cs.wikipedia.org/wiki/Soubor:Wild_rye.jpg" TargetMode="External"/><Relationship Id="rId9" Type="http://schemas.openxmlformats.org/officeDocument/2006/relationships/hyperlink" Target="http://en.wikipedia.org/wiki/File:Various_grains.jpg" TargetMode="External"/><Relationship Id="rId14" Type="http://schemas.openxmlformats.org/officeDocument/2006/relationships/hyperlink" Target="http://en.wikipedia.org/wiki/File:2013_07_13_Avoine_noire_d%27Epin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</a:t>
            </a:r>
            <a:r>
              <a:rPr lang="cs-CZ" sz="1200" b="1" dirty="0" smtClean="0"/>
              <a:t>V/2 Inovace a zkvalitnění výuky v oblasti přírodních věd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VY_52_INOVACE_PR.4R.1C.02 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duben až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obiloviny, pšenice, ječmen, oves, žito, klas, lata, stéblo,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obilky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Žáci se seznámí s pěstováním obilovin, s jejich druhy, částmi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rostliny, využitím v potravinářském průmyslu.</a:t>
            </a:r>
            <a:br>
              <a:rPr lang="cs-CZ" sz="1200" dirty="0" smtClean="0"/>
            </a:br>
            <a:r>
              <a:rPr lang="cs-CZ" sz="1200" dirty="0" smtClean="0"/>
              <a:t>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Žáci umí rozeznat druhy obilovin, ví, jak se pěstují, poznají  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části rostliny obilovin, znají význam pěstování obilovin pro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potravinářský průmysl.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8864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548680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OBILOVINY</a:t>
            </a:r>
            <a:endParaRPr lang="cs-CZ" sz="6000" b="1" dirty="0"/>
          </a:p>
        </p:txBody>
      </p:sp>
      <p:pic>
        <p:nvPicPr>
          <p:cNvPr id="1026" name="Picture 2" descr="C:\Users\Berda\AppData\Local\Microsoft\Windows\Temporary Internet Files\Content.IE5\SURBLEOH\MP90044854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5518398" cy="3627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3528392" cy="3744416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Obiloviny:</a:t>
            </a:r>
            <a:endParaRPr lang="cs-CZ" sz="5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4725144"/>
            <a:ext cx="78488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Pšenice obecná, </a:t>
            </a:r>
            <a:r>
              <a:rPr lang="cs-CZ" sz="4400" b="1" dirty="0" smtClean="0">
                <a:solidFill>
                  <a:srgbClr val="FFC000"/>
                </a:solidFill>
              </a:rPr>
              <a:t>žito seté, </a:t>
            </a:r>
            <a:r>
              <a:rPr lang="cs-CZ" sz="4400" b="1" dirty="0" smtClean="0">
                <a:solidFill>
                  <a:srgbClr val="00B050"/>
                </a:solidFill>
              </a:rPr>
              <a:t>ječmen obecný,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oves setý.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Berda\AppData\Local\Microsoft\Windows\Temporary Internet Files\Content.IE5\NIVZQF38\MP9004012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980728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Obiloviny se skládají z kořene, dutého stébla, květu a plodu.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555776" y="3284984"/>
            <a:ext cx="28083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131840" y="2132856"/>
            <a:ext cx="223224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525238" y="5517232"/>
            <a:ext cx="182262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652120" y="206084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Plod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3140968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Duté stéblo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27784" y="5661248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 zemí se nachází kořen</a:t>
            </a:r>
            <a:endParaRPr lang="cs-CZ" sz="2800" b="1" dirty="0"/>
          </a:p>
        </p:txBody>
      </p:sp>
      <p:sp>
        <p:nvSpPr>
          <p:cNvPr id="19" name="Volný tvar 18"/>
          <p:cNvSpPr/>
          <p:nvPr/>
        </p:nvSpPr>
        <p:spPr>
          <a:xfrm>
            <a:off x="395536" y="4972135"/>
            <a:ext cx="1339757" cy="1378226"/>
          </a:xfrm>
          <a:custGeom>
            <a:avLst/>
            <a:gdLst>
              <a:gd name="connsiteX0" fmla="*/ 995232 w 1339757"/>
              <a:gd name="connsiteY0" fmla="*/ 0 h 1378226"/>
              <a:gd name="connsiteX1" fmla="*/ 915719 w 1339757"/>
              <a:gd name="connsiteY1" fmla="*/ 159026 h 1378226"/>
              <a:gd name="connsiteX2" fmla="*/ 889215 w 1339757"/>
              <a:gd name="connsiteY2" fmla="*/ 225287 h 1378226"/>
              <a:gd name="connsiteX3" fmla="*/ 836206 w 1339757"/>
              <a:gd name="connsiteY3" fmla="*/ 278296 h 1378226"/>
              <a:gd name="connsiteX4" fmla="*/ 796449 w 1339757"/>
              <a:gd name="connsiteY4" fmla="*/ 331304 h 1378226"/>
              <a:gd name="connsiteX5" fmla="*/ 769945 w 1339757"/>
              <a:gd name="connsiteY5" fmla="*/ 424070 h 1378226"/>
              <a:gd name="connsiteX6" fmla="*/ 743441 w 1339757"/>
              <a:gd name="connsiteY6" fmla="*/ 463826 h 1378226"/>
              <a:gd name="connsiteX7" fmla="*/ 716936 w 1339757"/>
              <a:gd name="connsiteY7" fmla="*/ 569844 h 1378226"/>
              <a:gd name="connsiteX8" fmla="*/ 703684 w 1339757"/>
              <a:gd name="connsiteY8" fmla="*/ 1060174 h 1378226"/>
              <a:gd name="connsiteX9" fmla="*/ 690432 w 1339757"/>
              <a:gd name="connsiteY9" fmla="*/ 1099931 h 1378226"/>
              <a:gd name="connsiteX10" fmla="*/ 650676 w 1339757"/>
              <a:gd name="connsiteY10" fmla="*/ 1139687 h 1378226"/>
              <a:gd name="connsiteX11" fmla="*/ 637423 w 1339757"/>
              <a:gd name="connsiteY11" fmla="*/ 1179444 h 1378226"/>
              <a:gd name="connsiteX12" fmla="*/ 743441 w 1339757"/>
              <a:gd name="connsiteY12" fmla="*/ 1152939 h 1378226"/>
              <a:gd name="connsiteX13" fmla="*/ 836206 w 1339757"/>
              <a:gd name="connsiteY13" fmla="*/ 1046922 h 1378226"/>
              <a:gd name="connsiteX14" fmla="*/ 822954 w 1339757"/>
              <a:gd name="connsiteY14" fmla="*/ 901148 h 1378226"/>
              <a:gd name="connsiteX15" fmla="*/ 743441 w 1339757"/>
              <a:gd name="connsiteY15" fmla="*/ 861391 h 1378226"/>
              <a:gd name="connsiteX16" fmla="*/ 703684 w 1339757"/>
              <a:gd name="connsiteY16" fmla="*/ 848139 h 1378226"/>
              <a:gd name="connsiteX17" fmla="*/ 597667 w 1339757"/>
              <a:gd name="connsiteY17" fmla="*/ 821635 h 1378226"/>
              <a:gd name="connsiteX18" fmla="*/ 624171 w 1339757"/>
              <a:gd name="connsiteY18" fmla="*/ 636104 h 1378226"/>
              <a:gd name="connsiteX19" fmla="*/ 650676 w 1339757"/>
              <a:gd name="connsiteY19" fmla="*/ 596348 h 1378226"/>
              <a:gd name="connsiteX20" fmla="*/ 663928 w 1339757"/>
              <a:gd name="connsiteY20" fmla="*/ 556591 h 1378226"/>
              <a:gd name="connsiteX21" fmla="*/ 769945 w 1339757"/>
              <a:gd name="connsiteY21" fmla="*/ 437322 h 1378226"/>
              <a:gd name="connsiteX22" fmla="*/ 809702 w 1339757"/>
              <a:gd name="connsiteY22" fmla="*/ 410818 h 1378226"/>
              <a:gd name="connsiteX23" fmla="*/ 889215 w 1339757"/>
              <a:gd name="connsiteY23" fmla="*/ 331304 h 1378226"/>
              <a:gd name="connsiteX24" fmla="*/ 968728 w 1339757"/>
              <a:gd name="connsiteY24" fmla="*/ 278296 h 1378226"/>
              <a:gd name="connsiteX25" fmla="*/ 1034989 w 1339757"/>
              <a:gd name="connsiteY25" fmla="*/ 225287 h 1378226"/>
              <a:gd name="connsiteX26" fmla="*/ 968728 w 1339757"/>
              <a:gd name="connsiteY26" fmla="*/ 172278 h 1378226"/>
              <a:gd name="connsiteX27" fmla="*/ 915719 w 1339757"/>
              <a:gd name="connsiteY27" fmla="*/ 92765 h 1378226"/>
              <a:gd name="connsiteX28" fmla="*/ 875963 w 1339757"/>
              <a:gd name="connsiteY28" fmla="*/ 106018 h 1378226"/>
              <a:gd name="connsiteX29" fmla="*/ 822954 w 1339757"/>
              <a:gd name="connsiteY29" fmla="*/ 185531 h 1378226"/>
              <a:gd name="connsiteX30" fmla="*/ 796449 w 1339757"/>
              <a:gd name="connsiteY30" fmla="*/ 225287 h 1378226"/>
              <a:gd name="connsiteX31" fmla="*/ 769945 w 1339757"/>
              <a:gd name="connsiteY31" fmla="*/ 265044 h 1378226"/>
              <a:gd name="connsiteX32" fmla="*/ 703684 w 1339757"/>
              <a:gd name="connsiteY32" fmla="*/ 331304 h 1378226"/>
              <a:gd name="connsiteX33" fmla="*/ 677180 w 1339757"/>
              <a:gd name="connsiteY33" fmla="*/ 357809 h 1378226"/>
              <a:gd name="connsiteX34" fmla="*/ 637423 w 1339757"/>
              <a:gd name="connsiteY34" fmla="*/ 384313 h 1378226"/>
              <a:gd name="connsiteX35" fmla="*/ 610919 w 1339757"/>
              <a:gd name="connsiteY35" fmla="*/ 410818 h 1378226"/>
              <a:gd name="connsiteX36" fmla="*/ 544658 w 1339757"/>
              <a:gd name="connsiteY36" fmla="*/ 424070 h 1378226"/>
              <a:gd name="connsiteX37" fmla="*/ 465145 w 1339757"/>
              <a:gd name="connsiteY37" fmla="*/ 477078 h 1378226"/>
              <a:gd name="connsiteX38" fmla="*/ 438641 w 1339757"/>
              <a:gd name="connsiteY38" fmla="*/ 503583 h 1378226"/>
              <a:gd name="connsiteX39" fmla="*/ 372380 w 1339757"/>
              <a:gd name="connsiteY39" fmla="*/ 543339 h 1378226"/>
              <a:gd name="connsiteX40" fmla="*/ 345876 w 1339757"/>
              <a:gd name="connsiteY40" fmla="*/ 569844 h 1378226"/>
              <a:gd name="connsiteX41" fmla="*/ 279615 w 1339757"/>
              <a:gd name="connsiteY41" fmla="*/ 609600 h 1378226"/>
              <a:gd name="connsiteX42" fmla="*/ 213354 w 1339757"/>
              <a:gd name="connsiteY42" fmla="*/ 649357 h 1378226"/>
              <a:gd name="connsiteX43" fmla="*/ 147093 w 1339757"/>
              <a:gd name="connsiteY43" fmla="*/ 702365 h 1378226"/>
              <a:gd name="connsiteX44" fmla="*/ 107336 w 1339757"/>
              <a:gd name="connsiteY44" fmla="*/ 715618 h 1378226"/>
              <a:gd name="connsiteX45" fmla="*/ 54328 w 1339757"/>
              <a:gd name="connsiteY45" fmla="*/ 755374 h 1378226"/>
              <a:gd name="connsiteX46" fmla="*/ 14571 w 1339757"/>
              <a:gd name="connsiteY46" fmla="*/ 781878 h 1378226"/>
              <a:gd name="connsiteX47" fmla="*/ 1319 w 1339757"/>
              <a:gd name="connsiteY47" fmla="*/ 834887 h 1378226"/>
              <a:gd name="connsiteX48" fmla="*/ 14571 w 1339757"/>
              <a:gd name="connsiteY48" fmla="*/ 887896 h 1378226"/>
              <a:gd name="connsiteX49" fmla="*/ 54328 w 1339757"/>
              <a:gd name="connsiteY49" fmla="*/ 874644 h 1378226"/>
              <a:gd name="connsiteX50" fmla="*/ 133841 w 1339757"/>
              <a:gd name="connsiteY50" fmla="*/ 821635 h 1378226"/>
              <a:gd name="connsiteX51" fmla="*/ 173597 w 1339757"/>
              <a:gd name="connsiteY51" fmla="*/ 768626 h 1378226"/>
              <a:gd name="connsiteX52" fmla="*/ 200102 w 1339757"/>
              <a:gd name="connsiteY52" fmla="*/ 742122 h 1378226"/>
              <a:gd name="connsiteX53" fmla="*/ 226606 w 1339757"/>
              <a:gd name="connsiteY53" fmla="*/ 702365 h 1378226"/>
              <a:gd name="connsiteX54" fmla="*/ 292867 w 1339757"/>
              <a:gd name="connsiteY54" fmla="*/ 622852 h 1378226"/>
              <a:gd name="connsiteX55" fmla="*/ 319371 w 1339757"/>
              <a:gd name="connsiteY55" fmla="*/ 530087 h 1378226"/>
              <a:gd name="connsiteX56" fmla="*/ 345876 w 1339757"/>
              <a:gd name="connsiteY56" fmla="*/ 503583 h 1378226"/>
              <a:gd name="connsiteX57" fmla="*/ 412136 w 1339757"/>
              <a:gd name="connsiteY57" fmla="*/ 384313 h 1378226"/>
              <a:gd name="connsiteX58" fmla="*/ 465145 w 1339757"/>
              <a:gd name="connsiteY58" fmla="*/ 318052 h 1378226"/>
              <a:gd name="connsiteX59" fmla="*/ 478397 w 1339757"/>
              <a:gd name="connsiteY59" fmla="*/ 265044 h 1378226"/>
              <a:gd name="connsiteX60" fmla="*/ 518154 w 1339757"/>
              <a:gd name="connsiteY60" fmla="*/ 238539 h 1378226"/>
              <a:gd name="connsiteX61" fmla="*/ 571163 w 1339757"/>
              <a:gd name="connsiteY61" fmla="*/ 198783 h 1378226"/>
              <a:gd name="connsiteX62" fmla="*/ 610919 w 1339757"/>
              <a:gd name="connsiteY62" fmla="*/ 159026 h 1378226"/>
              <a:gd name="connsiteX63" fmla="*/ 690432 w 1339757"/>
              <a:gd name="connsiteY63" fmla="*/ 119270 h 1378226"/>
              <a:gd name="connsiteX64" fmla="*/ 769945 w 1339757"/>
              <a:gd name="connsiteY64" fmla="*/ 92765 h 1378226"/>
              <a:gd name="connsiteX65" fmla="*/ 875963 w 1339757"/>
              <a:gd name="connsiteY65" fmla="*/ 92765 h 1378226"/>
              <a:gd name="connsiteX66" fmla="*/ 955476 w 1339757"/>
              <a:gd name="connsiteY66" fmla="*/ 13252 h 1378226"/>
              <a:gd name="connsiteX67" fmla="*/ 981980 w 1339757"/>
              <a:gd name="connsiteY67" fmla="*/ 92765 h 1378226"/>
              <a:gd name="connsiteX68" fmla="*/ 955476 w 1339757"/>
              <a:gd name="connsiteY68" fmla="*/ 251791 h 1378226"/>
              <a:gd name="connsiteX69" fmla="*/ 928971 w 1339757"/>
              <a:gd name="connsiteY69" fmla="*/ 291548 h 1378226"/>
              <a:gd name="connsiteX70" fmla="*/ 902467 w 1339757"/>
              <a:gd name="connsiteY70" fmla="*/ 384313 h 1378226"/>
              <a:gd name="connsiteX71" fmla="*/ 862710 w 1339757"/>
              <a:gd name="connsiteY71" fmla="*/ 463826 h 1378226"/>
              <a:gd name="connsiteX72" fmla="*/ 889215 w 1339757"/>
              <a:gd name="connsiteY72" fmla="*/ 702365 h 1378226"/>
              <a:gd name="connsiteX73" fmla="*/ 968728 w 1339757"/>
              <a:gd name="connsiteY73" fmla="*/ 848139 h 1378226"/>
              <a:gd name="connsiteX74" fmla="*/ 995232 w 1339757"/>
              <a:gd name="connsiteY74" fmla="*/ 954157 h 1378226"/>
              <a:gd name="connsiteX75" fmla="*/ 1021736 w 1339757"/>
              <a:gd name="connsiteY75" fmla="*/ 1046922 h 1378226"/>
              <a:gd name="connsiteX76" fmla="*/ 1034989 w 1339757"/>
              <a:gd name="connsiteY76" fmla="*/ 1192696 h 1378226"/>
              <a:gd name="connsiteX77" fmla="*/ 1048241 w 1339757"/>
              <a:gd name="connsiteY77" fmla="*/ 1152939 h 1378226"/>
              <a:gd name="connsiteX78" fmla="*/ 1087997 w 1339757"/>
              <a:gd name="connsiteY78" fmla="*/ 993913 h 1378226"/>
              <a:gd name="connsiteX79" fmla="*/ 1101249 w 1339757"/>
              <a:gd name="connsiteY79" fmla="*/ 954157 h 1378226"/>
              <a:gd name="connsiteX80" fmla="*/ 1074745 w 1339757"/>
              <a:gd name="connsiteY80" fmla="*/ 516835 h 1378226"/>
              <a:gd name="connsiteX81" fmla="*/ 1061493 w 1339757"/>
              <a:gd name="connsiteY81" fmla="*/ 477078 h 1378226"/>
              <a:gd name="connsiteX82" fmla="*/ 1034989 w 1339757"/>
              <a:gd name="connsiteY82" fmla="*/ 357809 h 1378226"/>
              <a:gd name="connsiteX83" fmla="*/ 1008484 w 1339757"/>
              <a:gd name="connsiteY83" fmla="*/ 265044 h 1378226"/>
              <a:gd name="connsiteX84" fmla="*/ 995232 w 1339757"/>
              <a:gd name="connsiteY84" fmla="*/ 159026 h 1378226"/>
              <a:gd name="connsiteX85" fmla="*/ 1008484 w 1339757"/>
              <a:gd name="connsiteY85" fmla="*/ 238539 h 1378226"/>
              <a:gd name="connsiteX86" fmla="*/ 1021736 w 1339757"/>
              <a:gd name="connsiteY86" fmla="*/ 622852 h 1378226"/>
              <a:gd name="connsiteX87" fmla="*/ 1048241 w 1339757"/>
              <a:gd name="connsiteY87" fmla="*/ 742122 h 1378226"/>
              <a:gd name="connsiteX88" fmla="*/ 1061493 w 1339757"/>
              <a:gd name="connsiteY88" fmla="*/ 940904 h 1378226"/>
              <a:gd name="connsiteX89" fmla="*/ 1101249 w 1339757"/>
              <a:gd name="connsiteY89" fmla="*/ 1020418 h 1378226"/>
              <a:gd name="connsiteX90" fmla="*/ 1127754 w 1339757"/>
              <a:gd name="connsiteY90" fmla="*/ 1046922 h 1378226"/>
              <a:gd name="connsiteX91" fmla="*/ 1154258 w 1339757"/>
              <a:gd name="connsiteY91" fmla="*/ 1086678 h 1378226"/>
              <a:gd name="connsiteX92" fmla="*/ 1194015 w 1339757"/>
              <a:gd name="connsiteY92" fmla="*/ 1113183 h 1378226"/>
              <a:gd name="connsiteX93" fmla="*/ 1260276 w 1339757"/>
              <a:gd name="connsiteY93" fmla="*/ 1192696 h 1378226"/>
              <a:gd name="connsiteX94" fmla="*/ 1273528 w 1339757"/>
              <a:gd name="connsiteY94" fmla="*/ 1245704 h 1378226"/>
              <a:gd name="connsiteX95" fmla="*/ 1300032 w 1339757"/>
              <a:gd name="connsiteY95" fmla="*/ 1325218 h 1378226"/>
              <a:gd name="connsiteX96" fmla="*/ 1313284 w 1339757"/>
              <a:gd name="connsiteY96" fmla="*/ 1378226 h 1378226"/>
              <a:gd name="connsiteX97" fmla="*/ 1313284 w 1339757"/>
              <a:gd name="connsiteY97" fmla="*/ 1232452 h 1378226"/>
              <a:gd name="connsiteX98" fmla="*/ 1300032 w 1339757"/>
              <a:gd name="connsiteY98" fmla="*/ 980661 h 1378226"/>
              <a:gd name="connsiteX99" fmla="*/ 1247023 w 1339757"/>
              <a:gd name="connsiteY99" fmla="*/ 901148 h 1378226"/>
              <a:gd name="connsiteX100" fmla="*/ 1220519 w 1339757"/>
              <a:gd name="connsiteY100" fmla="*/ 861391 h 1378226"/>
              <a:gd name="connsiteX101" fmla="*/ 1154258 w 1339757"/>
              <a:gd name="connsiteY101" fmla="*/ 795131 h 1378226"/>
              <a:gd name="connsiteX102" fmla="*/ 1127754 w 1339757"/>
              <a:gd name="connsiteY102" fmla="*/ 755374 h 1378226"/>
              <a:gd name="connsiteX103" fmla="*/ 1074745 w 1339757"/>
              <a:gd name="connsiteY103" fmla="*/ 702365 h 1378226"/>
              <a:gd name="connsiteX104" fmla="*/ 1021736 w 1339757"/>
              <a:gd name="connsiteY104" fmla="*/ 636104 h 1378226"/>
              <a:gd name="connsiteX105" fmla="*/ 1008484 w 1339757"/>
              <a:gd name="connsiteY105" fmla="*/ 583096 h 1378226"/>
              <a:gd name="connsiteX106" fmla="*/ 1034989 w 1339757"/>
              <a:gd name="connsiteY106" fmla="*/ 318052 h 1378226"/>
              <a:gd name="connsiteX107" fmla="*/ 1021736 w 1339757"/>
              <a:gd name="connsiteY107" fmla="*/ 198783 h 1378226"/>
              <a:gd name="connsiteX108" fmla="*/ 995232 w 1339757"/>
              <a:gd name="connsiteY108" fmla="*/ 119270 h 1378226"/>
              <a:gd name="connsiteX109" fmla="*/ 981980 w 1339757"/>
              <a:gd name="connsiteY109" fmla="*/ 79513 h 1378226"/>
              <a:gd name="connsiteX110" fmla="*/ 995232 w 1339757"/>
              <a:gd name="connsiteY110" fmla="*/ 0 h 13782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1339757" h="1378226">
                <a:moveTo>
                  <a:pt x="995232" y="0"/>
                </a:moveTo>
                <a:cubicBezTo>
                  <a:pt x="968728" y="53009"/>
                  <a:pt x="937729" y="103999"/>
                  <a:pt x="915719" y="159026"/>
                </a:cubicBezTo>
                <a:cubicBezTo>
                  <a:pt x="906884" y="181113"/>
                  <a:pt x="902410" y="205494"/>
                  <a:pt x="889215" y="225287"/>
                </a:cubicBezTo>
                <a:cubicBezTo>
                  <a:pt x="875354" y="246079"/>
                  <a:pt x="851199" y="258305"/>
                  <a:pt x="836206" y="278296"/>
                </a:cubicBezTo>
                <a:lnTo>
                  <a:pt x="796449" y="331304"/>
                </a:lnTo>
                <a:cubicBezTo>
                  <a:pt x="792203" y="348287"/>
                  <a:pt x="779450" y="405059"/>
                  <a:pt x="769945" y="424070"/>
                </a:cubicBezTo>
                <a:cubicBezTo>
                  <a:pt x="762822" y="438316"/>
                  <a:pt x="752276" y="450574"/>
                  <a:pt x="743441" y="463826"/>
                </a:cubicBezTo>
                <a:cubicBezTo>
                  <a:pt x="731883" y="498502"/>
                  <a:pt x="718713" y="532534"/>
                  <a:pt x="716936" y="569844"/>
                </a:cubicBezTo>
                <a:cubicBezTo>
                  <a:pt x="709159" y="733162"/>
                  <a:pt x="711849" y="896875"/>
                  <a:pt x="703684" y="1060174"/>
                </a:cubicBezTo>
                <a:cubicBezTo>
                  <a:pt x="702986" y="1074126"/>
                  <a:pt x="698181" y="1088308"/>
                  <a:pt x="690432" y="1099931"/>
                </a:cubicBezTo>
                <a:cubicBezTo>
                  <a:pt x="680036" y="1115525"/>
                  <a:pt x="663928" y="1126435"/>
                  <a:pt x="650676" y="1139687"/>
                </a:cubicBezTo>
                <a:cubicBezTo>
                  <a:pt x="646258" y="1152939"/>
                  <a:pt x="624929" y="1173197"/>
                  <a:pt x="637423" y="1179444"/>
                </a:cubicBezTo>
                <a:cubicBezTo>
                  <a:pt x="650215" y="1185840"/>
                  <a:pt x="723971" y="1159429"/>
                  <a:pt x="743441" y="1152939"/>
                </a:cubicBezTo>
                <a:cubicBezTo>
                  <a:pt x="820964" y="1075416"/>
                  <a:pt x="792376" y="1112668"/>
                  <a:pt x="836206" y="1046922"/>
                </a:cubicBezTo>
                <a:cubicBezTo>
                  <a:pt x="831789" y="998331"/>
                  <a:pt x="833925" y="948690"/>
                  <a:pt x="822954" y="901148"/>
                </a:cubicBezTo>
                <a:cubicBezTo>
                  <a:pt x="815610" y="869325"/>
                  <a:pt x="761865" y="866655"/>
                  <a:pt x="743441" y="861391"/>
                </a:cubicBezTo>
                <a:cubicBezTo>
                  <a:pt x="730009" y="857553"/>
                  <a:pt x="717236" y="851527"/>
                  <a:pt x="703684" y="848139"/>
                </a:cubicBezTo>
                <a:lnTo>
                  <a:pt x="597667" y="821635"/>
                </a:lnTo>
                <a:cubicBezTo>
                  <a:pt x="601052" y="784400"/>
                  <a:pt x="598677" y="687091"/>
                  <a:pt x="624171" y="636104"/>
                </a:cubicBezTo>
                <a:cubicBezTo>
                  <a:pt x="631294" y="621858"/>
                  <a:pt x="641841" y="609600"/>
                  <a:pt x="650676" y="596348"/>
                </a:cubicBezTo>
                <a:cubicBezTo>
                  <a:pt x="655093" y="583096"/>
                  <a:pt x="657681" y="569085"/>
                  <a:pt x="663928" y="556591"/>
                </a:cubicBezTo>
                <a:cubicBezTo>
                  <a:pt x="683844" y="516758"/>
                  <a:pt x="743605" y="454882"/>
                  <a:pt x="769945" y="437322"/>
                </a:cubicBezTo>
                <a:cubicBezTo>
                  <a:pt x="783197" y="428487"/>
                  <a:pt x="797798" y="421399"/>
                  <a:pt x="809702" y="410818"/>
                </a:cubicBezTo>
                <a:cubicBezTo>
                  <a:pt x="837717" y="385916"/>
                  <a:pt x="855689" y="348067"/>
                  <a:pt x="889215" y="331304"/>
                </a:cubicBezTo>
                <a:cubicBezTo>
                  <a:pt x="996052" y="277886"/>
                  <a:pt x="901277" y="332257"/>
                  <a:pt x="968728" y="278296"/>
                </a:cubicBezTo>
                <a:cubicBezTo>
                  <a:pt x="1052316" y="211426"/>
                  <a:pt x="970992" y="289281"/>
                  <a:pt x="1034989" y="225287"/>
                </a:cubicBezTo>
                <a:cubicBezTo>
                  <a:pt x="1008904" y="207898"/>
                  <a:pt x="987613" y="197459"/>
                  <a:pt x="968728" y="172278"/>
                </a:cubicBezTo>
                <a:cubicBezTo>
                  <a:pt x="949615" y="146794"/>
                  <a:pt x="915719" y="92765"/>
                  <a:pt x="915719" y="92765"/>
                </a:cubicBezTo>
                <a:cubicBezTo>
                  <a:pt x="902467" y="97183"/>
                  <a:pt x="885840" y="96140"/>
                  <a:pt x="875963" y="106018"/>
                </a:cubicBezTo>
                <a:cubicBezTo>
                  <a:pt x="853439" y="128543"/>
                  <a:pt x="840624" y="159027"/>
                  <a:pt x="822954" y="185531"/>
                </a:cubicBezTo>
                <a:lnTo>
                  <a:pt x="796449" y="225287"/>
                </a:lnTo>
                <a:cubicBezTo>
                  <a:pt x="787614" y="238539"/>
                  <a:pt x="781207" y="253782"/>
                  <a:pt x="769945" y="265044"/>
                </a:cubicBezTo>
                <a:lnTo>
                  <a:pt x="703684" y="331304"/>
                </a:lnTo>
                <a:cubicBezTo>
                  <a:pt x="694849" y="340139"/>
                  <a:pt x="687576" y="350879"/>
                  <a:pt x="677180" y="357809"/>
                </a:cubicBezTo>
                <a:cubicBezTo>
                  <a:pt x="663928" y="366644"/>
                  <a:pt x="649860" y="374363"/>
                  <a:pt x="637423" y="384313"/>
                </a:cubicBezTo>
                <a:cubicBezTo>
                  <a:pt x="627667" y="392118"/>
                  <a:pt x="622403" y="405896"/>
                  <a:pt x="610919" y="410818"/>
                </a:cubicBezTo>
                <a:cubicBezTo>
                  <a:pt x="590216" y="419691"/>
                  <a:pt x="566745" y="419653"/>
                  <a:pt x="544658" y="424070"/>
                </a:cubicBezTo>
                <a:cubicBezTo>
                  <a:pt x="518154" y="441739"/>
                  <a:pt x="487669" y="454553"/>
                  <a:pt x="465145" y="477078"/>
                </a:cubicBezTo>
                <a:cubicBezTo>
                  <a:pt x="456310" y="485913"/>
                  <a:pt x="448808" y="496321"/>
                  <a:pt x="438641" y="503583"/>
                </a:cubicBezTo>
                <a:cubicBezTo>
                  <a:pt x="417681" y="518554"/>
                  <a:pt x="393340" y="528368"/>
                  <a:pt x="372380" y="543339"/>
                </a:cubicBezTo>
                <a:cubicBezTo>
                  <a:pt x="362213" y="550601"/>
                  <a:pt x="356043" y="562582"/>
                  <a:pt x="345876" y="569844"/>
                </a:cubicBezTo>
                <a:cubicBezTo>
                  <a:pt x="324916" y="584815"/>
                  <a:pt x="300575" y="594629"/>
                  <a:pt x="279615" y="609600"/>
                </a:cubicBezTo>
                <a:cubicBezTo>
                  <a:pt x="215944" y="655078"/>
                  <a:pt x="295471" y="621982"/>
                  <a:pt x="213354" y="649357"/>
                </a:cubicBezTo>
                <a:cubicBezTo>
                  <a:pt x="188702" y="674008"/>
                  <a:pt x="180527" y="685648"/>
                  <a:pt x="147093" y="702365"/>
                </a:cubicBezTo>
                <a:cubicBezTo>
                  <a:pt x="134599" y="708612"/>
                  <a:pt x="120588" y="711200"/>
                  <a:pt x="107336" y="715618"/>
                </a:cubicBezTo>
                <a:cubicBezTo>
                  <a:pt x="89667" y="728870"/>
                  <a:pt x="72301" y="742536"/>
                  <a:pt x="54328" y="755374"/>
                </a:cubicBezTo>
                <a:cubicBezTo>
                  <a:pt x="41367" y="764631"/>
                  <a:pt x="23406" y="768626"/>
                  <a:pt x="14571" y="781878"/>
                </a:cubicBezTo>
                <a:cubicBezTo>
                  <a:pt x="4468" y="797032"/>
                  <a:pt x="5736" y="817217"/>
                  <a:pt x="1319" y="834887"/>
                </a:cubicBezTo>
                <a:cubicBezTo>
                  <a:pt x="5736" y="852557"/>
                  <a:pt x="0" y="876968"/>
                  <a:pt x="14571" y="887896"/>
                </a:cubicBezTo>
                <a:cubicBezTo>
                  <a:pt x="25746" y="896278"/>
                  <a:pt x="42117" y="881428"/>
                  <a:pt x="54328" y="874644"/>
                </a:cubicBezTo>
                <a:cubicBezTo>
                  <a:pt x="82174" y="859174"/>
                  <a:pt x="133841" y="821635"/>
                  <a:pt x="133841" y="821635"/>
                </a:cubicBezTo>
                <a:cubicBezTo>
                  <a:pt x="147093" y="803965"/>
                  <a:pt x="159457" y="785594"/>
                  <a:pt x="173597" y="768626"/>
                </a:cubicBezTo>
                <a:cubicBezTo>
                  <a:pt x="181596" y="759028"/>
                  <a:pt x="192297" y="751878"/>
                  <a:pt x="200102" y="742122"/>
                </a:cubicBezTo>
                <a:cubicBezTo>
                  <a:pt x="210052" y="729685"/>
                  <a:pt x="217348" y="715325"/>
                  <a:pt x="226606" y="702365"/>
                </a:cubicBezTo>
                <a:cubicBezTo>
                  <a:pt x="265980" y="647242"/>
                  <a:pt x="255203" y="660517"/>
                  <a:pt x="292867" y="622852"/>
                </a:cubicBezTo>
                <a:cubicBezTo>
                  <a:pt x="295342" y="612952"/>
                  <a:pt x="311224" y="543665"/>
                  <a:pt x="319371" y="530087"/>
                </a:cubicBezTo>
                <a:cubicBezTo>
                  <a:pt x="325799" y="519373"/>
                  <a:pt x="337041" y="512418"/>
                  <a:pt x="345876" y="503583"/>
                </a:cubicBezTo>
                <a:cubicBezTo>
                  <a:pt x="369200" y="433608"/>
                  <a:pt x="351380" y="475446"/>
                  <a:pt x="412136" y="384313"/>
                </a:cubicBezTo>
                <a:cubicBezTo>
                  <a:pt x="445568" y="334165"/>
                  <a:pt x="427382" y="355817"/>
                  <a:pt x="465145" y="318052"/>
                </a:cubicBezTo>
                <a:cubicBezTo>
                  <a:pt x="469562" y="300383"/>
                  <a:pt x="468294" y="280198"/>
                  <a:pt x="478397" y="265044"/>
                </a:cubicBezTo>
                <a:cubicBezTo>
                  <a:pt x="487232" y="251792"/>
                  <a:pt x="505193" y="247797"/>
                  <a:pt x="518154" y="238539"/>
                </a:cubicBezTo>
                <a:cubicBezTo>
                  <a:pt x="536127" y="225701"/>
                  <a:pt x="554393" y="213157"/>
                  <a:pt x="571163" y="198783"/>
                </a:cubicBezTo>
                <a:cubicBezTo>
                  <a:pt x="585393" y="186586"/>
                  <a:pt x="595325" y="169422"/>
                  <a:pt x="610919" y="159026"/>
                </a:cubicBezTo>
                <a:cubicBezTo>
                  <a:pt x="635575" y="142589"/>
                  <a:pt x="663079" y="130667"/>
                  <a:pt x="690432" y="119270"/>
                </a:cubicBezTo>
                <a:cubicBezTo>
                  <a:pt x="716221" y="108525"/>
                  <a:pt x="769945" y="92765"/>
                  <a:pt x="769945" y="92765"/>
                </a:cubicBezTo>
                <a:cubicBezTo>
                  <a:pt x="808756" y="105703"/>
                  <a:pt x="831984" y="120752"/>
                  <a:pt x="875963" y="92765"/>
                </a:cubicBezTo>
                <a:cubicBezTo>
                  <a:pt x="907586" y="72641"/>
                  <a:pt x="955476" y="13252"/>
                  <a:pt x="955476" y="13252"/>
                </a:cubicBezTo>
                <a:cubicBezTo>
                  <a:pt x="964311" y="39756"/>
                  <a:pt x="985065" y="64998"/>
                  <a:pt x="981980" y="92765"/>
                </a:cubicBezTo>
                <a:cubicBezTo>
                  <a:pt x="977781" y="130553"/>
                  <a:pt x="977677" y="207389"/>
                  <a:pt x="955476" y="251791"/>
                </a:cubicBezTo>
                <a:cubicBezTo>
                  <a:pt x="948353" y="266037"/>
                  <a:pt x="937806" y="278296"/>
                  <a:pt x="928971" y="291548"/>
                </a:cubicBezTo>
                <a:cubicBezTo>
                  <a:pt x="924725" y="308533"/>
                  <a:pt x="911973" y="365300"/>
                  <a:pt x="902467" y="384313"/>
                </a:cubicBezTo>
                <a:cubicBezTo>
                  <a:pt x="851084" y="487079"/>
                  <a:pt x="896024" y="363892"/>
                  <a:pt x="862710" y="463826"/>
                </a:cubicBezTo>
                <a:cubicBezTo>
                  <a:pt x="871545" y="543339"/>
                  <a:pt x="871226" y="624411"/>
                  <a:pt x="889215" y="702365"/>
                </a:cubicBezTo>
                <a:cubicBezTo>
                  <a:pt x="899828" y="748355"/>
                  <a:pt x="940267" y="805449"/>
                  <a:pt x="968728" y="848139"/>
                </a:cubicBezTo>
                <a:cubicBezTo>
                  <a:pt x="977563" y="883478"/>
                  <a:pt x="983713" y="919599"/>
                  <a:pt x="995232" y="954157"/>
                </a:cubicBezTo>
                <a:cubicBezTo>
                  <a:pt x="1014244" y="1011192"/>
                  <a:pt x="1005096" y="980361"/>
                  <a:pt x="1021736" y="1046922"/>
                </a:cubicBezTo>
                <a:cubicBezTo>
                  <a:pt x="1026154" y="1095513"/>
                  <a:pt x="1023155" y="1145361"/>
                  <a:pt x="1034989" y="1192696"/>
                </a:cubicBezTo>
                <a:cubicBezTo>
                  <a:pt x="1038377" y="1206248"/>
                  <a:pt x="1045211" y="1166576"/>
                  <a:pt x="1048241" y="1152939"/>
                </a:cubicBezTo>
                <a:cubicBezTo>
                  <a:pt x="1083930" y="992336"/>
                  <a:pt x="1034443" y="1154577"/>
                  <a:pt x="1087997" y="993913"/>
                </a:cubicBezTo>
                <a:lnTo>
                  <a:pt x="1101249" y="954157"/>
                </a:lnTo>
                <a:cubicBezTo>
                  <a:pt x="1097371" y="861084"/>
                  <a:pt x="1095553" y="641686"/>
                  <a:pt x="1074745" y="516835"/>
                </a:cubicBezTo>
                <a:cubicBezTo>
                  <a:pt x="1072449" y="503056"/>
                  <a:pt x="1064881" y="490630"/>
                  <a:pt x="1061493" y="477078"/>
                </a:cubicBezTo>
                <a:cubicBezTo>
                  <a:pt x="1034175" y="367803"/>
                  <a:pt x="1062190" y="453010"/>
                  <a:pt x="1034989" y="357809"/>
                </a:cubicBezTo>
                <a:cubicBezTo>
                  <a:pt x="996962" y="224717"/>
                  <a:pt x="1049915" y="430767"/>
                  <a:pt x="1008484" y="265044"/>
                </a:cubicBezTo>
                <a:cubicBezTo>
                  <a:pt x="1004067" y="229705"/>
                  <a:pt x="995232" y="194640"/>
                  <a:pt x="995232" y="159026"/>
                </a:cubicBezTo>
                <a:cubicBezTo>
                  <a:pt x="995232" y="132156"/>
                  <a:pt x="1006951" y="211713"/>
                  <a:pt x="1008484" y="238539"/>
                </a:cubicBezTo>
                <a:cubicBezTo>
                  <a:pt x="1015797" y="366511"/>
                  <a:pt x="1014209" y="494893"/>
                  <a:pt x="1021736" y="622852"/>
                </a:cubicBezTo>
                <a:cubicBezTo>
                  <a:pt x="1023030" y="644846"/>
                  <a:pt x="1042085" y="717497"/>
                  <a:pt x="1048241" y="742122"/>
                </a:cubicBezTo>
                <a:cubicBezTo>
                  <a:pt x="1052658" y="808383"/>
                  <a:pt x="1054160" y="874902"/>
                  <a:pt x="1061493" y="940904"/>
                </a:cubicBezTo>
                <a:cubicBezTo>
                  <a:pt x="1064654" y="969349"/>
                  <a:pt x="1084245" y="999163"/>
                  <a:pt x="1101249" y="1020418"/>
                </a:cubicBezTo>
                <a:cubicBezTo>
                  <a:pt x="1109054" y="1030174"/>
                  <a:pt x="1119949" y="1037166"/>
                  <a:pt x="1127754" y="1046922"/>
                </a:cubicBezTo>
                <a:cubicBezTo>
                  <a:pt x="1137704" y="1059359"/>
                  <a:pt x="1142996" y="1075416"/>
                  <a:pt x="1154258" y="1086678"/>
                </a:cubicBezTo>
                <a:cubicBezTo>
                  <a:pt x="1165520" y="1097940"/>
                  <a:pt x="1181779" y="1102987"/>
                  <a:pt x="1194015" y="1113183"/>
                </a:cubicBezTo>
                <a:cubicBezTo>
                  <a:pt x="1232279" y="1145069"/>
                  <a:pt x="1234215" y="1153605"/>
                  <a:pt x="1260276" y="1192696"/>
                </a:cubicBezTo>
                <a:cubicBezTo>
                  <a:pt x="1264693" y="1210365"/>
                  <a:pt x="1268295" y="1228259"/>
                  <a:pt x="1273528" y="1245704"/>
                </a:cubicBezTo>
                <a:cubicBezTo>
                  <a:pt x="1281556" y="1272464"/>
                  <a:pt x="1293256" y="1298114"/>
                  <a:pt x="1300032" y="1325218"/>
                </a:cubicBezTo>
                <a:lnTo>
                  <a:pt x="1313284" y="1378226"/>
                </a:lnTo>
                <a:cubicBezTo>
                  <a:pt x="1339757" y="1298806"/>
                  <a:pt x="1323274" y="1367315"/>
                  <a:pt x="1313284" y="1232452"/>
                </a:cubicBezTo>
                <a:cubicBezTo>
                  <a:pt x="1307075" y="1148635"/>
                  <a:pt x="1316515" y="1063075"/>
                  <a:pt x="1300032" y="980661"/>
                </a:cubicBezTo>
                <a:cubicBezTo>
                  <a:pt x="1293785" y="949425"/>
                  <a:pt x="1264693" y="927652"/>
                  <a:pt x="1247023" y="901148"/>
                </a:cubicBezTo>
                <a:cubicBezTo>
                  <a:pt x="1238188" y="887896"/>
                  <a:pt x="1231781" y="872653"/>
                  <a:pt x="1220519" y="861391"/>
                </a:cubicBezTo>
                <a:cubicBezTo>
                  <a:pt x="1198432" y="839304"/>
                  <a:pt x="1171584" y="821121"/>
                  <a:pt x="1154258" y="795131"/>
                </a:cubicBezTo>
                <a:cubicBezTo>
                  <a:pt x="1145423" y="781879"/>
                  <a:pt x="1138119" y="767467"/>
                  <a:pt x="1127754" y="755374"/>
                </a:cubicBezTo>
                <a:cubicBezTo>
                  <a:pt x="1111492" y="736401"/>
                  <a:pt x="1088606" y="723157"/>
                  <a:pt x="1074745" y="702365"/>
                </a:cubicBezTo>
                <a:cubicBezTo>
                  <a:pt x="1041310" y="652213"/>
                  <a:pt x="1059503" y="673871"/>
                  <a:pt x="1021736" y="636104"/>
                </a:cubicBezTo>
                <a:cubicBezTo>
                  <a:pt x="1017319" y="618435"/>
                  <a:pt x="1008484" y="601309"/>
                  <a:pt x="1008484" y="583096"/>
                </a:cubicBezTo>
                <a:cubicBezTo>
                  <a:pt x="1008484" y="410432"/>
                  <a:pt x="1008260" y="424961"/>
                  <a:pt x="1034989" y="318052"/>
                </a:cubicBezTo>
                <a:cubicBezTo>
                  <a:pt x="1030571" y="278296"/>
                  <a:pt x="1029581" y="238007"/>
                  <a:pt x="1021736" y="198783"/>
                </a:cubicBezTo>
                <a:cubicBezTo>
                  <a:pt x="1016257" y="171388"/>
                  <a:pt x="1004067" y="145774"/>
                  <a:pt x="995232" y="119270"/>
                </a:cubicBezTo>
                <a:cubicBezTo>
                  <a:pt x="990815" y="106018"/>
                  <a:pt x="981980" y="93482"/>
                  <a:pt x="981980" y="79513"/>
                </a:cubicBezTo>
                <a:lnTo>
                  <a:pt x="995232" y="0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100103" y="4149080"/>
            <a:ext cx="4464496" cy="936103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Berda\AppData\Local\Microsoft\Windows\Temporary Internet Files\Content.IE5\NIVZQF38\MC9003347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238" y="1412776"/>
            <a:ext cx="1769101" cy="3053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013576" cy="864096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Květenství je klas.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980728"/>
            <a:ext cx="288032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Pšenice</a:t>
            </a: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endParaRPr lang="cs-CZ" sz="3200" b="1" dirty="0"/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Žito</a:t>
            </a: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Ječmen</a:t>
            </a:r>
          </a:p>
          <a:p>
            <a:pPr>
              <a:buFont typeface="Arial" pitchFamily="34" charset="0"/>
              <a:buChar char="•"/>
            </a:pPr>
            <a:endParaRPr lang="cs-CZ" sz="3200" b="1" dirty="0"/>
          </a:p>
          <a:p>
            <a:pPr>
              <a:buFont typeface="Arial" pitchFamily="34" charset="0"/>
              <a:buChar char="•"/>
            </a:pPr>
            <a:endParaRPr lang="cs-CZ" sz="3200" b="1" dirty="0" smtClean="0"/>
          </a:p>
          <a:p>
            <a:pPr>
              <a:buFont typeface="Arial" pitchFamily="34" charset="0"/>
              <a:buChar char="•"/>
            </a:pPr>
            <a:endParaRPr lang="cs-CZ" sz="3200" b="1" dirty="0"/>
          </a:p>
        </p:txBody>
      </p:sp>
      <p:pic>
        <p:nvPicPr>
          <p:cNvPr id="4098" name="Picture 2" descr="C:\Users\Berda\AppData\Local\Microsoft\Windows\Temporary Internet Files\Content.IE5\JL4NPEBK\MP900448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052736"/>
            <a:ext cx="1584176" cy="2380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052736"/>
            <a:ext cx="1944216" cy="2369137"/>
          </a:xfrm>
          <a:prstGeom prst="rect">
            <a:avLst/>
          </a:prstGeom>
        </p:spPr>
      </p:pic>
      <p:pic>
        <p:nvPicPr>
          <p:cNvPr id="4099" name="Picture 3" descr="C:\Users\Berda\AppData\Local\Microsoft\Windows\Temporary Internet Files\Content.IE5\SURBLEOH\MP9004484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52736"/>
            <a:ext cx="293356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6945" y="3591757"/>
            <a:ext cx="2304256" cy="153809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648353"/>
            <a:ext cx="2143045" cy="142489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459456"/>
            <a:ext cx="2227189" cy="167039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50533"/>
            <a:ext cx="1038869" cy="150925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5225296"/>
            <a:ext cx="2079634" cy="155972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4793" y="5205824"/>
            <a:ext cx="1170877" cy="1619758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Květenství  ovsa je lata.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916832"/>
            <a:ext cx="34563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Plody jsou obilky.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4797152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OVES </a:t>
            </a:r>
            <a:r>
              <a:rPr lang="cs-CZ" sz="3600" b="1" dirty="0" smtClean="0"/>
              <a:t>slouží jako krmivo pro dobytek </a:t>
            </a:r>
          </a:p>
          <a:p>
            <a:r>
              <a:rPr lang="cs-CZ" sz="3600" b="1" dirty="0" smtClean="0"/>
              <a:t>a vyrábí se z něho ovesné vločky.</a:t>
            </a:r>
            <a:endParaRPr lang="cs-CZ" sz="36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1345" y="3429306"/>
            <a:ext cx="1872208" cy="14041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9937" y="1497316"/>
            <a:ext cx="1779662" cy="237288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77" y="3304231"/>
            <a:ext cx="1539240" cy="152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520011"/>
            <a:ext cx="2409505" cy="1807129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Obiloviny jsou jednoleté byliny </a:t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3600" b="1" u="sng" dirty="0" smtClean="0">
                <a:solidFill>
                  <a:srgbClr val="FF0000"/>
                </a:solidFill>
              </a:rPr>
              <a:t>a po dozrání plodů rostlina uhyne.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916832"/>
            <a:ext cx="5400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</a:rPr>
              <a:t>Pšeničné a žitné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obilky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se zpracovávají na mouku.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4149080"/>
            <a:ext cx="64087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92D050"/>
                </a:solidFill>
              </a:rPr>
              <a:t>Z </a:t>
            </a:r>
            <a:r>
              <a:rPr lang="cs-CZ" sz="3200" b="1" u="sng" dirty="0" smtClean="0">
                <a:solidFill>
                  <a:srgbClr val="92D050"/>
                </a:solidFill>
              </a:rPr>
              <a:t>ječmene</a:t>
            </a:r>
            <a:r>
              <a:rPr lang="cs-CZ" sz="3200" b="1" dirty="0" smtClean="0">
                <a:solidFill>
                  <a:srgbClr val="92D050"/>
                </a:solidFill>
              </a:rPr>
              <a:t> se vaří slad, ze kterého se </a:t>
            </a:r>
            <a:r>
              <a:rPr lang="cs-CZ" sz="3200" b="1" smtClean="0">
                <a:solidFill>
                  <a:srgbClr val="92D050"/>
                </a:solidFill>
              </a:rPr>
              <a:t>vaří pivo </a:t>
            </a:r>
            <a:r>
              <a:rPr lang="cs-CZ" sz="3200" b="1" dirty="0" smtClean="0">
                <a:solidFill>
                  <a:srgbClr val="92D050"/>
                </a:solidFill>
              </a:rPr>
              <a:t>a vyrábí se z něj kroupy.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5122" name="Picture 2" descr="C:\Users\Berda\AppData\Local\Microsoft\Windows\Temporary Internet Files\Content.IE5\JL4NPEBK\MC90044178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157191"/>
            <a:ext cx="1682403" cy="168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578" y="3356992"/>
            <a:ext cx="2112234" cy="31683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2559" y="1916832"/>
            <a:ext cx="3203848" cy="21345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5215305"/>
            <a:ext cx="2088232" cy="1566174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941168"/>
            <a:ext cx="7772400" cy="1512168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                                               </a:t>
            </a:r>
            <a:r>
              <a:rPr lang="cs-CZ" dirty="0" smtClean="0"/>
              <a:t>                         						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3096343"/>
          </a:xfrm>
        </p:spPr>
        <p:txBody>
          <a:bodyPr anchor="t">
            <a:normAutofit fontScale="77500" lnSpcReduction="20000"/>
          </a:bodyPr>
          <a:lstStyle/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sz="1400" dirty="0">
                <a:hlinkClick r:id="rId3"/>
              </a:rPr>
              <a:t>http://cs.wikipedia.org/wiki/Soubor:Triticum_aestivum_-_</a:t>
            </a:r>
            <a:r>
              <a:rPr lang="cs-CZ" sz="1400" dirty="0">
                <a:hlinkClick r:id="rId3"/>
              </a:rPr>
              <a:t>K%C3%B6hler%E2%80%93s_Medizinal-Pflanzen-274.jpg</a:t>
            </a:r>
            <a:endParaRPr lang="cs-CZ" sz="1400" dirty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>
                <a:hlinkClick r:id="rId4"/>
              </a:rPr>
              <a:t>cs.wikipedia.org/wiki/Soubor:Wild_rye.jpg</a:t>
            </a:r>
            <a:endParaRPr lang="cs-CZ" sz="1400" dirty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>
                <a:hlinkClick r:id="rId5"/>
              </a:rPr>
              <a:t>en.wikipedia.org/wiki/File:Ear_of_rye.jpg</a:t>
            </a:r>
            <a:endParaRPr lang="cs-CZ" sz="1400" dirty="0"/>
          </a:p>
          <a:p>
            <a:r>
              <a:rPr lang="cs-CZ" sz="1400" dirty="0">
                <a:hlinkClick r:id="rId6"/>
              </a:rPr>
              <a:t>http://en.wikipedia.org/wiki/File:Secale_cereale_-_cereal_rye_2_-_</a:t>
            </a:r>
            <a:r>
              <a:rPr lang="cs-CZ" sz="1400" dirty="0">
                <a:hlinkClick r:id="rId6"/>
              </a:rPr>
              <a:t>Steve_Hurst_USDA-NRCS_PLANTS_Database.jpg</a:t>
            </a:r>
            <a:endParaRPr lang="cs-CZ" sz="1400" dirty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>
                <a:hlinkClick r:id="rId7"/>
              </a:rPr>
              <a:t>en.wikipedia.org/wiki/File:Barley_in_Slovenia.jpg</a:t>
            </a:r>
            <a:endParaRPr lang="cs-CZ" sz="1400" dirty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>
                <a:hlinkClick r:id="rId8"/>
              </a:rPr>
              <a:t>en.wikipedia.org/wiki/File:Hordeum-barley.jpg</a:t>
            </a:r>
            <a:endParaRPr lang="cs-CZ" sz="1400" dirty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>
                <a:hlinkClick r:id="rId9"/>
              </a:rPr>
              <a:t>en.wikipedia.org/wiki/File:Various_grains.jpg</a:t>
            </a:r>
            <a:endParaRPr lang="cs-CZ" sz="1400" dirty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cs.wikipedia.org/wiki/Soubor:Avena-sativa.jpg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>
                <a:hlinkClick r:id="rId11"/>
              </a:rPr>
              <a:t>cs.wikipedia.org/wiki/Soubor:GrainProducts.jpg</a:t>
            </a:r>
            <a:endParaRPr lang="cs-CZ" sz="1400" dirty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>
                <a:hlinkClick r:id="rId12"/>
              </a:rPr>
              <a:t>en.wikipedia.org/wiki/File:Avena_sativa_L.jpg</a:t>
            </a:r>
            <a:endParaRPr lang="cs-CZ" sz="1400" dirty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>
                <a:hlinkClick r:id="rId13"/>
              </a:rPr>
              <a:t>en.wikipedia.org/wiki/File:Haverkorrels_Avena_sativa.jpg</a:t>
            </a:r>
            <a:endParaRPr lang="cs-CZ" sz="1400" dirty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>
                <a:hlinkClick r:id="rId14"/>
              </a:rPr>
              <a:t>en.wikipedia.org/wiki/File:2013_07_13_Avoine_noire_d%27Epinal.JPG</a:t>
            </a:r>
            <a:endParaRPr lang="cs-CZ" sz="1400" dirty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>
                <a:hlinkClick r:id="rId15"/>
              </a:rPr>
              <a:t>en.wikipedia.org/wiki/File:Uskladn%C4%9Bn%C3%A1_mouka.JPG</a:t>
            </a:r>
            <a:endParaRPr lang="cs-CZ" sz="1400" dirty="0"/>
          </a:p>
          <a:p>
            <a:r>
              <a:rPr lang="cs-CZ" sz="1400" dirty="0">
                <a:hlinkClick r:id="rId16"/>
              </a:rPr>
              <a:t>http://</a:t>
            </a:r>
            <a:r>
              <a:rPr lang="cs-CZ" sz="1400" dirty="0">
                <a:hlinkClick r:id="rId16"/>
              </a:rPr>
              <a:t>en.wikipedia.org/wiki/File:Flours.jpg</a:t>
            </a:r>
            <a:endParaRPr lang="cs-CZ" sz="1400" dirty="0"/>
          </a:p>
          <a:p>
            <a:r>
              <a:rPr lang="cs-CZ" sz="1400" dirty="0">
                <a:hlinkClick r:id="rId17"/>
              </a:rPr>
              <a:t>http://en.wikipedia.org/wiki/File:Pearled_barley.JPG</a:t>
            </a:r>
            <a:endParaRPr lang="cs-CZ" sz="1400" dirty="0"/>
          </a:p>
          <a:p>
            <a:endParaRPr lang="cs-CZ" sz="1050" dirty="0" smtClean="0"/>
          </a:p>
          <a:p>
            <a:endParaRPr lang="cs-CZ" sz="1400" dirty="0" smtClean="0"/>
          </a:p>
          <a:p>
            <a:endParaRPr lang="cs-CZ" sz="1400" u="sng" dirty="0" smtClean="0"/>
          </a:p>
          <a:p>
            <a:endParaRPr lang="cs-CZ" sz="1400" u="sng" dirty="0" smtClean="0"/>
          </a:p>
          <a:p>
            <a:endParaRPr lang="cs-CZ" sz="1400" u="sng" dirty="0" smtClean="0"/>
          </a:p>
          <a:p>
            <a:endParaRPr lang="cs-CZ" sz="1400" u="sng" dirty="0" smtClean="0"/>
          </a:p>
          <a:p>
            <a:endParaRPr lang="cs-CZ" sz="1400" dirty="0" smtClean="0"/>
          </a:p>
          <a:p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645024"/>
            <a:ext cx="4099520" cy="27723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72816"/>
            <a:ext cx="2302368" cy="3439198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VY_12_INOVACE_NS.1R.1C.02</Template>
  <TotalTime>149</TotalTime>
  <Words>179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VY_12_INOVACE_NS.1R.1C.02</vt:lpstr>
      <vt:lpstr>                                                                                  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V/2 Inovace a zkvalitnění výuky v oblasti přírodních věd Číslo DUM:                                                                                              VY_52_INOVACE_PR.4R.1C.02  Jméno autora:                                            Mgr. Daniela Ševčíková Datum (období) vytvoření DUM:                                                              duben až květen  2013 Ročník:                                             4. Vzdělávací oblast:                                           Člověk a jeho svět   Vzdělávací obor:                                           Přírodověda Klíčová slova:                                                                                                obiloviny, pšenice, ječmen, oves, žito, klas, lata, stéblo,                                                                                                                         obilky Anotace:                                                                                                        Žáci se seznámí s pěstováním obilovin, s jejich druhy, částmi                                                                                                                          rostliny, využitím v potravinářském průmyslu.                                      Druh učebního materiálu:                                                                          Prezentace PowerPoint Očekávaný výstup:                                                                                       Žáci umí rozeznat druhy obilovin, ví, jak se pěstují, poznají                                                                                                                              části rostliny obilovin, znají význam pěstování obilovin pro                                                                                                                         potravinářský průmysl.</vt:lpstr>
      <vt:lpstr>OBILOVINY</vt:lpstr>
      <vt:lpstr>Obiloviny:</vt:lpstr>
      <vt:lpstr>Obiloviny se skládají z kořene, dutého stébla, květu a plodu.</vt:lpstr>
      <vt:lpstr>Květenství je klas.</vt:lpstr>
      <vt:lpstr>Květenství  ovsa je lata.</vt:lpstr>
      <vt:lpstr>Obiloviny jsou jednoleté byliny  a po dozrání plodů rostlina uhyne.</vt:lpstr>
      <vt:lpstr>                                                                                           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III/2 Inovace a zkvalitnění výuky prostřednictvím ICT Číslo DUM:                                                                                              VY_32_INOVACE_NS.1R.1C.01 Jméno autora:                                            Mgr. Daniela Ševčíková Datum (období) vytvoření DUM:                                                              duben až  květen  2013 Ročník:                                             1. Vzdělávací oblast:                                           Člověk a jeho svět   Vzdělávací obor:                                           Náš svět Klíčová slova:                                                                                                hlava, oko, ucho, nos, ústa, čelo, brada, tváře Anotace:                                                                                                        Žáci rozeznávají  jednotlivé části hlavy, poznávají lidské smysly.                                      Druh učebního materiálu:                                                                          Prezentace PowerPoint Očekávaný výstup:                                                                                       Žáci umí rozeznat  části hlavy, znají lidské smysly a smyslové                                                                                                                          orgány.</dc:title>
  <dc:creator>Jirka</dc:creator>
  <cp:lastModifiedBy>Bernard Neuwirth</cp:lastModifiedBy>
  <cp:revision>41</cp:revision>
  <dcterms:created xsi:type="dcterms:W3CDTF">2013-09-21T00:11:44Z</dcterms:created>
  <dcterms:modified xsi:type="dcterms:W3CDTF">2013-11-18T17:03:24Z</dcterms:modified>
</cp:coreProperties>
</file>